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86" r:id="rId2"/>
    <p:sldId id="310" r:id="rId3"/>
    <p:sldId id="316" r:id="rId4"/>
    <p:sldId id="317" r:id="rId5"/>
    <p:sldId id="311" r:id="rId6"/>
    <p:sldId id="287" r:id="rId7"/>
    <p:sldId id="313" r:id="rId8"/>
    <p:sldId id="315" r:id="rId9"/>
    <p:sldId id="318" r:id="rId10"/>
    <p:sldId id="312" r:id="rId11"/>
    <p:sldId id="314" r:id="rId12"/>
    <p:sldId id="289" r:id="rId13"/>
    <p:sldId id="320" r:id="rId14"/>
    <p:sldId id="263" r:id="rId15"/>
    <p:sldId id="264" r:id="rId16"/>
    <p:sldId id="319" r:id="rId17"/>
    <p:sldId id="321" r:id="rId18"/>
    <p:sldId id="322" r:id="rId19"/>
    <p:sldId id="324" r:id="rId20"/>
    <p:sldId id="323" r:id="rId21"/>
    <p:sldId id="325" r:id="rId22"/>
    <p:sldId id="326" r:id="rId23"/>
    <p:sldId id="338" r:id="rId24"/>
    <p:sldId id="328" r:id="rId25"/>
    <p:sldId id="330" r:id="rId26"/>
    <p:sldId id="332" r:id="rId27"/>
    <p:sldId id="331" r:id="rId28"/>
    <p:sldId id="333" r:id="rId29"/>
    <p:sldId id="334" r:id="rId30"/>
    <p:sldId id="335" r:id="rId31"/>
    <p:sldId id="336" r:id="rId32"/>
    <p:sldId id="339" r:id="rId33"/>
    <p:sldId id="340" r:id="rId34"/>
    <p:sldId id="341" r:id="rId35"/>
    <p:sldId id="344" r:id="rId36"/>
    <p:sldId id="345" r:id="rId37"/>
    <p:sldId id="346" r:id="rId38"/>
    <p:sldId id="347" r:id="rId39"/>
    <p:sldId id="348" r:id="rId40"/>
    <p:sldId id="349" r:id="rId41"/>
    <p:sldId id="350" r:id="rId42"/>
    <p:sldId id="351" r:id="rId43"/>
    <p:sldId id="352" r:id="rId44"/>
    <p:sldId id="353" r:id="rId45"/>
    <p:sldId id="354" r:id="rId46"/>
    <p:sldId id="355" r:id="rId47"/>
    <p:sldId id="356" r:id="rId48"/>
    <p:sldId id="359" r:id="rId49"/>
    <p:sldId id="358" r:id="rId50"/>
    <p:sldId id="357" r:id="rId51"/>
    <p:sldId id="360" r:id="rId52"/>
    <p:sldId id="361" r:id="rId53"/>
    <p:sldId id="364" r:id="rId54"/>
    <p:sldId id="362" r:id="rId55"/>
    <p:sldId id="363" r:id="rId56"/>
    <p:sldId id="365" r:id="rId57"/>
    <p:sldId id="366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418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BB0187-8C99-4061-BB92-1A0C8E4E86D9}" type="datetimeFigureOut">
              <a:rPr lang="en-US" smtClean="0"/>
              <a:pPr/>
              <a:t>1/12/2020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8C8872-221C-43D7-82B4-CA62B2F8C8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7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3EF23-7BED-4E58-9FEF-0DD02ACDF836}" type="slidenum">
              <a:rPr lang="en-US" altLang="en-US" smtClean="0"/>
              <a:pPr/>
              <a:t>1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  <p:extLst>
      <p:ext uri="{BB962C8B-B14F-4D97-AF65-F5344CB8AC3E}">
        <p14:creationId xmlns:p14="http://schemas.microsoft.com/office/powerpoint/2010/main" val="27604088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3EF23-7BED-4E58-9FEF-0DD02ACDF836}" type="slidenum">
              <a:rPr lang="en-US" altLang="en-US" smtClean="0"/>
              <a:pPr/>
              <a:t>10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  <p:extLst>
      <p:ext uri="{BB962C8B-B14F-4D97-AF65-F5344CB8AC3E}">
        <p14:creationId xmlns:p14="http://schemas.microsoft.com/office/powerpoint/2010/main" val="25462202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3EF23-7BED-4E58-9FEF-0DD02ACDF836}" type="slidenum">
              <a:rPr lang="en-US" altLang="en-US" smtClean="0"/>
              <a:pPr/>
              <a:t>11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  <p:extLst>
      <p:ext uri="{BB962C8B-B14F-4D97-AF65-F5344CB8AC3E}">
        <p14:creationId xmlns:p14="http://schemas.microsoft.com/office/powerpoint/2010/main" val="920806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3EF23-7BED-4E58-9FEF-0DD02ACDF836}" type="slidenum">
              <a:rPr lang="en-US" altLang="en-US" smtClean="0"/>
              <a:pPr/>
              <a:t>12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  <p:extLst>
      <p:ext uri="{BB962C8B-B14F-4D97-AF65-F5344CB8AC3E}">
        <p14:creationId xmlns:p14="http://schemas.microsoft.com/office/powerpoint/2010/main" val="35644190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3EF23-7BED-4E58-9FEF-0DD02ACDF836}" type="slidenum">
              <a:rPr lang="en-US" altLang="en-US" smtClean="0"/>
              <a:pPr/>
              <a:t>13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  <p:extLst>
      <p:ext uri="{BB962C8B-B14F-4D97-AF65-F5344CB8AC3E}">
        <p14:creationId xmlns:p14="http://schemas.microsoft.com/office/powerpoint/2010/main" val="11503217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3EF23-7BED-4E58-9FEF-0DD02ACDF836}" type="slidenum">
              <a:rPr lang="en-US" altLang="en-US" smtClean="0"/>
              <a:pPr/>
              <a:t>14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  <p:extLst>
      <p:ext uri="{BB962C8B-B14F-4D97-AF65-F5344CB8AC3E}">
        <p14:creationId xmlns:p14="http://schemas.microsoft.com/office/powerpoint/2010/main" val="42503602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3EF23-7BED-4E58-9FEF-0DD02ACDF836}" type="slidenum">
              <a:rPr lang="en-US" altLang="en-US" smtClean="0"/>
              <a:pPr/>
              <a:t>15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  <p:extLst>
      <p:ext uri="{BB962C8B-B14F-4D97-AF65-F5344CB8AC3E}">
        <p14:creationId xmlns:p14="http://schemas.microsoft.com/office/powerpoint/2010/main" val="4254143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3EF23-7BED-4E58-9FEF-0DD02ACDF836}" type="slidenum">
              <a:rPr lang="en-US" altLang="en-US" smtClean="0"/>
              <a:pPr/>
              <a:t>16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  <p:extLst>
      <p:ext uri="{BB962C8B-B14F-4D97-AF65-F5344CB8AC3E}">
        <p14:creationId xmlns:p14="http://schemas.microsoft.com/office/powerpoint/2010/main" val="21163446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3EF23-7BED-4E58-9FEF-0DD02ACDF836}" type="slidenum">
              <a:rPr lang="en-US" altLang="en-US" smtClean="0"/>
              <a:pPr/>
              <a:t>17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  <p:extLst>
      <p:ext uri="{BB962C8B-B14F-4D97-AF65-F5344CB8AC3E}">
        <p14:creationId xmlns:p14="http://schemas.microsoft.com/office/powerpoint/2010/main" val="15293034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3EF23-7BED-4E58-9FEF-0DD02ACDF836}" type="slidenum">
              <a:rPr lang="en-US" altLang="en-US" smtClean="0"/>
              <a:pPr/>
              <a:t>18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  <p:extLst>
      <p:ext uri="{BB962C8B-B14F-4D97-AF65-F5344CB8AC3E}">
        <p14:creationId xmlns:p14="http://schemas.microsoft.com/office/powerpoint/2010/main" val="42728061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3EF23-7BED-4E58-9FEF-0DD02ACDF836}" type="slidenum">
              <a:rPr lang="en-US" altLang="en-US" smtClean="0"/>
              <a:pPr/>
              <a:t>19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  <p:extLst>
      <p:ext uri="{BB962C8B-B14F-4D97-AF65-F5344CB8AC3E}">
        <p14:creationId xmlns:p14="http://schemas.microsoft.com/office/powerpoint/2010/main" val="3081122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3EF23-7BED-4E58-9FEF-0DD02ACDF836}" type="slidenum">
              <a:rPr lang="en-US" altLang="en-US" smtClean="0"/>
              <a:pPr/>
              <a:t>2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  <p:extLst>
      <p:ext uri="{BB962C8B-B14F-4D97-AF65-F5344CB8AC3E}">
        <p14:creationId xmlns:p14="http://schemas.microsoft.com/office/powerpoint/2010/main" val="30310746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3EF23-7BED-4E58-9FEF-0DD02ACDF836}" type="slidenum">
              <a:rPr lang="en-US" altLang="en-US" smtClean="0"/>
              <a:pPr/>
              <a:t>20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  <p:extLst>
      <p:ext uri="{BB962C8B-B14F-4D97-AF65-F5344CB8AC3E}">
        <p14:creationId xmlns:p14="http://schemas.microsoft.com/office/powerpoint/2010/main" val="22206195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3EF23-7BED-4E58-9FEF-0DD02ACDF836}" type="slidenum">
              <a:rPr lang="en-US" altLang="en-US" smtClean="0"/>
              <a:pPr/>
              <a:t>21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  <p:extLst>
      <p:ext uri="{BB962C8B-B14F-4D97-AF65-F5344CB8AC3E}">
        <p14:creationId xmlns:p14="http://schemas.microsoft.com/office/powerpoint/2010/main" val="14517762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3EF23-7BED-4E58-9FEF-0DD02ACDF836}" type="slidenum">
              <a:rPr lang="en-US" altLang="en-US" smtClean="0"/>
              <a:pPr/>
              <a:t>22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  <p:extLst>
      <p:ext uri="{BB962C8B-B14F-4D97-AF65-F5344CB8AC3E}">
        <p14:creationId xmlns:p14="http://schemas.microsoft.com/office/powerpoint/2010/main" val="6421256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3EF23-7BED-4E58-9FEF-0DD02ACDF836}" type="slidenum">
              <a:rPr lang="en-US" altLang="en-US" smtClean="0"/>
              <a:pPr/>
              <a:t>23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  <p:extLst>
      <p:ext uri="{BB962C8B-B14F-4D97-AF65-F5344CB8AC3E}">
        <p14:creationId xmlns:p14="http://schemas.microsoft.com/office/powerpoint/2010/main" val="29646372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3EF23-7BED-4E58-9FEF-0DD02ACDF836}" type="slidenum">
              <a:rPr lang="en-US" altLang="en-US" smtClean="0"/>
              <a:pPr/>
              <a:t>24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  <p:extLst>
      <p:ext uri="{BB962C8B-B14F-4D97-AF65-F5344CB8AC3E}">
        <p14:creationId xmlns:p14="http://schemas.microsoft.com/office/powerpoint/2010/main" val="15376004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3EF23-7BED-4E58-9FEF-0DD02ACDF836}" type="slidenum">
              <a:rPr lang="en-US" altLang="en-US" smtClean="0"/>
              <a:pPr/>
              <a:t>25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  <p:extLst>
      <p:ext uri="{BB962C8B-B14F-4D97-AF65-F5344CB8AC3E}">
        <p14:creationId xmlns:p14="http://schemas.microsoft.com/office/powerpoint/2010/main" val="39243006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3EF23-7BED-4E58-9FEF-0DD02ACDF836}" type="slidenum">
              <a:rPr lang="en-US" altLang="en-US" smtClean="0"/>
              <a:pPr/>
              <a:t>26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  <p:extLst>
      <p:ext uri="{BB962C8B-B14F-4D97-AF65-F5344CB8AC3E}">
        <p14:creationId xmlns:p14="http://schemas.microsoft.com/office/powerpoint/2010/main" val="10568399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3EF23-7BED-4E58-9FEF-0DD02ACDF836}" type="slidenum">
              <a:rPr lang="en-US" altLang="en-US" smtClean="0"/>
              <a:pPr/>
              <a:t>27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  <p:extLst>
      <p:ext uri="{BB962C8B-B14F-4D97-AF65-F5344CB8AC3E}">
        <p14:creationId xmlns:p14="http://schemas.microsoft.com/office/powerpoint/2010/main" val="23288022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3EF23-7BED-4E58-9FEF-0DD02ACDF836}" type="slidenum">
              <a:rPr lang="en-US" altLang="en-US" smtClean="0"/>
              <a:pPr/>
              <a:t>28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  <p:extLst>
      <p:ext uri="{BB962C8B-B14F-4D97-AF65-F5344CB8AC3E}">
        <p14:creationId xmlns:p14="http://schemas.microsoft.com/office/powerpoint/2010/main" val="12280990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3EF23-7BED-4E58-9FEF-0DD02ACDF836}" type="slidenum">
              <a:rPr lang="en-US" altLang="en-US" smtClean="0"/>
              <a:pPr/>
              <a:t>29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  <p:extLst>
      <p:ext uri="{BB962C8B-B14F-4D97-AF65-F5344CB8AC3E}">
        <p14:creationId xmlns:p14="http://schemas.microsoft.com/office/powerpoint/2010/main" val="3693373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3EF23-7BED-4E58-9FEF-0DD02ACDF836}" type="slidenum">
              <a:rPr lang="en-US" altLang="en-US" smtClean="0"/>
              <a:pPr/>
              <a:t>3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  <p:extLst>
      <p:ext uri="{BB962C8B-B14F-4D97-AF65-F5344CB8AC3E}">
        <p14:creationId xmlns:p14="http://schemas.microsoft.com/office/powerpoint/2010/main" val="14138889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3EF23-7BED-4E58-9FEF-0DD02ACDF836}" type="slidenum">
              <a:rPr lang="en-US" altLang="en-US" smtClean="0"/>
              <a:pPr/>
              <a:t>30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  <p:extLst>
      <p:ext uri="{BB962C8B-B14F-4D97-AF65-F5344CB8AC3E}">
        <p14:creationId xmlns:p14="http://schemas.microsoft.com/office/powerpoint/2010/main" val="29497603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3EF23-7BED-4E58-9FEF-0DD02ACDF836}" type="slidenum">
              <a:rPr lang="en-US" altLang="en-US" smtClean="0"/>
              <a:pPr/>
              <a:t>31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  <p:extLst>
      <p:ext uri="{BB962C8B-B14F-4D97-AF65-F5344CB8AC3E}">
        <p14:creationId xmlns:p14="http://schemas.microsoft.com/office/powerpoint/2010/main" val="9336675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3EF23-7BED-4E58-9FEF-0DD02ACDF836}" type="slidenum">
              <a:rPr lang="en-US" altLang="en-US" smtClean="0"/>
              <a:pPr/>
              <a:t>32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  <p:extLst>
      <p:ext uri="{BB962C8B-B14F-4D97-AF65-F5344CB8AC3E}">
        <p14:creationId xmlns:p14="http://schemas.microsoft.com/office/powerpoint/2010/main" val="20606342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3EF23-7BED-4E58-9FEF-0DD02ACDF836}" type="slidenum">
              <a:rPr lang="en-US" altLang="en-US" smtClean="0"/>
              <a:pPr/>
              <a:t>33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  <p:extLst>
      <p:ext uri="{BB962C8B-B14F-4D97-AF65-F5344CB8AC3E}">
        <p14:creationId xmlns:p14="http://schemas.microsoft.com/office/powerpoint/2010/main" val="11996628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3EF23-7BED-4E58-9FEF-0DD02ACDF836}" type="slidenum">
              <a:rPr lang="en-US" altLang="en-US" smtClean="0"/>
              <a:pPr/>
              <a:t>34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  <p:extLst>
      <p:ext uri="{BB962C8B-B14F-4D97-AF65-F5344CB8AC3E}">
        <p14:creationId xmlns:p14="http://schemas.microsoft.com/office/powerpoint/2010/main" val="4847148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3EF23-7BED-4E58-9FEF-0DD02ACDF836}" type="slidenum">
              <a:rPr lang="en-US" altLang="en-US" smtClean="0"/>
              <a:pPr/>
              <a:t>35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  <p:extLst>
      <p:ext uri="{BB962C8B-B14F-4D97-AF65-F5344CB8AC3E}">
        <p14:creationId xmlns:p14="http://schemas.microsoft.com/office/powerpoint/2010/main" val="20281545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3EF23-7BED-4E58-9FEF-0DD02ACDF836}" type="slidenum">
              <a:rPr lang="en-US" altLang="en-US" smtClean="0"/>
              <a:pPr/>
              <a:t>36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  <p:extLst>
      <p:ext uri="{BB962C8B-B14F-4D97-AF65-F5344CB8AC3E}">
        <p14:creationId xmlns:p14="http://schemas.microsoft.com/office/powerpoint/2010/main" val="41225116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3EF23-7BED-4E58-9FEF-0DD02ACDF836}" type="slidenum">
              <a:rPr lang="en-US" altLang="en-US" smtClean="0"/>
              <a:pPr/>
              <a:t>37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  <p:extLst>
      <p:ext uri="{BB962C8B-B14F-4D97-AF65-F5344CB8AC3E}">
        <p14:creationId xmlns:p14="http://schemas.microsoft.com/office/powerpoint/2010/main" val="13472528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3EF23-7BED-4E58-9FEF-0DD02ACDF836}" type="slidenum">
              <a:rPr lang="en-US" altLang="en-US" smtClean="0"/>
              <a:pPr/>
              <a:t>38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  <p:extLst>
      <p:ext uri="{BB962C8B-B14F-4D97-AF65-F5344CB8AC3E}">
        <p14:creationId xmlns:p14="http://schemas.microsoft.com/office/powerpoint/2010/main" val="42862611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3EF23-7BED-4E58-9FEF-0DD02ACDF836}" type="slidenum">
              <a:rPr lang="en-US" altLang="en-US" smtClean="0"/>
              <a:pPr/>
              <a:t>39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  <p:extLst>
      <p:ext uri="{BB962C8B-B14F-4D97-AF65-F5344CB8AC3E}">
        <p14:creationId xmlns:p14="http://schemas.microsoft.com/office/powerpoint/2010/main" val="2142953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3EF23-7BED-4E58-9FEF-0DD02ACDF836}" type="slidenum">
              <a:rPr lang="en-US" altLang="en-US" smtClean="0"/>
              <a:pPr/>
              <a:t>4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  <p:extLst>
      <p:ext uri="{BB962C8B-B14F-4D97-AF65-F5344CB8AC3E}">
        <p14:creationId xmlns:p14="http://schemas.microsoft.com/office/powerpoint/2010/main" val="215727403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3EF23-7BED-4E58-9FEF-0DD02ACDF836}" type="slidenum">
              <a:rPr lang="en-US" altLang="en-US" smtClean="0"/>
              <a:pPr/>
              <a:t>40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  <p:extLst>
      <p:ext uri="{BB962C8B-B14F-4D97-AF65-F5344CB8AC3E}">
        <p14:creationId xmlns:p14="http://schemas.microsoft.com/office/powerpoint/2010/main" val="271556649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3EF23-7BED-4E58-9FEF-0DD02ACDF836}" type="slidenum">
              <a:rPr lang="en-US" altLang="en-US" smtClean="0"/>
              <a:pPr/>
              <a:t>41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  <p:extLst>
      <p:ext uri="{BB962C8B-B14F-4D97-AF65-F5344CB8AC3E}">
        <p14:creationId xmlns:p14="http://schemas.microsoft.com/office/powerpoint/2010/main" val="394645671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3EF23-7BED-4E58-9FEF-0DD02ACDF836}" type="slidenum">
              <a:rPr lang="en-US" altLang="en-US" smtClean="0"/>
              <a:pPr/>
              <a:t>42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  <p:extLst>
      <p:ext uri="{BB962C8B-B14F-4D97-AF65-F5344CB8AC3E}">
        <p14:creationId xmlns:p14="http://schemas.microsoft.com/office/powerpoint/2010/main" val="47102563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3EF23-7BED-4E58-9FEF-0DD02ACDF836}" type="slidenum">
              <a:rPr lang="en-US" altLang="en-US" smtClean="0"/>
              <a:pPr/>
              <a:t>43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  <p:extLst>
      <p:ext uri="{BB962C8B-B14F-4D97-AF65-F5344CB8AC3E}">
        <p14:creationId xmlns:p14="http://schemas.microsoft.com/office/powerpoint/2010/main" val="202878272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3EF23-7BED-4E58-9FEF-0DD02ACDF836}" type="slidenum">
              <a:rPr lang="en-US" altLang="en-US" smtClean="0"/>
              <a:pPr/>
              <a:t>44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  <p:extLst>
      <p:ext uri="{BB962C8B-B14F-4D97-AF65-F5344CB8AC3E}">
        <p14:creationId xmlns:p14="http://schemas.microsoft.com/office/powerpoint/2010/main" val="17601189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3EF23-7BED-4E58-9FEF-0DD02ACDF836}" type="slidenum">
              <a:rPr lang="en-US" altLang="en-US" smtClean="0"/>
              <a:pPr/>
              <a:t>45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  <p:extLst>
      <p:ext uri="{BB962C8B-B14F-4D97-AF65-F5344CB8AC3E}">
        <p14:creationId xmlns:p14="http://schemas.microsoft.com/office/powerpoint/2010/main" val="383379933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3EF23-7BED-4E58-9FEF-0DD02ACDF836}" type="slidenum">
              <a:rPr lang="en-US" altLang="en-US" smtClean="0"/>
              <a:pPr/>
              <a:t>46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  <p:extLst>
      <p:ext uri="{BB962C8B-B14F-4D97-AF65-F5344CB8AC3E}">
        <p14:creationId xmlns:p14="http://schemas.microsoft.com/office/powerpoint/2010/main" val="10930591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3EF23-7BED-4E58-9FEF-0DD02ACDF836}" type="slidenum">
              <a:rPr lang="en-US" altLang="en-US" smtClean="0"/>
              <a:pPr/>
              <a:t>47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  <p:extLst>
      <p:ext uri="{BB962C8B-B14F-4D97-AF65-F5344CB8AC3E}">
        <p14:creationId xmlns:p14="http://schemas.microsoft.com/office/powerpoint/2010/main" val="242737441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3EF23-7BED-4E58-9FEF-0DD02ACDF836}" type="slidenum">
              <a:rPr lang="en-US" altLang="en-US" smtClean="0"/>
              <a:pPr/>
              <a:t>48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  <p:extLst>
      <p:ext uri="{BB962C8B-B14F-4D97-AF65-F5344CB8AC3E}">
        <p14:creationId xmlns:p14="http://schemas.microsoft.com/office/powerpoint/2010/main" val="270884011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3EF23-7BED-4E58-9FEF-0DD02ACDF836}" type="slidenum">
              <a:rPr lang="en-US" altLang="en-US" smtClean="0"/>
              <a:pPr/>
              <a:t>49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  <p:extLst>
      <p:ext uri="{BB962C8B-B14F-4D97-AF65-F5344CB8AC3E}">
        <p14:creationId xmlns:p14="http://schemas.microsoft.com/office/powerpoint/2010/main" val="2650272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3EF23-7BED-4E58-9FEF-0DD02ACDF836}" type="slidenum">
              <a:rPr lang="en-US" altLang="en-US" smtClean="0"/>
              <a:pPr/>
              <a:t>5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  <p:extLst>
      <p:ext uri="{BB962C8B-B14F-4D97-AF65-F5344CB8AC3E}">
        <p14:creationId xmlns:p14="http://schemas.microsoft.com/office/powerpoint/2010/main" val="372804437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3EF23-7BED-4E58-9FEF-0DD02ACDF836}" type="slidenum">
              <a:rPr lang="en-US" altLang="en-US" smtClean="0"/>
              <a:pPr/>
              <a:t>50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  <p:extLst>
      <p:ext uri="{BB962C8B-B14F-4D97-AF65-F5344CB8AC3E}">
        <p14:creationId xmlns:p14="http://schemas.microsoft.com/office/powerpoint/2010/main" val="371380480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3EF23-7BED-4E58-9FEF-0DD02ACDF836}" type="slidenum">
              <a:rPr lang="en-US" altLang="en-US" smtClean="0"/>
              <a:pPr/>
              <a:t>51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  <p:extLst>
      <p:ext uri="{BB962C8B-B14F-4D97-AF65-F5344CB8AC3E}">
        <p14:creationId xmlns:p14="http://schemas.microsoft.com/office/powerpoint/2010/main" val="307550786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3EF23-7BED-4E58-9FEF-0DD02ACDF836}" type="slidenum">
              <a:rPr lang="en-US" altLang="en-US" smtClean="0"/>
              <a:pPr/>
              <a:t>52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  <p:extLst>
      <p:ext uri="{BB962C8B-B14F-4D97-AF65-F5344CB8AC3E}">
        <p14:creationId xmlns:p14="http://schemas.microsoft.com/office/powerpoint/2010/main" val="248863912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3EF23-7BED-4E58-9FEF-0DD02ACDF836}" type="slidenum">
              <a:rPr lang="en-US" altLang="en-US" smtClean="0"/>
              <a:pPr/>
              <a:t>53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  <p:extLst>
      <p:ext uri="{BB962C8B-B14F-4D97-AF65-F5344CB8AC3E}">
        <p14:creationId xmlns:p14="http://schemas.microsoft.com/office/powerpoint/2010/main" val="5826698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3EF23-7BED-4E58-9FEF-0DD02ACDF836}" type="slidenum">
              <a:rPr lang="en-US" altLang="en-US" smtClean="0"/>
              <a:pPr/>
              <a:t>54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  <p:extLst>
      <p:ext uri="{BB962C8B-B14F-4D97-AF65-F5344CB8AC3E}">
        <p14:creationId xmlns:p14="http://schemas.microsoft.com/office/powerpoint/2010/main" val="274142430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3EF23-7BED-4E58-9FEF-0DD02ACDF836}" type="slidenum">
              <a:rPr lang="en-US" altLang="en-US" smtClean="0"/>
              <a:pPr/>
              <a:t>55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  <p:extLst>
      <p:ext uri="{BB962C8B-B14F-4D97-AF65-F5344CB8AC3E}">
        <p14:creationId xmlns:p14="http://schemas.microsoft.com/office/powerpoint/2010/main" val="344237988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3EF23-7BED-4E58-9FEF-0DD02ACDF836}" type="slidenum">
              <a:rPr lang="en-US" altLang="en-US" smtClean="0"/>
              <a:pPr/>
              <a:t>56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  <p:extLst>
      <p:ext uri="{BB962C8B-B14F-4D97-AF65-F5344CB8AC3E}">
        <p14:creationId xmlns:p14="http://schemas.microsoft.com/office/powerpoint/2010/main" val="373953274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3EF23-7BED-4E58-9FEF-0DD02ACDF836}" type="slidenum">
              <a:rPr lang="en-US" altLang="en-US" smtClean="0"/>
              <a:pPr/>
              <a:t>57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  <p:extLst>
      <p:ext uri="{BB962C8B-B14F-4D97-AF65-F5344CB8AC3E}">
        <p14:creationId xmlns:p14="http://schemas.microsoft.com/office/powerpoint/2010/main" val="962548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3EF23-7BED-4E58-9FEF-0DD02ACDF836}" type="slidenum">
              <a:rPr lang="en-US" altLang="en-US" smtClean="0"/>
              <a:pPr/>
              <a:t>6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  <p:extLst>
      <p:ext uri="{BB962C8B-B14F-4D97-AF65-F5344CB8AC3E}">
        <p14:creationId xmlns:p14="http://schemas.microsoft.com/office/powerpoint/2010/main" val="1537865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3EF23-7BED-4E58-9FEF-0DD02ACDF836}" type="slidenum">
              <a:rPr lang="en-US" altLang="en-US" smtClean="0"/>
              <a:pPr/>
              <a:t>7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  <p:extLst>
      <p:ext uri="{BB962C8B-B14F-4D97-AF65-F5344CB8AC3E}">
        <p14:creationId xmlns:p14="http://schemas.microsoft.com/office/powerpoint/2010/main" val="157812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3EF23-7BED-4E58-9FEF-0DD02ACDF836}" type="slidenum">
              <a:rPr lang="en-US" altLang="en-US" smtClean="0"/>
              <a:pPr/>
              <a:t>8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  <p:extLst>
      <p:ext uri="{BB962C8B-B14F-4D97-AF65-F5344CB8AC3E}">
        <p14:creationId xmlns:p14="http://schemas.microsoft.com/office/powerpoint/2010/main" val="384282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3EF23-7BED-4E58-9FEF-0DD02ACDF836}" type="slidenum">
              <a:rPr lang="en-US" altLang="en-US" smtClean="0"/>
              <a:pPr/>
              <a:t>9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  <p:extLst>
      <p:ext uri="{BB962C8B-B14F-4D97-AF65-F5344CB8AC3E}">
        <p14:creationId xmlns:p14="http://schemas.microsoft.com/office/powerpoint/2010/main" val="1019658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2FDCF-81E7-4DAE-AFBA-7C021A01C4F4}" type="datetime1">
              <a:rPr lang="en-US" smtClean="0"/>
              <a:pPr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5AF95-B961-4A9E-9658-EA7C0CC0159A}" type="datetime1">
              <a:rPr lang="en-US" smtClean="0"/>
              <a:pPr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A311-2B3C-4AFF-AF4D-C85CE7120297}" type="datetime1">
              <a:rPr lang="en-US" smtClean="0"/>
              <a:pPr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BAAA2-C534-422B-8217-F95E7D817521}" type="datetime1">
              <a:rPr lang="en-US" smtClean="0"/>
              <a:pPr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2F97-4224-42DA-8A54-8CBEFDF899CB}" type="datetime1">
              <a:rPr lang="en-US" smtClean="0"/>
              <a:pPr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F865-8184-4C17-B48D-B67E7B2FEBBF}" type="datetime1">
              <a:rPr lang="en-US" smtClean="0"/>
              <a:pPr/>
              <a:t>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EFE2-6913-4397-A9DD-996CB051056F}" type="datetime1">
              <a:rPr lang="en-US" smtClean="0"/>
              <a:pPr/>
              <a:t>1/12/2020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CFAC-A13D-4BD0-8455-E7AAED66166B}" type="datetime1">
              <a:rPr lang="en-US" smtClean="0"/>
              <a:pPr/>
              <a:t>1/12/2020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22FA-54B5-4E77-ABFF-1A9464B3224F}" type="datetime1">
              <a:rPr lang="en-US" smtClean="0"/>
              <a:pPr/>
              <a:t>1/12/2020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E9B2-1A54-48C0-A6D4-987044B0D1E8}" type="datetime1">
              <a:rPr lang="en-US" smtClean="0"/>
              <a:pPr/>
              <a:t>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E65A-B4FA-4969-9CE5-0897472FE1E5}" type="datetime1">
              <a:rPr lang="en-US" smtClean="0"/>
              <a:pPr/>
              <a:t>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42423-9EB2-46CE-A92C-538B46E87118}" type="datetime1">
              <a:rPr lang="en-US" smtClean="0"/>
              <a:pPr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notesSlide" Target="../notesSlides/notesSlide33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41.xml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16.w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FF0000"/>
                </a:solidFill>
                <a:latin typeface="Tahoma" pitchFamily="34" charset="0"/>
              </a:rPr>
              <a:t>Set Theory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2505670"/>
            <a:ext cx="7391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Discrete  Mathematics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3400" y="609600"/>
            <a:ext cx="80010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algn="just"/>
            <a:endParaRPr lang="en-US" sz="3200" dirty="0" smtClean="0"/>
          </a:p>
          <a:p>
            <a:pPr algn="just"/>
            <a:r>
              <a:rPr lang="en-US" sz="3200" dirty="0" smtClean="0"/>
              <a:t>Let E = {x | x</a:t>
            </a:r>
            <a:r>
              <a:rPr lang="en-US" sz="3200" baseline="30000" dirty="0" smtClean="0"/>
              <a:t>2</a:t>
            </a:r>
            <a:r>
              <a:rPr lang="en-US" sz="3200" dirty="0" smtClean="0"/>
              <a:t> − 3x + 2 = 0}, F = {2, 1} and G = {1, 2, 2, 1}. Then E = F = G.</a:t>
            </a:r>
          </a:p>
          <a:p>
            <a:pPr algn="just"/>
            <a:endParaRPr lang="en-US" sz="3200" dirty="0" smtClean="0"/>
          </a:p>
          <a:p>
            <a:pPr algn="just"/>
            <a:r>
              <a:rPr lang="en-US" sz="3200" dirty="0" smtClean="0"/>
              <a:t>We emphasize that a set does not depend on the way in which its elements are displayed. A set remains the same if its elements are repeated or rearranged.</a:t>
            </a:r>
          </a:p>
          <a:p>
            <a:pPr algn="just"/>
            <a:endParaRPr lang="en-US" sz="3200" dirty="0" smtClean="0"/>
          </a:p>
          <a:p>
            <a:pPr algn="just"/>
            <a:endParaRPr lang="en-US" sz="3200" dirty="0" smtClean="0"/>
          </a:p>
          <a:p>
            <a:pPr algn="just"/>
            <a:r>
              <a:rPr lang="en-US" sz="3200" dirty="0" smtClean="0">
                <a:solidFill>
                  <a:srgbClr val="00B0F0"/>
                </a:solidFill>
              </a:rPr>
              <a:t>We describe a set by listing its elements only if the set contains a few elements; otherwise we describe a set by the property which characterizes its elements</a:t>
            </a:r>
            <a:r>
              <a:rPr lang="en-US" sz="3200" dirty="0" smtClean="0"/>
              <a:t>.</a:t>
            </a:r>
          </a:p>
          <a:p>
            <a:pPr lvl="0" algn="just">
              <a:spcBef>
                <a:spcPct val="20000"/>
              </a:spcBef>
            </a:pPr>
            <a:endParaRPr kumimoji="0" lang="en-US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3400" y="609600"/>
            <a:ext cx="80010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>
              <a:spcBef>
                <a:spcPct val="20000"/>
              </a:spcBef>
            </a:pPr>
            <a:r>
              <a:rPr lang="en-US" sz="3200" dirty="0" smtClean="0"/>
              <a:t>Example of Special Symbol (set)</a:t>
            </a:r>
          </a:p>
          <a:p>
            <a:pPr lvl="0" algn="just">
              <a:spcBef>
                <a:spcPct val="20000"/>
              </a:spcBef>
            </a:pPr>
            <a:endParaRPr lang="en-US" sz="3200" dirty="0" smtClean="0"/>
          </a:p>
          <a:p>
            <a:pPr lvl="0" algn="just">
              <a:spcBef>
                <a:spcPct val="20000"/>
              </a:spcBef>
            </a:pPr>
            <a:endParaRPr kumimoji="0" lang="en-US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981200"/>
            <a:ext cx="8001000" cy="2743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3400" y="381000"/>
            <a:ext cx="8001000" cy="5715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ctr"/>
            <a:r>
              <a:rPr lang="en-US" sz="3200" b="1" dirty="0" smtClean="0"/>
              <a:t>Subsets</a:t>
            </a:r>
          </a:p>
          <a:p>
            <a:pPr algn="just"/>
            <a:r>
              <a:rPr lang="en-US" sz="3200" dirty="0" smtClean="0"/>
              <a:t>Suppose every element in a set A is also an element of a set B, that is, suppose a ∈ A implies a ∈ B. Then A is called a subset of B. </a:t>
            </a:r>
          </a:p>
          <a:p>
            <a:pPr algn="just"/>
            <a:endParaRPr lang="en-US" sz="3200" dirty="0" smtClean="0"/>
          </a:p>
          <a:p>
            <a:pPr algn="just"/>
            <a:r>
              <a:rPr lang="en-US" sz="3200" dirty="0" smtClean="0"/>
              <a:t>We also say that A is contained in B or that B contains A. This relationship is written</a:t>
            </a:r>
          </a:p>
          <a:p>
            <a:pPr algn="just"/>
            <a:r>
              <a:rPr lang="en-US" sz="3200" dirty="0" smtClean="0"/>
              <a:t>A ⊆ B or B ⊇ A</a:t>
            </a:r>
          </a:p>
          <a:p>
            <a:pPr algn="just"/>
            <a:endParaRPr lang="en-US" sz="3200" dirty="0" smtClean="0"/>
          </a:p>
          <a:p>
            <a:pPr algn="just"/>
            <a:r>
              <a:rPr lang="en-US" sz="3200" dirty="0" smtClean="0"/>
              <a:t>Two sets are equal if they both have the same elements or, equivalently, if each is contained in the other. That is:</a:t>
            </a:r>
          </a:p>
          <a:p>
            <a:pPr algn="ctr"/>
            <a:r>
              <a:rPr lang="en-US" sz="3200" dirty="0" smtClean="0"/>
              <a:t>A = B if and only if A ⊆ B and B ⊆ A</a:t>
            </a:r>
            <a:endParaRPr kumimoji="0" lang="en-US" altLang="en-US" sz="3200" b="1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3400" y="381000"/>
            <a:ext cx="8001000" cy="571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 b="1" dirty="0" smtClean="0"/>
              <a:t>Subsets</a:t>
            </a:r>
          </a:p>
          <a:p>
            <a:pPr algn="just"/>
            <a:endParaRPr lang="en-US" sz="3200" dirty="0" smtClean="0"/>
          </a:p>
          <a:p>
            <a:pPr algn="just"/>
            <a:r>
              <a:rPr lang="en-US" sz="3200" dirty="0" smtClean="0"/>
              <a:t>If A is not a subset of B, that is, if at least one element of A does not belong to B, we write</a:t>
            </a:r>
          </a:p>
          <a:p>
            <a:pPr algn="just"/>
            <a:r>
              <a:rPr lang="en-US" sz="3200" dirty="0" smtClean="0"/>
              <a:t>                                    A     B</a:t>
            </a:r>
          </a:p>
          <a:p>
            <a:pPr algn="just"/>
            <a:endParaRPr kumimoji="0" lang="en-US" altLang="en-US" sz="320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  <a:p>
            <a:pPr algn="just"/>
            <a:endParaRPr lang="en-US" altLang="en-US" sz="3200" dirty="0" smtClean="0">
              <a:solidFill>
                <a:srgbClr val="FF0000"/>
              </a:solidFill>
              <a:latin typeface="Tahoma" pitchFamily="34" charset="0"/>
            </a:endParaRPr>
          </a:p>
          <a:p>
            <a:pPr algn="just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if A ⊆ B and A    B, then we say A is a proper subset of B (sometimes written A ⊂ B).</a:t>
            </a:r>
            <a:endParaRPr kumimoji="0" lang="en-US" altLang="en-US" sz="320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Image result for symbol of not subset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2514600"/>
            <a:ext cx="2952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76600" y="3962400"/>
            <a:ext cx="381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533400"/>
            <a:ext cx="8001000" cy="54864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Example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Consider the sets: </a:t>
            </a:r>
          </a:p>
          <a:p>
            <a:pPr algn="just"/>
            <a:r>
              <a:rPr lang="pt-BR" dirty="0" smtClean="0">
                <a:solidFill>
                  <a:schemeClr val="tx1"/>
                </a:solidFill>
              </a:rPr>
              <a:t>A = {1, 3, 4, 7, 8, 9}, B= {1, 2, 3, 4, 5}, C= {1, 3}.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Then C ⊆ A and C ⊆ B since 1 and 3, the elements of C, are also members of A and B.</a:t>
            </a: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 But B    A since some of the elements of B, e.g., 2 and 5, do not belong to A. Similarly, 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A   B.</a:t>
            </a:r>
          </a:p>
          <a:p>
            <a:pPr algn="just"/>
            <a:endParaRPr lang="en-US" altLang="en-US" dirty="0" smtClean="0">
              <a:solidFill>
                <a:schemeClr val="tx1"/>
              </a:solidFill>
              <a:latin typeface="Tahoma" pitchFamily="34" charset="0"/>
            </a:endParaRPr>
          </a:p>
          <a:p>
            <a:pPr algn="just"/>
            <a:endParaRPr lang="en-US" altLang="en-US" dirty="0" smtClean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077" name="AutoShape 5" descr="Image result for symbol of not subs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9" name="AutoShape 7" descr="Image result for symbol of not subs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Image result for symbol of not subset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4114800"/>
            <a:ext cx="2952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Image result for symbol of not subset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5181600"/>
            <a:ext cx="2952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685800"/>
            <a:ext cx="7620000" cy="54864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Let A and B be sets. A is a proper subset of B if, and only if, every element of A is in B but there is at least one element of B that is not in A.</a:t>
            </a:r>
          </a:p>
          <a:p>
            <a:pPr algn="just"/>
            <a:endParaRPr lang="en-US" altLang="en-US" dirty="0" smtClean="0">
              <a:solidFill>
                <a:schemeClr val="tx1"/>
              </a:solidFill>
              <a:latin typeface="Tahoma" pitchFamily="34" charset="0"/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Example 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Let A = Z</a:t>
            </a:r>
            <a:r>
              <a:rPr lang="en-US" baseline="30000" dirty="0" smtClean="0">
                <a:solidFill>
                  <a:schemeClr val="tx1"/>
                </a:solidFill>
              </a:rPr>
              <a:t>+</a:t>
            </a:r>
            <a:r>
              <a:rPr lang="en-US" dirty="0" smtClean="0">
                <a:solidFill>
                  <a:schemeClr val="tx1"/>
                </a:solidFill>
              </a:rPr>
              <a:t> , B = {n ∈ Z | 0 ≤ n ≤ 100}, and C = {100, 200, 300, 400, 500}. 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Evaluate the truth and falsity of each of the following statements.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a. B ⊆ A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b. C is a proper subset of A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c. C and B have at least one element in common</a:t>
            </a:r>
          </a:p>
          <a:p>
            <a:pPr algn="just"/>
            <a:r>
              <a:rPr lang="pl-PL" dirty="0" smtClean="0">
                <a:solidFill>
                  <a:schemeClr val="tx1"/>
                </a:solidFill>
              </a:rPr>
              <a:t>d. C ⊆ B </a:t>
            </a:r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pl-PL" dirty="0" smtClean="0">
                <a:solidFill>
                  <a:schemeClr val="tx1"/>
                </a:solidFill>
              </a:rPr>
              <a:t>e. C ⊆ C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685800"/>
            <a:ext cx="7620000" cy="5486400"/>
          </a:xfrm>
        </p:spPr>
        <p:txBody>
          <a:bodyPr>
            <a:normAutofit fontScale="70000" lnSpcReduction="20000"/>
          </a:bodyPr>
          <a:lstStyle/>
          <a:p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Solution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a. False. Zero is not a positive integer. Thus zero is in B but zero is not in A, and so B     A.</a:t>
            </a: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b. True. Each element in C is a positive integer and, hence, is in A, but there are elements in A that are not in C. For instance, 1 is in A and not in C.</a:t>
            </a: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c. True. For example, 100 is in both C and B.</a:t>
            </a: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d. False. For example, 200 is in C but not in B.</a:t>
            </a: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e. True. Every element in C is in C. In general, the definition of subset implies that all sets are subsets of themselves.</a:t>
            </a:r>
            <a:endParaRPr lang="en-US" altLang="en-US" dirty="0" smtClean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4" name="Picture 3" descr="Image result for symbol of not subset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1600200"/>
            <a:ext cx="2952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685800"/>
            <a:ext cx="7620000" cy="5486400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 algn="just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Let A, B, C be any sets. Then:</a:t>
            </a:r>
          </a:p>
          <a:p>
            <a:pPr marL="571500" indent="-571500" algn="just">
              <a:buAutoNum type="romanLcParenBoth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⊆ A</a:t>
            </a:r>
          </a:p>
          <a:p>
            <a:pPr marL="571500" indent="-571500"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(ii) If A ⊆ B and B ⊆ A, then A = B</a:t>
            </a:r>
          </a:p>
          <a:p>
            <a:pPr marL="571500" indent="-571500"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(iii) If A ⊆ B and B ⊆ C, then A ⊆ C</a:t>
            </a:r>
            <a:endParaRPr lang="en-US" alt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228600"/>
            <a:ext cx="8686800" cy="63246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Universal Set, Empty Set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All sets under investigation in any application of set theory are assumed to belong to some fixed large set called the universal set which we denote by</a:t>
            </a:r>
          </a:p>
          <a:p>
            <a:pPr algn="just"/>
            <a:r>
              <a:rPr lang="en-US" b="1" dirty="0" smtClean="0">
                <a:solidFill>
                  <a:schemeClr val="tx1"/>
                </a:solidFill>
              </a:rPr>
              <a:t>U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unless otherwise stated or implied.</a:t>
            </a: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A </a:t>
            </a:r>
            <a:r>
              <a:rPr lang="en-US" b="1" dirty="0" smtClean="0">
                <a:solidFill>
                  <a:schemeClr val="tx1"/>
                </a:solidFill>
              </a:rPr>
              <a:t>universal set</a:t>
            </a:r>
            <a:r>
              <a:rPr lang="en-US" dirty="0" smtClean="0">
                <a:solidFill>
                  <a:schemeClr val="tx1"/>
                </a:solidFill>
              </a:rPr>
              <a:t> is a set which contains all objects, including itself.</a:t>
            </a: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A </a:t>
            </a:r>
            <a:r>
              <a:rPr lang="en-US" b="1" dirty="0" smtClean="0">
                <a:solidFill>
                  <a:schemeClr val="tx1"/>
                </a:solidFill>
              </a:rPr>
              <a:t>Universal Set</a:t>
            </a:r>
            <a:r>
              <a:rPr lang="en-US" dirty="0" smtClean="0">
                <a:solidFill>
                  <a:schemeClr val="tx1"/>
                </a:solidFill>
              </a:rPr>
              <a:t> is the set of all elements under consideration, denoted by capital U . All other sets are subsets of the universal set.</a:t>
            </a: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304800"/>
            <a:ext cx="8686800" cy="6172200"/>
          </a:xfrm>
        </p:spPr>
        <p:txBody>
          <a:bodyPr>
            <a:normAutofit/>
          </a:bodyPr>
          <a:lstStyle/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Given a universal set U and a property P, there may not be any elements of U which have property P. For example, the following set has no elements: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S = {x | x is a positive integer, x</a:t>
            </a:r>
            <a:r>
              <a:rPr lang="en-US" baseline="30000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 = 3}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Such a set with no elements is called the empty set or null set and is denoted by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∅</a:t>
            </a: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A special set that has no elements. This set is called the </a:t>
            </a:r>
            <a:r>
              <a:rPr lang="en-US" b="1" dirty="0" smtClean="0">
                <a:solidFill>
                  <a:schemeClr val="tx1"/>
                </a:solidFill>
              </a:rPr>
              <a:t>empty set, </a:t>
            </a:r>
            <a:r>
              <a:rPr lang="en-US" dirty="0" smtClean="0">
                <a:solidFill>
                  <a:schemeClr val="tx1"/>
                </a:solidFill>
              </a:rPr>
              <a:t>or </a:t>
            </a:r>
            <a:r>
              <a:rPr lang="en-US" b="1" dirty="0" smtClean="0">
                <a:solidFill>
                  <a:schemeClr val="tx1"/>
                </a:solidFill>
              </a:rPr>
              <a:t>null set.</a:t>
            </a:r>
            <a:endParaRPr lang="en-US" dirty="0" smtClean="0">
              <a:solidFill>
                <a:schemeClr val="tx1"/>
              </a:solidFill>
            </a:endParaRPr>
          </a:p>
          <a:p>
            <a:pPr algn="just"/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3400" y="609600"/>
            <a:ext cx="80010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ct val="20000"/>
              </a:spcBef>
            </a:pPr>
            <a:r>
              <a:rPr lang="en-US" sz="5200" dirty="0" smtClean="0"/>
              <a:t>Set</a:t>
            </a:r>
          </a:p>
          <a:p>
            <a:pPr algn="just">
              <a:spcBef>
                <a:spcPct val="20000"/>
              </a:spcBef>
            </a:pPr>
            <a:r>
              <a:rPr lang="en-US" sz="3200" dirty="0" smtClean="0"/>
              <a:t>Set is the fundamental discrete structure on which all other discrete structures are built.</a:t>
            </a:r>
          </a:p>
          <a:p>
            <a:pPr lvl="0" algn="just">
              <a:spcBef>
                <a:spcPct val="20000"/>
              </a:spcBef>
            </a:pPr>
            <a:endParaRPr lang="en-US" sz="3200" dirty="0" smtClean="0"/>
          </a:p>
          <a:p>
            <a:pPr lvl="0" algn="just">
              <a:spcBef>
                <a:spcPct val="20000"/>
              </a:spcBef>
            </a:pPr>
            <a:r>
              <a:rPr lang="en-US" sz="3200" dirty="0" smtClean="0"/>
              <a:t>A set may be viewed as any well-defined collection of objects</a:t>
            </a:r>
          </a:p>
          <a:p>
            <a:pPr lvl="0" algn="just">
              <a:spcBef>
                <a:spcPct val="20000"/>
              </a:spcBef>
            </a:pPr>
            <a:endParaRPr lang="en-US" sz="3200" dirty="0" smtClean="0"/>
          </a:p>
          <a:p>
            <a:pPr lvl="0" algn="just">
              <a:spcBef>
                <a:spcPct val="20000"/>
              </a:spcBef>
            </a:pPr>
            <a:r>
              <a:rPr lang="en-US" sz="3200" dirty="0" smtClean="0"/>
              <a:t>A set is an unordered collection of objects</a:t>
            </a:r>
          </a:p>
          <a:p>
            <a:pPr lvl="0" algn="just">
              <a:spcBef>
                <a:spcPct val="20000"/>
              </a:spcBef>
            </a:pPr>
            <a:endParaRPr lang="en-US" sz="3200" dirty="0" smtClean="0"/>
          </a:p>
          <a:p>
            <a:pPr marL="514350" lvl="0" indent="-514350" algn="just">
              <a:spcBef>
                <a:spcPct val="20000"/>
              </a:spcBef>
            </a:pPr>
            <a:endParaRPr lang="en-US" sz="3200" i="1" dirty="0" smtClean="0"/>
          </a:p>
          <a:p>
            <a:pPr lvl="0" algn="just">
              <a:spcBef>
                <a:spcPct val="20000"/>
              </a:spcBef>
            </a:pPr>
            <a:endParaRPr lang="en-US" sz="3200" dirty="0" smtClean="0"/>
          </a:p>
          <a:p>
            <a:pPr lvl="0" algn="just">
              <a:spcBef>
                <a:spcPct val="20000"/>
              </a:spcBef>
            </a:pPr>
            <a:endParaRPr kumimoji="0" lang="en-US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28600"/>
            <a:ext cx="8534400" cy="63246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There is only one empty set. That is, if S and T are both empty, then S = T , since they have exactly the same elements, namely, none.</a:t>
            </a: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The empty set ∅ is also regarded as a subset of every other set. Thus we have the following simple result which we state formally.</a:t>
            </a:r>
          </a:p>
          <a:p>
            <a:pPr algn="just"/>
            <a:r>
              <a:rPr lang="en-US" b="1" dirty="0" smtClean="0">
                <a:solidFill>
                  <a:schemeClr val="tx1"/>
                </a:solidFill>
              </a:rPr>
              <a:t>Theorem :  For any set A, we have ∅ ⊆ A ⊆ U.</a:t>
            </a: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A set with one element is called a </a:t>
            </a:r>
            <a:r>
              <a:rPr lang="en-US" b="1" dirty="0" smtClean="0">
                <a:solidFill>
                  <a:schemeClr val="tx1"/>
                </a:solidFill>
              </a:rPr>
              <a:t>singleton set</a:t>
            </a:r>
            <a:r>
              <a:rPr lang="en-US" dirty="0" smtClean="0">
                <a:solidFill>
                  <a:schemeClr val="tx1"/>
                </a:solidFill>
              </a:rPr>
              <a:t>. A common error is to confuse the empty {∅} has one more element than ∅. {∅} which is a singleton set. The single element of the set {∅} is the empty set itself!</a:t>
            </a:r>
          </a:p>
          <a:p>
            <a:pPr algn="just"/>
            <a:endParaRPr lang="en-US" alt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28600"/>
            <a:ext cx="8534400" cy="6324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Disjoint Sets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Two sets A and B are said to be disjoint if they have no elements in common.  For example, suppose A = {1, 2}, B= {4, 5, 6}, and C = {5, 6, 7, 8}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Then A and B are disjoint, and A and C are disjoint. But B and C are not disjoint since B and C have elements in common, e.g., 5 and 6.</a:t>
            </a: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If A and B are disjoint, then neither is a subset of the other (unless one is the empty set).</a:t>
            </a:r>
            <a:endParaRPr lang="en-US" alt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28600"/>
            <a:ext cx="8534400" cy="6324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Venn  Diagrams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Venn diagram is a pictorial representation of sets in which sets are represented by enclosed areas in the plane. </a:t>
            </a:r>
          </a:p>
          <a:p>
            <a:pPr algn="just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universal set U is represented by the interior of a rectangle, and the other sets are represented by disks lying within the rectangle. </a:t>
            </a:r>
          </a:p>
          <a:p>
            <a:pPr algn="just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 l="1754" t="6452" r="65789"/>
          <a:stretch>
            <a:fillRect/>
          </a:stretch>
        </p:blipFill>
        <p:spPr bwMode="auto">
          <a:xfrm>
            <a:off x="4800600" y="4572000"/>
            <a:ext cx="41910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200400" y="51932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 ⊆ 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28600"/>
            <a:ext cx="8534400" cy="6324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Venn  Diagrams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A ⊆ B, then the disk representing A will be entirely within the disk representing B. If A and B are disjoint, then the disk representing A will be separated from the disk representing B.</a:t>
            </a:r>
            <a:endParaRPr lang="en-US" alt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 l="34211" t="6452" r="33333"/>
          <a:stretch>
            <a:fillRect/>
          </a:stretch>
        </p:blipFill>
        <p:spPr bwMode="auto">
          <a:xfrm>
            <a:off x="4191000" y="3733800"/>
            <a:ext cx="41910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371600" y="47360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  and B are disjoint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28600"/>
            <a:ext cx="8534400" cy="6324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Venn  Diagrams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However, if A and B are two arbitrary sets, it is possible that some objects are in A but not in B, some are in B but not in A, some are in both A and B, and some are in neither A nor B.; hence in general we represent A and B as in the following Figure.</a:t>
            </a:r>
            <a:endParaRPr lang="en-US" alt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 l="65741"/>
          <a:stretch>
            <a:fillRect/>
          </a:stretch>
        </p:blipFill>
        <p:spPr bwMode="auto">
          <a:xfrm>
            <a:off x="2895600" y="4191000"/>
            <a:ext cx="4038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28600"/>
            <a:ext cx="8534400" cy="6324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 Operations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basic operations : Union, Intersection, and Complement.</a:t>
            </a:r>
          </a:p>
          <a:p>
            <a:pPr algn="just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Union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union of two sets A and B, denoted by A ∪ B, is the set of all elements which belong to A or to B; that is,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∪ B = {x | x ∈ A or x ∈ B}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Here “or” is used in the sense of and/or.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28600"/>
            <a:ext cx="8534400" cy="6324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 Operations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following figure is a Venn diagram in which A ∪ B is shaded.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2362200"/>
            <a:ext cx="5410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28600"/>
            <a:ext cx="8534400" cy="6324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 Operations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Intersection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intersection of two sets A and B, denoted by A ∩ B, is the set of elements which belong to both A and B; that is,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∩ B = {x | x ∈ A and x ∈ B}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following is a Venn diagram in which A ∩ B is shaded.</a:t>
            </a:r>
            <a:endParaRPr lang="en-US" alt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14738" y="4572000"/>
            <a:ext cx="3167062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28600"/>
            <a:ext cx="8534400" cy="6324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 Operations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Sets A and B are said to be disjoint or nonintersecting if they have no elements in common or, using the definition of intersection, if A ∩ B = ∅, the empty set. </a:t>
            </a:r>
          </a:p>
          <a:p>
            <a:pPr algn="just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Suppose S = A ∪ B and A ∩ B = ∅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Then S is called the disjoint union of A and B.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28600"/>
            <a:ext cx="8534400" cy="6324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 Operations</a:t>
            </a:r>
          </a:p>
          <a:p>
            <a:pPr algn="just"/>
            <a:r>
              <a:rPr lang="en-US" b="1" dirty="0" smtClean="0">
                <a:solidFill>
                  <a:schemeClr val="tx1"/>
                </a:solidFill>
              </a:rPr>
              <a:t>Example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Let A = {1, 2, 3, 4}, B = {3, 4, 5, 6, 7}, C = {2, 3, 8, 9}. Then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A ∪ B = {1, 2, 3, 4, 5, 6, 7}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 A∪ C = {1, 2, 3, 4, 8, 9}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 B∪ C = {2, 3, 4, 5, 6, 7, 8, 9},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A ∩ B = {3, 4}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A∩ C = {2, 3}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 B∩ C = {3}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3400" y="609600"/>
            <a:ext cx="80010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algn="ctr">
              <a:spcBef>
                <a:spcPct val="20000"/>
              </a:spcBef>
            </a:pPr>
            <a:r>
              <a:rPr lang="en-US" sz="5200" dirty="0" smtClean="0"/>
              <a:t>Set</a:t>
            </a:r>
          </a:p>
          <a:p>
            <a:pPr lvl="0" algn="just">
              <a:spcBef>
                <a:spcPct val="20000"/>
              </a:spcBef>
            </a:pPr>
            <a:r>
              <a:rPr lang="en-US" sz="3200" dirty="0" smtClean="0"/>
              <a:t>Objects in the set are called the elements or members of the set</a:t>
            </a:r>
          </a:p>
          <a:p>
            <a:pPr lvl="0" algn="just">
              <a:spcBef>
                <a:spcPct val="20000"/>
              </a:spcBef>
            </a:pPr>
            <a:endParaRPr lang="en-US" sz="3200" dirty="0" smtClean="0"/>
          </a:p>
          <a:p>
            <a:pPr lvl="0" algn="just">
              <a:spcBef>
                <a:spcPct val="20000"/>
              </a:spcBef>
            </a:pPr>
            <a:r>
              <a:rPr lang="en-US" sz="3400" dirty="0" smtClean="0"/>
              <a:t>Synonyms for “set” are “class,” “collection,” and “family.”</a:t>
            </a:r>
          </a:p>
          <a:p>
            <a:pPr lvl="0" algn="just">
              <a:spcBef>
                <a:spcPct val="20000"/>
              </a:spcBef>
            </a:pPr>
            <a:endParaRPr lang="en-US" sz="3200" dirty="0" smtClean="0"/>
          </a:p>
          <a:p>
            <a:pPr algn="just"/>
            <a:r>
              <a:rPr lang="en-US" sz="3200" dirty="0" smtClean="0"/>
              <a:t>It is common for sets to be denoted using uppercase letters. Lowercase letters are usually used to denote elements of sets.</a:t>
            </a:r>
          </a:p>
          <a:p>
            <a:pPr marL="514350" lvl="0" indent="-514350" algn="just">
              <a:spcBef>
                <a:spcPct val="20000"/>
              </a:spcBef>
            </a:pPr>
            <a:endParaRPr lang="en-US" sz="3200" i="1" dirty="0" smtClean="0"/>
          </a:p>
          <a:p>
            <a:pPr lvl="0" algn="just">
              <a:spcBef>
                <a:spcPct val="20000"/>
              </a:spcBef>
            </a:pPr>
            <a:endParaRPr lang="en-US" sz="3200" dirty="0" smtClean="0"/>
          </a:p>
          <a:p>
            <a:pPr lvl="0" algn="just">
              <a:spcBef>
                <a:spcPct val="20000"/>
              </a:spcBef>
            </a:pPr>
            <a:endParaRPr kumimoji="0" lang="en-US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28600"/>
            <a:ext cx="8534400" cy="63246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 Operations</a:t>
            </a:r>
          </a:p>
          <a:p>
            <a:pPr algn="just"/>
            <a:r>
              <a:rPr lang="en-US" b="1" dirty="0" smtClean="0">
                <a:solidFill>
                  <a:schemeClr val="tx1"/>
                </a:solidFill>
              </a:rPr>
              <a:t>Example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Let U be the set of students at a university, M denote the set of male students and F denote the set of female students. </a:t>
            </a:r>
          </a:p>
          <a:p>
            <a:pPr algn="just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U is the disjoint union of M of F; that is,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 = M ∪ F and M ∩ F = ∅</a:t>
            </a:r>
          </a:p>
          <a:p>
            <a:pPr algn="just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comes from the fact that every student in U is either in M or in F, and clearly no student belongs to both M and F, that is, M and F are disjoint.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28600"/>
            <a:ext cx="8534400" cy="6324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 Operations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Every element x in A∩B belongs to both A and B; hence x belongs to A and x belongs to B. Thus A ∩ B is a subset of A and of B; namely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A ∩ B ⊆ A and A ∩ B ⊆ B</a:t>
            </a:r>
          </a:p>
          <a:p>
            <a:pPr algn="just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 element x belongs to the union A∪ B if x belongs to A or x belongs to B; hence every element in A belongs to A ∪ B, and every element in B belongs to A ∪ B. That is,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A ⊆ A ∪ B and B ⊆ A ∪ B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28600"/>
            <a:ext cx="8534400" cy="6324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 Operations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any sets A and B, we have:</a:t>
            </a:r>
          </a:p>
          <a:p>
            <a:pPr marL="571500" indent="-571500" algn="just">
              <a:buAutoNum type="romanLcParenBoth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∩ B ⊆ A ⊆ A ∪ B and </a:t>
            </a:r>
          </a:p>
          <a:p>
            <a:pPr marL="571500" indent="-571500" algn="just">
              <a:buAutoNum type="romanLcParenBoth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∩ B ⊆ B ⊆ A ∪ B.</a:t>
            </a:r>
          </a:p>
          <a:p>
            <a:pPr algn="just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28600"/>
            <a:ext cx="8534400" cy="6324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 Operations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All sets under consideration at a particular time are subsets of a fixed universal set U. The absolute complement or, simply, complement of a set A, denoted by A</a:t>
            </a:r>
            <a:r>
              <a:rPr lang="en-US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is the set of elements which belong to U but which do not belong to A. That is,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{x | x ∈ U, x    A}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Some texts denote the complement of A by 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or </a:t>
            </a:r>
          </a:p>
          <a:p>
            <a:pPr algn="just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5" name="Picture 4" descr="Image result for not element symbol"/>
          <p:cNvPicPr/>
          <p:nvPr/>
        </p:nvPicPr>
        <p:blipFill>
          <a:blip r:embed="rId4"/>
          <a:srcRect l="28000" t="26718" r="29000" b="33588"/>
          <a:stretch>
            <a:fillRect/>
          </a:stretch>
        </p:blipFill>
        <p:spPr bwMode="auto">
          <a:xfrm>
            <a:off x="3352800" y="3505200"/>
            <a:ext cx="304800" cy="332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7467600" y="4041689"/>
          <a:ext cx="685800" cy="454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5" imgW="177480" imgH="164880" progId="Equation.3">
                  <p:embed/>
                </p:oleObj>
              </mc:Choice>
              <mc:Fallback>
                <p:oleObj name="Equation" r:id="rId5" imgW="177480" imgH="1648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4041689"/>
                        <a:ext cx="685800" cy="4541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066800" y="4572000"/>
          <a:ext cx="6159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7" imgW="164880" imgH="190440" progId="Equation.3">
                  <p:embed/>
                </p:oleObj>
              </mc:Choice>
              <mc:Fallback>
                <p:oleObj name="Equation" r:id="rId7" imgW="164880" imgH="1904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572000"/>
                        <a:ext cx="615950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28600"/>
            <a:ext cx="8534400" cy="6324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 Operations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Following figure is a Venn diagram in which A</a:t>
            </a:r>
            <a:r>
              <a:rPr lang="en-US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is shaded.</a:t>
            </a:r>
          </a:p>
          <a:p>
            <a:pPr algn="just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3200400"/>
            <a:ext cx="60198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28600"/>
            <a:ext cx="8534400" cy="6324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 Operations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relative complement of a set B with respect to a set A or, simply, the difference of A and B, denoted by A\B, is the set of elements which belong to A but which do not belong to B; that is</a:t>
            </a:r>
          </a:p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A\B = {x | x ∈ A, x     B}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set A\B is read “A minus B.” Many texts denote A\B by A − B or A ∼ B.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5" name="Picture 4" descr="Image result for not element symbol"/>
          <p:cNvPicPr/>
          <p:nvPr/>
        </p:nvPicPr>
        <p:blipFill>
          <a:blip r:embed="rId3"/>
          <a:srcRect l="28000" t="26718" r="29000" b="33588"/>
          <a:stretch>
            <a:fillRect/>
          </a:stretch>
        </p:blipFill>
        <p:spPr bwMode="auto">
          <a:xfrm>
            <a:off x="3581400" y="3048000"/>
            <a:ext cx="304800" cy="332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28600"/>
            <a:ext cx="8534400" cy="6324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 Operations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Following figure is a Venn diagram in which A\B is shaded. </a:t>
            </a:r>
          </a:p>
          <a:p>
            <a:pPr algn="just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2209800"/>
            <a:ext cx="55626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28600"/>
            <a:ext cx="8534400" cy="6324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 Operations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symmetric difference of sets A and B, denoted by A ⊕ B, consists of those elements which belong to A or B but not to both. That is,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⊕ B = (A ∪ B)\(A ∩ B) or A ⊕ B = (A\B) ∪ (B\A)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28600"/>
            <a:ext cx="8534400" cy="6324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 Operations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Following figure is a Venn diagram in which A ⊕ B is shaded.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2133600"/>
            <a:ext cx="73152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28600"/>
            <a:ext cx="8534400" cy="6324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 Operations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Suppose U = N = {1, 2, 3, . . .} is the universal set. 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Let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= {1, 2, 3, 4}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B= {3, 4, 5, 6, 7}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C= {2, 3, 8, 9}, 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E= {2, 4, 6, . . .}  (Here E is the set of even integers.) 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Then: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{5, 6, 7, . . .}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</a:t>
            </a:r>
            <a:r>
              <a:rPr lang="en-US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{1, 2, 8, 9, 10, . . .}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</a:t>
            </a:r>
            <a:r>
              <a:rPr lang="en-US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{1, 3, 5, 7, . . .}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That is, E</a:t>
            </a:r>
            <a:r>
              <a:rPr lang="en-US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is the set of odd positive integers. </a:t>
            </a:r>
          </a:p>
          <a:p>
            <a:pPr algn="just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3400" y="609600"/>
            <a:ext cx="80010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ct val="20000"/>
              </a:spcBef>
            </a:pPr>
            <a:r>
              <a:rPr lang="en-US" sz="5200" dirty="0" smtClean="0"/>
              <a:t>Set</a:t>
            </a:r>
          </a:p>
          <a:p>
            <a:pPr marL="514350" lvl="0" indent="-514350" algn="just">
              <a:spcBef>
                <a:spcPct val="20000"/>
              </a:spcBef>
            </a:pPr>
            <a:endParaRPr lang="en-US" sz="3200" i="1" dirty="0" smtClean="0"/>
          </a:p>
          <a:p>
            <a:pPr lvl="0" algn="just">
              <a:spcBef>
                <a:spcPct val="20000"/>
              </a:spcBef>
            </a:pPr>
            <a:endParaRPr lang="en-US" sz="3200" dirty="0" smtClean="0"/>
          </a:p>
          <a:p>
            <a:pPr lvl="0" algn="just">
              <a:spcBef>
                <a:spcPct val="20000"/>
              </a:spcBef>
            </a:pPr>
            <a:endParaRPr kumimoji="0" lang="en-US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133600"/>
            <a:ext cx="8382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28600"/>
            <a:ext cx="8534400" cy="6324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 Operations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Suppose U = N = {1, 2, 3, . . .} is the universal set. 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Let A = {1, 2, 3, 4}, B= {3, 4, 5, 6, 7}, C= {2, 3, 8, 9}, 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E= {2, 4, 6, . . .} (Here E is the set of even integers.) </a:t>
            </a:r>
          </a:p>
          <a:p>
            <a:pPr algn="just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Also:</a:t>
            </a:r>
          </a:p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A\B = {1, 2}, A\C = {1, 4}, B\C = {4, 5, 6, 7}, A\E = {1, 3},</a:t>
            </a:r>
          </a:p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B\A = {5, 6, 7}, C\A = {8, 9}, C\B = {2, 8, 9}, </a:t>
            </a:r>
          </a:p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E\A = {6, 8, 10, 12, . . .}.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Furthermore:</a:t>
            </a:r>
          </a:p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⊕ B = (A\B) ∪ (B\A) = {1, 2, 5, 6, 7}, </a:t>
            </a:r>
          </a:p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B⊕ C = {2, 4, 5, 6, 7, 8, 9},</a:t>
            </a:r>
          </a:p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⊕ C = (A\C) ∪ (C\A) = {1, 4, 8, 9}, </a:t>
            </a:r>
          </a:p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A⊕ E = {1, 3, 6, 8, 10, . . .}.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28600"/>
            <a:ext cx="8534400" cy="6324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 Operations</a:t>
            </a:r>
          </a:p>
          <a:p>
            <a:pPr algn="just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Fundamental Products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Consider 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 distinct sets A</a:t>
            </a:r>
            <a:r>
              <a:rPr lang="en-US" i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A</a:t>
            </a:r>
            <a:r>
              <a:rPr lang="en-US" i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…, A</a:t>
            </a:r>
            <a:r>
              <a:rPr lang="en-US" i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A fundamental product of the sets is a set of the form</a:t>
            </a:r>
          </a:p>
          <a:p>
            <a:pPr algn="just"/>
            <a:endParaRPr lang="en-US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∩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∩  …. ∩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</a:t>
            </a:r>
          </a:p>
          <a:p>
            <a:pPr algn="just"/>
            <a:endParaRPr lang="en-US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where         = A   or         = A</a:t>
            </a:r>
            <a:r>
              <a:rPr lang="en-US" i="1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algn="just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819150" y="3162300"/>
          <a:ext cx="6286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4" imgW="190440" imgH="228600" progId="Equation.3">
                  <p:embed/>
                </p:oleObj>
              </mc:Choice>
              <mc:Fallback>
                <p:oleObj name="Equation" r:id="rId4" imgW="19044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150" y="3162300"/>
                        <a:ext cx="62865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1666700" y="3205250"/>
          <a:ext cx="6286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Equation" r:id="rId6" imgW="190440" imgH="228600" progId="Equation.3">
                  <p:embed/>
                </p:oleObj>
              </mc:Choice>
              <mc:Fallback>
                <p:oleObj name="Equation" r:id="rId6" imgW="19044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700" y="3205250"/>
                        <a:ext cx="62865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3790950" y="3214688"/>
          <a:ext cx="62865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Equation" r:id="rId8" imgW="190440" imgH="241200" progId="Equation.3">
                  <p:embed/>
                </p:oleObj>
              </mc:Choice>
              <mc:Fallback>
                <p:oleObj name="Equation" r:id="rId8" imgW="190440" imgH="241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0950" y="3214688"/>
                        <a:ext cx="628650" cy="442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2438400" y="4343400"/>
          <a:ext cx="62865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Equation" r:id="rId10" imgW="190440" imgH="241200" progId="Equation.3">
                  <p:embed/>
                </p:oleObj>
              </mc:Choice>
              <mc:Fallback>
                <p:oleObj name="Equation" r:id="rId10" imgW="190440" imgH="241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343400"/>
                        <a:ext cx="628650" cy="4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4648200" y="4343400"/>
          <a:ext cx="62865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Equation" r:id="rId12" imgW="190440" imgH="241200" progId="Equation.3">
                  <p:embed/>
                </p:oleObj>
              </mc:Choice>
              <mc:Fallback>
                <p:oleObj name="Equation" r:id="rId12" imgW="190440" imgH="241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343400"/>
                        <a:ext cx="628650" cy="442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28600"/>
            <a:ext cx="8534400" cy="6324600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 Operations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 note that</a:t>
            </a:r>
          </a:p>
          <a:p>
            <a:pPr marL="514350" indent="-514350"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There are m = 2</a:t>
            </a:r>
            <a:r>
              <a:rPr lang="en-US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such fundamental products.</a:t>
            </a:r>
          </a:p>
          <a:p>
            <a:pPr marL="514350" indent="-514350"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Any two such fundamental products are disjoint.</a:t>
            </a:r>
          </a:p>
          <a:p>
            <a:pPr marL="514350" indent="-514350"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universal set U is the union of all fundamental products.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Let three sets A, B, C. The following lists the m = 2</a:t>
            </a:r>
            <a:r>
              <a:rPr lang="en-US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8 fundamental products of the sets A, B, C:</a:t>
            </a:r>
          </a:p>
          <a:p>
            <a:pPr algn="just"/>
            <a:r>
              <a:rPr lang="en-US" sz="3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P1 = A ∩ B ∩ C, P2 = A ∩ B ∩ C</a:t>
            </a:r>
            <a:r>
              <a:rPr lang="en-US" sz="3100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3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P3 = A ∩ B</a:t>
            </a:r>
            <a:r>
              <a:rPr lang="en-US" sz="3100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3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∩ C, P4 = A ∩ B</a:t>
            </a:r>
            <a:r>
              <a:rPr lang="en-US" sz="3100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3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∩ C</a:t>
            </a:r>
            <a:r>
              <a:rPr lang="en-US" sz="3100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3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P5 = A</a:t>
            </a:r>
            <a:r>
              <a:rPr lang="en-US" sz="3100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3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∩ B ∩ C, P6 = A</a:t>
            </a:r>
            <a:r>
              <a:rPr lang="en-US" sz="3100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3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∩ B ∩ C</a:t>
            </a:r>
            <a:r>
              <a:rPr lang="en-US" sz="3100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 </a:t>
            </a:r>
          </a:p>
          <a:p>
            <a:pPr algn="just"/>
            <a:r>
              <a:rPr lang="en-US" sz="3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P7 = A</a:t>
            </a:r>
            <a:r>
              <a:rPr lang="en-US" sz="3100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3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∩ B</a:t>
            </a:r>
            <a:r>
              <a:rPr lang="en-US" sz="3100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3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∩ C, P8 = A</a:t>
            </a:r>
            <a:r>
              <a:rPr lang="en-US" sz="3100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3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∩ B</a:t>
            </a:r>
            <a:r>
              <a:rPr lang="en-US" sz="3100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3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∩ C</a:t>
            </a:r>
            <a:r>
              <a:rPr lang="en-US" sz="3100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3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28600"/>
            <a:ext cx="8534400" cy="6324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Algebra of Sets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Sets under the operations of union, intersection, and complement satisfy various laws (identities) which are listed in the following Table.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28600"/>
            <a:ext cx="8534400" cy="6324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Algebra of Sets</a:t>
            </a:r>
          </a:p>
          <a:p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Laws of the algebra of sets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057400"/>
            <a:ext cx="8763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28600"/>
            <a:ext cx="8534400" cy="63246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Duality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identities in previous Table are arranged in pairs, as, for example, (2a) and (2b).We now consider the principle behind this arrangement. Suppose E is an equation of set algebra. The dual E</a:t>
            </a:r>
            <a:r>
              <a:rPr lang="en-US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∗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of E is the equation obtained by replacing each occurrence of ∪, ∩, U and ∅ in E by ∩, ∪, ∅, and U, respectively. 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example, the dual of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(U ∩ A) ∪ (B ∩ A) = A is (∅ ∪ A) ∩ (B ∪ A) = A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Observe that the pairs of laws in Table 1-1 are duals of each other. It is a fact of set algebra, called the principle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 duality, that if any equation E is an identity then its dual E</a:t>
            </a:r>
            <a:r>
              <a:rPr lang="en-US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∗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is also an identity.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28600"/>
            <a:ext cx="8534400" cy="6324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Duality</a:t>
            </a:r>
          </a:p>
          <a:p>
            <a:pPr algn="just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example, dual of    (U ∩ A) ∪ (B ∩ A) = A  is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    (∅ ∪ A) ∩ (B ∪ A) = A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is seen that the pairs of laws in previous Table are duals of each other. It is a fact of set algebra, called the principle of duality, that if any equation E is an identity then its dual E</a:t>
            </a:r>
            <a:r>
              <a:rPr lang="en-US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∗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is also an identity.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28600"/>
            <a:ext cx="8534400" cy="63246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Finite Set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Sets can be finite or infinite.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set S is said to be finite if S is empty or if S contains exactly n distinct elements where n is a positive integer. This n is the cardinality of S. The cardinality of S is denoted by n(S) or  |S|.</a:t>
            </a:r>
          </a:p>
          <a:p>
            <a:pPr algn="just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set is said to be infinite if it is not finite. 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(a) The set A of the letters of the English alphabet and the set D of the days of the week are finite sets. Specifically, A has 26 elements and D has 7 elements.</a:t>
            </a:r>
          </a:p>
          <a:p>
            <a:pPr algn="just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(b) Let E be the set of even positive integers, and let I be the unit interval, that is,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 = {2, 4, 6, . . .} and I = [0, 1] = {x | 0 ≤ x ≤ 1}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Then both E and I are infinite.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set of positive integers is infinite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28600"/>
            <a:ext cx="8534400" cy="6324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Let A be the set of odd positive integers less than 10. Then |A| = 5.</a:t>
            </a:r>
          </a:p>
          <a:p>
            <a:pPr algn="just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Let S be the set of letters in the English alphabet. Then |S| = 26.</a:t>
            </a:r>
          </a:p>
          <a:p>
            <a:pPr algn="just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Because the null set has no elements, it follows that |∅| = 0.</a:t>
            </a:r>
          </a:p>
          <a:p>
            <a:pPr algn="just"/>
            <a:r>
              <a:rPr lang="en-US" dirty="0" smtClean="0"/>
              <a:t>.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28600"/>
            <a:ext cx="8534400" cy="6324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Counting Principle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set S is countable if S is finite or if the elements of S can be arranged as a sequence, in which case S is said to be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countably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infinite; otherwise S is said to be uncountable. 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Let E be the set of even positive integers, and let I be the unit interval, that is,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 = {2, 4, 6, . . .} and I = [0, 1] = {x | 0 ≤ x ≤ 1}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above set E of even integers is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countably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infinite. The unit interval I = [0, 1] is uncountable.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3400" y="609600"/>
            <a:ext cx="80010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lvl="0" indent="-514350" algn="just">
              <a:spcBef>
                <a:spcPct val="20000"/>
              </a:spcBef>
              <a:buFont typeface="Arial" pitchFamily="34" charset="0"/>
              <a:buChar char="•"/>
            </a:pPr>
            <a:endParaRPr lang="en-US" sz="3200" dirty="0" smtClean="0"/>
          </a:p>
          <a:p>
            <a:pPr algn="just"/>
            <a:r>
              <a:rPr lang="en-US" sz="3200" dirty="0" smtClean="0"/>
              <a:t>There are several ways to describe a set. One way is to list all the members of a set separated by commas, when this is possible. We use a notation where all members of the set are listed between braces. </a:t>
            </a:r>
          </a:p>
          <a:p>
            <a:pPr algn="just"/>
            <a:endParaRPr lang="en-US" sz="3200" dirty="0" smtClean="0"/>
          </a:p>
          <a:p>
            <a:pPr algn="just"/>
            <a:r>
              <a:rPr lang="en-US" sz="3200" dirty="0" smtClean="0"/>
              <a:t>For example, the notation {a, b, c, d} represents the set with the four elements a, b, c, and d. This way of describing a set is known as the </a:t>
            </a:r>
            <a:r>
              <a:rPr lang="en-US" sz="3200" b="1" dirty="0" smtClean="0"/>
              <a:t>roster method.</a:t>
            </a:r>
            <a:endParaRPr kumimoji="0" lang="en-US" altLang="en-US" sz="3200" b="1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28600"/>
            <a:ext cx="8534400" cy="6324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Counting Principle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Suppose A and B are finite disjoint sets. Then S = (A ∪ B) is finite and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n(S) = n(A ∪ B) = n(A) + n(B)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Let A and B be finite sets. Then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n(A\B) = n(A) − n(A ∩ B)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Suppose an art class A has 25 students and 10 of them are taking a biology class B. Then the number of students in class A which are not in class B is:</a:t>
            </a:r>
          </a:p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n(A\B) = n(A) − n(A ∩ B) = 25 − 10 = 15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28600"/>
            <a:ext cx="8534400" cy="63246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Counting Principle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Let A be a subset of a finite universal set U. Then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n(A</a:t>
            </a:r>
            <a:r>
              <a:rPr lang="en-US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= n(U) − n(A)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Suppose a class U with 30 students has 18 full-time students. Then there are 30−18 = 12 part-time students in the class U.</a:t>
            </a:r>
          </a:p>
          <a:p>
            <a:pPr algn="just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Suppose A and B are finite sets. Then A ∪ B and A ∩ B are finite and</a:t>
            </a:r>
          </a:p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n(A ∪ B) = n(A) + n(B) − n(A ∩ B)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That is, we find the number of elements in A or B (or both) by first adding n(A) and n(B) (inclusion) and then subtracting n(A ∩ B) (exclusion) since its elements were counted twice.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28600"/>
            <a:ext cx="8534400" cy="6324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Classes of Set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Given a set S, we might wish to talk about some of its subsets. Thus we would be considering a set of sets. Whenever such a situation occurs, to avoid confusion, we will speak of a class of sets or collection of sets rather than a set of sets. </a:t>
            </a:r>
          </a:p>
          <a:p>
            <a:pPr algn="just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we wish to consider some of the sets in a given class of sets, then we speak of subclass or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subcollection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28600"/>
            <a:ext cx="8534400" cy="63246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Classes of Set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 </a:t>
            </a:r>
          </a:p>
          <a:p>
            <a:pPr algn="just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Suppose S = {1, 2, 3, 4}.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(a) Let A be the class of subsets of S which contain exactly three elements of S. Then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= [{1, 2, 3}, {1, 2, 4}, {1, 3, 4}, {2, 3, 4}]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That is, the elements of A are the sets {1, 2, 3}, {1, 2, 4}, {1, 3, 4}, and {2, 3, 4}.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(b) Let B be the class of subsets of S, each which contains 2 and two other elements of S. Then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 = [{1, 2, 3}, {1, 2, 4}, {2, 3, 4}]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elements of B are the sets {1, 2, 3}, {1, 2, 4}, and {2, 3, 4}. Thus B is a subclass of A, since every element of B is also an element of A. (To avoid confusion, we will sometimes enclose the sets of a class in brackets instead of braces.)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28600"/>
            <a:ext cx="8534400" cy="63246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Power Sets 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a given set S , we may speak of the class of all subsets of S. This class is called the power set of S , and will be denoted by P(S). If S is finite, then so is P(S). In fact, the number of elements in P(S) is 2 raised to the power  n(S). That is,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n(P (S)) = 2</a:t>
            </a:r>
            <a:r>
              <a:rPr lang="en-US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n(S)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(For this reason, the power set of S is sometimes denoted by 2</a:t>
            </a:r>
            <a:r>
              <a:rPr lang="en-US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.)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Suppose S = {1, 2, 3}. Then P(S) = [∅, {1}, {2}, {3}, {1, 2}, {1, 3}, {2, 3}, S]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Note that the empty set ∅ belongs to P(S) since ∅ is a subset of S. Similarly, S belongs to P(S). As expected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from the above remark, P(S) has 2</a:t>
            </a:r>
            <a:r>
              <a:rPr lang="en-US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8 elements.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28600"/>
            <a:ext cx="8534400" cy="6324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Partitions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Let S be a nonempty set. A partition of S is a subdivision of S into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nonoverlapping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nonempty subsets.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Precisely, a partition of S is a collection {A</a:t>
            </a:r>
            <a:r>
              <a:rPr lang="en-US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} of nonempty subsets of S such that: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Each a in S belongs to one of the A</a:t>
            </a:r>
            <a:r>
              <a:rPr lang="en-US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.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(ii) The sets of {Ai } are mutually disjoint; that is, if</a:t>
            </a:r>
          </a:p>
          <a:p>
            <a:pPr algn="just"/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then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∩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∅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4825" y="5334000"/>
            <a:ext cx="242888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28600"/>
            <a:ext cx="8534400" cy="6324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Partitions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subsets in a partition are called cells. Following figure is a Venn diagram of a partition of the rectangular set S of points into five cells, A</a:t>
            </a:r>
            <a:r>
              <a:rPr lang="en-US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A</a:t>
            </a:r>
            <a:r>
              <a:rPr lang="en-US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,A</a:t>
            </a:r>
            <a:r>
              <a:rPr lang="en-US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,A</a:t>
            </a:r>
            <a:r>
              <a:rPr lang="en-US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,A</a:t>
            </a:r>
            <a:r>
              <a:rPr lang="en-US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3124200"/>
            <a:ext cx="5410200" cy="2590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28600"/>
            <a:ext cx="8534400" cy="6324600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Partitions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Consider the following collections of subsets of S = {1, 2, . . ., 8, 9}: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[{1, 3, 5}, {2, 6}, {4, 8, 9}]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(ii) [{1, 3, 5}, {2, 4, 6, 8}, {5, 7, 9}]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(iii) [{1, 3, 5}, {2, 4, 6, 8}, {7, 9}]</a:t>
            </a:r>
          </a:p>
          <a:p>
            <a:pPr marL="571500" indent="-571500" algn="just">
              <a:buAutoNum type="romanLcParenBoth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not a partition of S since 7 in S does not belong to any of the subsets.</a:t>
            </a:r>
          </a:p>
          <a:p>
            <a:pPr marL="571500" indent="-571500" algn="just">
              <a:buAutoNum type="romanLcParenBoth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is not a partition of S since {1, 3, 5} and {5, 7, 9} are not disjoint. </a:t>
            </a:r>
          </a:p>
          <a:p>
            <a:pPr marL="571500" indent="-571500" algn="just">
              <a:buAutoNum type="romanLcParenBoth"/>
            </a:pPr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is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partition of 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3400" y="457200"/>
            <a:ext cx="8001000" cy="5867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lvl="0" algn="ctr">
              <a:spcBef>
                <a:spcPct val="20000"/>
              </a:spcBef>
            </a:pPr>
            <a:r>
              <a:rPr lang="en-US" sz="3200" dirty="0" smtClean="0"/>
              <a:t>Examples</a:t>
            </a:r>
          </a:p>
          <a:p>
            <a:pPr marL="514350" lvl="0" indent="-51435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The set V of all vowels in the English alphabet can be written as V = {a, e, </a:t>
            </a:r>
            <a:r>
              <a:rPr lang="en-US" sz="3200" dirty="0" err="1" smtClean="0"/>
              <a:t>i</a:t>
            </a:r>
            <a:r>
              <a:rPr lang="en-US" sz="3200" dirty="0" smtClean="0"/>
              <a:t>, o, u}.</a:t>
            </a:r>
          </a:p>
          <a:p>
            <a:pPr marL="514350" lvl="0" indent="-51435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The set O of odd positive integers less than 10 can be expressed by O = {1, 3, 5, 7, 9}. </a:t>
            </a:r>
          </a:p>
          <a:p>
            <a:pPr lvl="0" algn="just">
              <a:spcBef>
                <a:spcPct val="20000"/>
              </a:spcBef>
            </a:pPr>
            <a:endParaRPr lang="en-US" sz="3200" dirty="0" smtClean="0"/>
          </a:p>
          <a:p>
            <a:pPr algn="just"/>
            <a:r>
              <a:rPr lang="en-US" sz="3200" dirty="0" smtClean="0"/>
              <a:t>Although sets are usually used to group together elements with common properties, there is nothing that prevents a set from having seemingly unrelated elements. </a:t>
            </a:r>
          </a:p>
          <a:p>
            <a:pPr algn="just"/>
            <a:endParaRPr lang="en-US" sz="3200" dirty="0" smtClean="0"/>
          </a:p>
          <a:p>
            <a:pPr algn="just"/>
            <a:r>
              <a:rPr lang="en-US" sz="3200" dirty="0" smtClean="0"/>
              <a:t>For instance, {a, 2, Fred, New Jersey} is the set containing the four elements a, 2, Fred, and New Jersey.</a:t>
            </a:r>
          </a:p>
          <a:p>
            <a:pPr lvl="0" algn="just">
              <a:spcBef>
                <a:spcPct val="20000"/>
              </a:spcBef>
            </a:pPr>
            <a:endParaRPr kumimoji="0" lang="en-US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3400" y="609600"/>
            <a:ext cx="80010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lvl="0" indent="-514350" algn="just">
              <a:spcBef>
                <a:spcPct val="20000"/>
              </a:spcBef>
              <a:buFont typeface="Arial" pitchFamily="34" charset="0"/>
              <a:buChar char="•"/>
            </a:pPr>
            <a:endParaRPr lang="en-US" sz="3200" dirty="0" smtClean="0"/>
          </a:p>
          <a:p>
            <a:pPr algn="just"/>
            <a:r>
              <a:rPr lang="en-US" sz="3200" dirty="0" smtClean="0"/>
              <a:t>Sometimes the roster method is used to describe a set without listing all its members. Some members of the set are listed, and then ellipses (. . .) are used when the general pattern of the elements is obvious.</a:t>
            </a:r>
          </a:p>
          <a:p>
            <a:pPr algn="just"/>
            <a:endParaRPr kumimoji="0" lang="en-US" altLang="en-US" sz="3200" b="1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  <a:p>
            <a:pPr algn="just"/>
            <a:r>
              <a:rPr lang="en-US" altLang="en-US" sz="3200" b="1" dirty="0" smtClean="0">
                <a:latin typeface="Tahoma" pitchFamily="34" charset="0"/>
              </a:rPr>
              <a:t>Example</a:t>
            </a:r>
          </a:p>
          <a:p>
            <a:pPr lvl="0" algn="just"/>
            <a:r>
              <a:rPr lang="en-US" sz="3200" dirty="0" smtClean="0"/>
              <a:t>The set of positive integers less than 100 can be denoted by {1, 2, 3, . . . , 99}.</a:t>
            </a:r>
          </a:p>
          <a:p>
            <a:pPr algn="just"/>
            <a:endParaRPr kumimoji="0" lang="en-US" altLang="en-US" sz="3200" b="1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3400" y="609600"/>
            <a:ext cx="80010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algn="just"/>
            <a:r>
              <a:rPr lang="en-US" sz="3200" dirty="0" smtClean="0"/>
              <a:t>Another way to describe a set is to use </a:t>
            </a:r>
            <a:r>
              <a:rPr lang="en-US" sz="3200" b="1" dirty="0" smtClean="0"/>
              <a:t>set builder notation</a:t>
            </a:r>
            <a:r>
              <a:rPr lang="en-US" sz="3200" dirty="0" smtClean="0"/>
              <a:t>. We characterize all those elements in the set by stating the property or properties they must have to be members.</a:t>
            </a:r>
          </a:p>
          <a:p>
            <a:pPr algn="just"/>
            <a:endParaRPr lang="en-US" sz="3200" dirty="0" smtClean="0"/>
          </a:p>
          <a:p>
            <a:pPr algn="just"/>
            <a:r>
              <a:rPr lang="en-US" sz="3200" dirty="0" smtClean="0"/>
              <a:t>Example</a:t>
            </a:r>
          </a:p>
          <a:p>
            <a:pPr algn="just"/>
            <a:r>
              <a:rPr lang="en-US" sz="3200" dirty="0" smtClean="0"/>
              <a:t>B = {x | x is an even integer, x &gt; 0} </a:t>
            </a:r>
          </a:p>
          <a:p>
            <a:pPr algn="just"/>
            <a:r>
              <a:rPr lang="en-US" sz="3200" dirty="0" smtClean="0"/>
              <a:t>B is the set of x such that x is an even integer and x is greater than 0. A letter, usually x, is used to denote a typical member of the set; and the vertical line | is read as “such that” and the comma as “and.”</a:t>
            </a:r>
          </a:p>
          <a:p>
            <a:pPr lvl="0" algn="just">
              <a:spcBef>
                <a:spcPct val="20000"/>
              </a:spcBef>
            </a:pPr>
            <a:endParaRPr kumimoji="0" lang="en-US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3400" y="609600"/>
            <a:ext cx="80010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/>
            <a:endParaRPr lang="en-US" sz="3200" dirty="0" smtClean="0"/>
          </a:p>
          <a:p>
            <a:pPr algn="just"/>
            <a:r>
              <a:rPr lang="en-US" sz="3200" dirty="0" smtClean="0"/>
              <a:t>Example</a:t>
            </a:r>
          </a:p>
          <a:p>
            <a:pPr algn="just"/>
            <a:r>
              <a:rPr lang="en-US" sz="3300" dirty="0" smtClean="0"/>
              <a:t>T</a:t>
            </a:r>
            <a:r>
              <a:rPr lang="en-US" sz="3200" dirty="0" smtClean="0"/>
              <a:t>he set O of all odd positive integers less than 10 can be written as</a:t>
            </a:r>
          </a:p>
          <a:p>
            <a:r>
              <a:rPr lang="en-US" sz="3200" dirty="0" smtClean="0"/>
              <a:t>O = {x | x is an odd positive integer less than 10},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or </a:t>
            </a:r>
          </a:p>
          <a:p>
            <a:pPr algn="just"/>
            <a:r>
              <a:rPr lang="en-US" sz="3200" dirty="0" smtClean="0"/>
              <a:t>specifying the universe as the set of positive integers, as</a:t>
            </a:r>
          </a:p>
          <a:p>
            <a:r>
              <a:rPr lang="en-US" sz="3200" dirty="0" smtClean="0"/>
              <a:t>O = {x ∈ Z</a:t>
            </a:r>
            <a:r>
              <a:rPr lang="en-US" sz="3200" baseline="30000" dirty="0" smtClean="0"/>
              <a:t>+</a:t>
            </a:r>
            <a:r>
              <a:rPr lang="en-US" sz="3200" dirty="0" smtClean="0"/>
              <a:t> | x is odd and x &lt; 10}.</a:t>
            </a:r>
          </a:p>
          <a:p>
            <a:pPr lvl="0" algn="just">
              <a:spcBef>
                <a:spcPct val="20000"/>
              </a:spcBef>
            </a:pPr>
            <a:endParaRPr kumimoji="0" lang="en-US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1890</TotalTime>
  <Words>4841</Words>
  <Application>Microsoft Office PowerPoint</Application>
  <PresentationFormat>On-screen Show (4:3)</PresentationFormat>
  <Paragraphs>457</Paragraphs>
  <Slides>57</Slides>
  <Notes>57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Arial</vt:lpstr>
      <vt:lpstr>Calibri</vt:lpstr>
      <vt:lpstr>Tahoma</vt:lpstr>
      <vt:lpstr>Times New Roman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Shamim</dc:creator>
  <cp:lastModifiedBy>Windows User</cp:lastModifiedBy>
  <cp:revision>96</cp:revision>
  <dcterms:created xsi:type="dcterms:W3CDTF">2006-08-16T00:00:00Z</dcterms:created>
  <dcterms:modified xsi:type="dcterms:W3CDTF">2020-01-12T03:53:31Z</dcterms:modified>
</cp:coreProperties>
</file>