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86" r:id="rId2"/>
    <p:sldId id="287" r:id="rId3"/>
    <p:sldId id="288" r:id="rId4"/>
    <p:sldId id="28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90" r:id="rId14"/>
    <p:sldId id="271" r:id="rId15"/>
    <p:sldId id="292" r:id="rId16"/>
    <p:sldId id="291" r:id="rId17"/>
    <p:sldId id="293" r:id="rId18"/>
    <p:sldId id="294" r:id="rId19"/>
    <p:sldId id="295" r:id="rId20"/>
    <p:sldId id="296" r:id="rId21"/>
    <p:sldId id="308" r:id="rId22"/>
    <p:sldId id="309" r:id="rId23"/>
    <p:sldId id="303" r:id="rId24"/>
    <p:sldId id="304" r:id="rId25"/>
    <p:sldId id="305" r:id="rId26"/>
    <p:sldId id="307" r:id="rId27"/>
    <p:sldId id="306" r:id="rId28"/>
    <p:sldId id="297" r:id="rId29"/>
    <p:sldId id="298" r:id="rId30"/>
    <p:sldId id="273" r:id="rId31"/>
    <p:sldId id="299" r:id="rId32"/>
    <p:sldId id="300" r:id="rId33"/>
    <p:sldId id="301" r:id="rId34"/>
    <p:sldId id="30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B0187-8C99-4061-BB92-1A0C8E4E86D9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C8872-221C-43D7-82B4-CA62B2F8C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17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18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19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20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21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22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23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24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25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26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27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28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29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30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31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32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33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34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3EF23-7BED-4E58-9FEF-0DD02ACDF836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FDCF-81E7-4DAE-AFBA-7C021A01C4F4}" type="datetime1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AF95-B961-4A9E-9658-EA7C0CC0159A}" type="datetime1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A311-2B3C-4AFF-AF4D-C85CE7120297}" type="datetime1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AAA2-C534-422B-8217-F95E7D817521}" type="datetime1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F97-4224-42DA-8A54-8CBEFDF899CB}" type="datetime1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F865-8184-4C17-B48D-B67E7B2FEBBF}" type="datetime1">
              <a:rPr lang="en-US" smtClean="0"/>
              <a:pPr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EFE2-6913-4397-A9DD-996CB051056F}" type="datetime1">
              <a:rPr lang="en-US" smtClean="0"/>
              <a:pPr/>
              <a:t>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CFAC-A13D-4BD0-8455-E7AAED66166B}" type="datetime1">
              <a:rPr lang="en-US" smtClean="0"/>
              <a:pPr/>
              <a:t>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2FA-54B5-4E77-ABFF-1A9464B3224F}" type="datetime1">
              <a:rPr lang="en-US" smtClean="0"/>
              <a:pPr/>
              <a:t>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E9B2-1A54-48C0-A6D4-987044B0D1E8}" type="datetime1">
              <a:rPr lang="en-US" smtClean="0"/>
              <a:pPr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E65A-B4FA-4969-9CE5-0897472FE1E5}" type="datetime1">
              <a:rPr lang="en-US" smtClean="0"/>
              <a:pPr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42423-9EB2-46CE-A92C-538B46E87118}" type="datetime1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FF0000"/>
                </a:solidFill>
                <a:latin typeface="Tahoma" pitchFamily="34" charset="0"/>
              </a:rPr>
              <a:t>Relations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505670"/>
            <a:ext cx="7391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Discrete  Mathematics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685800"/>
            <a:ext cx="7620000" cy="5486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Definition of Relation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Let A and B be sets. A relation R from A to B is a subset of A × B. Given an ordered pair (x, y) in A × B, x is related to y by R, written </a:t>
            </a:r>
            <a:r>
              <a:rPr lang="en-US" dirty="0" err="1" smtClean="0">
                <a:solidFill>
                  <a:schemeClr val="tx1"/>
                </a:solidFill>
              </a:rPr>
              <a:t>xRy</a:t>
            </a:r>
            <a:r>
              <a:rPr lang="en-US" dirty="0" smtClean="0">
                <a:solidFill>
                  <a:schemeClr val="tx1"/>
                </a:solidFill>
              </a:rPr>
              <a:t>, if, and only if, (x, y) is in R. The set A is called the domain of R and the set B is called its range.</a:t>
            </a:r>
            <a:endParaRPr lang="en-US" altLang="en-US" b="1" dirty="0" smtClean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685800"/>
            <a:ext cx="8839200" cy="5562600"/>
          </a:xfrm>
        </p:spPr>
        <p:txBody>
          <a:bodyPr>
            <a:normAutofit/>
          </a:bodyPr>
          <a:lstStyle/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The notation for a relation R may be written symbolically as follows:</a:t>
            </a:r>
          </a:p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xRy</a:t>
            </a:r>
            <a:r>
              <a:rPr lang="en-US" dirty="0" smtClean="0">
                <a:solidFill>
                  <a:schemeClr val="tx1"/>
                </a:solidFill>
              </a:rPr>
              <a:t> means that (x, y) ∈ R.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The notation x    y means that x is not related to y by R: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x     y means that (x, y)    R.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3621741"/>
            <a:ext cx="304800" cy="340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688541"/>
            <a:ext cx="304800" cy="340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70337" y="4729389"/>
            <a:ext cx="296863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685800"/>
            <a:ext cx="8305800" cy="5486400"/>
          </a:xfrm>
        </p:spPr>
        <p:txBody>
          <a:bodyPr>
            <a:normAutofit/>
          </a:bodyPr>
          <a:lstStyle/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Let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A = {eggs, milk, corn} and B ={cows, goats, hens}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If we define  a relation R from A to B by (a, b) ∈ R if a is produced by b then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R = {(eggs, hens), (milk, cows), (milk, goats)}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685800"/>
            <a:ext cx="7620000" cy="5486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Identity Relation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Let A be any set. An important relation on  A is that of equality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{(a, a):a ∈ A}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This relation is also called identity or diagonal relation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685800"/>
            <a:ext cx="8305800" cy="548640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Universal and Empty Relation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Let A be any set. A x A and </a:t>
            </a:r>
            <a:r>
              <a:rPr lang="el-GR" dirty="0" smtClean="0">
                <a:solidFill>
                  <a:schemeClr val="tx1"/>
                </a:solidFill>
              </a:rPr>
              <a:t>Φ</a:t>
            </a:r>
            <a:r>
              <a:rPr lang="en-US" dirty="0" smtClean="0">
                <a:solidFill>
                  <a:schemeClr val="tx1"/>
                </a:solidFill>
              </a:rPr>
              <a:t> are subset of A x A and hence are relation on A called universal relation and empty relation.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685800"/>
            <a:ext cx="7620000" cy="5486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Inverse Relation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Let R be a relation from A to B. The inverse relation of R denoted by R</a:t>
            </a:r>
            <a:r>
              <a:rPr lang="en-US" baseline="30000" dirty="0" smtClean="0">
                <a:solidFill>
                  <a:schemeClr val="tx1"/>
                </a:solidFill>
              </a:rPr>
              <a:t>−1 </a:t>
            </a:r>
            <a:r>
              <a:rPr lang="en-US" dirty="0" smtClean="0">
                <a:solidFill>
                  <a:schemeClr val="tx1"/>
                </a:solidFill>
              </a:rPr>
              <a:t>from B to A is defined as follows: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n-US" baseline="30000" dirty="0" smtClean="0">
                <a:solidFill>
                  <a:schemeClr val="tx1"/>
                </a:solidFill>
              </a:rPr>
              <a:t>−1  </a:t>
            </a:r>
            <a:r>
              <a:rPr lang="en-US" dirty="0" smtClean="0">
                <a:solidFill>
                  <a:schemeClr val="tx1"/>
                </a:solidFill>
              </a:rPr>
              <a:t>={(y, x) ∈ B × A | (x, y) ∈ R}.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685800"/>
            <a:ext cx="7620000" cy="5486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Inverse Relation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Let R be any relation from a set A to a set B. The inverse of R denoted by  R</a:t>
            </a:r>
            <a:r>
              <a:rPr lang="en-US" baseline="30000" dirty="0" smtClean="0">
                <a:solidFill>
                  <a:schemeClr val="tx1"/>
                </a:solidFill>
              </a:rPr>
              <a:t>-1</a:t>
            </a:r>
            <a:r>
              <a:rPr lang="en-US" dirty="0" smtClean="0">
                <a:solidFill>
                  <a:schemeClr val="tx1"/>
                </a:solidFill>
              </a:rPr>
              <a:t>, is the relation from B to A which consists of  those ordered pairs  which, when reversed, belong to R; that is 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n-US" baseline="30000" dirty="0" smtClean="0">
                <a:solidFill>
                  <a:schemeClr val="tx1"/>
                </a:solidFill>
              </a:rPr>
              <a:t>-1</a:t>
            </a:r>
            <a:r>
              <a:rPr lang="en-US" dirty="0" smtClean="0">
                <a:solidFill>
                  <a:schemeClr val="tx1"/>
                </a:solidFill>
              </a:rPr>
              <a:t> = {( b, a): ( a, b) ∈ R}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For instance, the inverse of the relation R = {(1,y), (1, z), (3, y)} from A={1, 2, 3} to B={x, y, z}  is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n-US" baseline="30000" dirty="0" smtClean="0">
                <a:solidFill>
                  <a:schemeClr val="tx1"/>
                </a:solidFill>
              </a:rPr>
              <a:t>-1</a:t>
            </a:r>
            <a:r>
              <a:rPr lang="en-US" dirty="0" smtClean="0">
                <a:solidFill>
                  <a:schemeClr val="tx1"/>
                </a:solidFill>
              </a:rPr>
              <a:t> ={(y,1), (z,1), (y,3)}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Inverse of R</a:t>
            </a:r>
            <a:r>
              <a:rPr lang="en-US" baseline="30000" dirty="0" smtClean="0">
                <a:solidFill>
                  <a:schemeClr val="tx1"/>
                </a:solidFill>
              </a:rPr>
              <a:t>-1</a:t>
            </a:r>
            <a:r>
              <a:rPr lang="en-US" dirty="0" smtClean="0">
                <a:solidFill>
                  <a:schemeClr val="tx1"/>
                </a:solidFill>
              </a:rPr>
              <a:t> is R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685800"/>
            <a:ext cx="7620000" cy="5486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Inverse Relation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Let A ={2, 3, 4} and B ={2, 6, 8} and let R be the “divides” relation from A to B. For all (x, y) ∈ A × B,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xRy</a:t>
            </a:r>
            <a:r>
              <a:rPr lang="en-US" dirty="0" smtClean="0">
                <a:solidFill>
                  <a:schemeClr val="tx1"/>
                </a:solidFill>
              </a:rPr>
              <a:t> ⇔ x | y   x divides y.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pt-BR" dirty="0" smtClean="0">
                <a:solidFill>
                  <a:schemeClr val="tx1"/>
                </a:solidFill>
              </a:rPr>
              <a:t>R = {(2, 2), (2, 6), (2, 8), (3, 6), (4, 8)}</a:t>
            </a:r>
          </a:p>
          <a:p>
            <a:pPr algn="l"/>
            <a:r>
              <a:rPr lang="pt-BR" dirty="0" smtClean="0">
                <a:solidFill>
                  <a:schemeClr val="tx1"/>
                </a:solidFill>
              </a:rPr>
              <a:t>R</a:t>
            </a:r>
            <a:r>
              <a:rPr lang="pt-BR" baseline="30000" dirty="0" smtClean="0">
                <a:solidFill>
                  <a:schemeClr val="tx1"/>
                </a:solidFill>
              </a:rPr>
              <a:t>−1 </a:t>
            </a:r>
            <a:r>
              <a:rPr lang="pt-BR" dirty="0" smtClean="0">
                <a:solidFill>
                  <a:schemeClr val="tx1"/>
                </a:solidFill>
              </a:rPr>
              <a:t>={(2, 2), (6, 2), (8, 2), (6, 3), (8, 4)}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685800"/>
            <a:ext cx="7620000" cy="5486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Pictorial Representation of Relation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A ={1,2,3}  B={</a:t>
            </a:r>
            <a:r>
              <a:rPr lang="en-US" dirty="0" err="1" smtClean="0">
                <a:solidFill>
                  <a:schemeClr val="tx1"/>
                </a:solidFill>
              </a:rPr>
              <a:t>x,y,z</a:t>
            </a:r>
            <a:r>
              <a:rPr lang="en-US" dirty="0" smtClean="0">
                <a:solidFill>
                  <a:schemeClr val="tx1"/>
                </a:solidFill>
              </a:rPr>
              <a:t>}   R={(1,y),(1,z),(3,y)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        x        y      z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1       0       1      1</a:t>
            </a:r>
          </a:p>
          <a:p>
            <a:pPr marL="514350" indent="-514350" algn="just">
              <a:buAutoNum type="arabicPlain" startAt="2"/>
            </a:pPr>
            <a:r>
              <a:rPr lang="en-US" dirty="0" smtClean="0">
                <a:solidFill>
                  <a:schemeClr val="tx1"/>
                </a:solidFill>
              </a:rPr>
              <a:t>    0       0      0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3       0       1      0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Matrix of the Relation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2514600"/>
            <a:ext cx="3733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342900" y="3313906"/>
            <a:ext cx="2209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685800"/>
            <a:ext cx="76200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Pictorial Representation of Relation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Let A ={2, 3, 4} and B ={2, 6, 8} and let R be the “divides” relation from A to B:For all (x, y) ∈ A × B,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xRy</a:t>
            </a:r>
            <a:r>
              <a:rPr lang="en-US" dirty="0" smtClean="0">
                <a:solidFill>
                  <a:schemeClr val="tx1"/>
                </a:solidFill>
              </a:rPr>
              <a:t> ⇔ x | y   x divides y.</a:t>
            </a:r>
          </a:p>
          <a:p>
            <a:pPr algn="l"/>
            <a:r>
              <a:rPr lang="pt-BR" dirty="0" smtClean="0">
                <a:solidFill>
                  <a:schemeClr val="tx1"/>
                </a:solidFill>
              </a:rPr>
              <a:t>R = {(2, 2), (2, 6), (2, 8), (3, 6), (4, 8)}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Arrow Diagram of the Relation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3352800"/>
            <a:ext cx="4038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609600"/>
            <a:ext cx="8001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lvl="0" algn="ctr">
              <a:spcBef>
                <a:spcPct val="20000"/>
              </a:spcBef>
            </a:pPr>
            <a:r>
              <a:rPr lang="en-US" sz="3200" dirty="0" smtClean="0"/>
              <a:t>Example of relation</a:t>
            </a:r>
          </a:p>
          <a:p>
            <a:pPr marL="514350" lvl="0" indent="-51435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Two people are related by blood if they share a common ancestor</a:t>
            </a:r>
          </a:p>
          <a:p>
            <a:pPr marL="514350" lvl="0" indent="-51435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The relationship between student and teacher</a:t>
            </a:r>
          </a:p>
          <a:p>
            <a:pPr marL="514350" lvl="0" indent="-51435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The relationship between people who work for the same employer</a:t>
            </a:r>
          </a:p>
          <a:p>
            <a:pPr marL="514350" lvl="0" indent="-51435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The relationship between people who share a common ethnic background</a:t>
            </a:r>
          </a:p>
          <a:p>
            <a:pPr marL="514350" lvl="0" indent="-51435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A is less than B</a:t>
            </a:r>
          </a:p>
          <a:p>
            <a:pPr marL="514350" lvl="0" indent="-51435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C is parallel to D</a:t>
            </a:r>
          </a:p>
          <a:p>
            <a:pPr marL="514350" lvl="0" indent="-51435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X is a subset of Y</a:t>
            </a:r>
          </a:p>
          <a:p>
            <a:pPr lvl="0" algn="just">
              <a:spcBef>
                <a:spcPct val="20000"/>
              </a:spcBef>
            </a:pPr>
            <a:endParaRPr lang="en-US" sz="3200" dirty="0" smtClean="0"/>
          </a:p>
          <a:p>
            <a:pPr lvl="0" algn="just">
              <a:spcBef>
                <a:spcPct val="20000"/>
              </a:spcBef>
            </a:pPr>
            <a:endParaRPr kumimoji="0" lang="en-US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28600"/>
            <a:ext cx="7620000" cy="6324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Directed Graph  of Relations on Sets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A ={3, 4, 5, 6, 7, 8} and a relation R on A  is defined as follows: For all x, y ∈ A,</a:t>
            </a:r>
          </a:p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xRy</a:t>
            </a:r>
            <a:r>
              <a:rPr lang="en-US" dirty="0" smtClean="0">
                <a:solidFill>
                  <a:schemeClr val="tx1"/>
                </a:solidFill>
              </a:rPr>
              <a:t> ⇔ 2 | (x − y)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R = {(3,3), (3,5), (3,7), (4,4), (4,6), (4,8), (5,3), (5,5), (5,7), (6,4),(6,6), (6,8), (7,3),(7,5),(7,7), (8,4), (8,6), (8,8)}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3429000"/>
            <a:ext cx="4191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685800"/>
            <a:ext cx="7924800" cy="5486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Combining Relations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Because relations from A to B are subsets of A × B, two relations from A to B can be combined in any way two sets can be combined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685800"/>
            <a:ext cx="8915400" cy="5486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Combining Relations</a:t>
            </a:r>
          </a:p>
          <a:p>
            <a:pPr marL="514350" indent="-514350" algn="just"/>
            <a:r>
              <a:rPr lang="en-US" dirty="0" smtClean="0">
                <a:solidFill>
                  <a:schemeClr val="tx1"/>
                </a:solidFill>
              </a:rPr>
              <a:t>Set  A ={1, 2, 3} </a:t>
            </a:r>
          </a:p>
          <a:p>
            <a:pPr marL="514350" indent="-514350" algn="just"/>
            <a:r>
              <a:rPr lang="en-US" dirty="0" smtClean="0">
                <a:solidFill>
                  <a:schemeClr val="tx1"/>
                </a:solidFill>
              </a:rPr>
              <a:t>Set  B ={1, 2, 3, 4}. </a:t>
            </a:r>
          </a:p>
          <a:p>
            <a:pPr marL="514350" indent="-514350" algn="just"/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={(1, 1), (2, 2), (3, 3)}  </a:t>
            </a:r>
          </a:p>
          <a:p>
            <a:pPr marL="514350" indent="-514350" algn="just"/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 ={(1, 1), (1, 2), (1, 3), (1, 4)} </a:t>
            </a:r>
          </a:p>
          <a:p>
            <a:pPr marL="514350" indent="-514350" algn="just"/>
            <a:r>
              <a:rPr lang="en-US" dirty="0" smtClean="0">
                <a:solidFill>
                  <a:schemeClr val="tx1"/>
                </a:solidFill>
              </a:rPr>
              <a:t>     </a:t>
            </a:r>
            <a:r>
              <a:rPr lang="pt-BR" dirty="0" smtClean="0">
                <a:solidFill>
                  <a:schemeClr val="tx1"/>
                </a:solidFill>
              </a:rPr>
              <a:t>R</a:t>
            </a:r>
            <a:r>
              <a:rPr lang="pt-BR" baseline="-25000" dirty="0" smtClean="0">
                <a:solidFill>
                  <a:schemeClr val="tx1"/>
                </a:solidFill>
              </a:rPr>
              <a:t>1</a:t>
            </a:r>
            <a:r>
              <a:rPr lang="pt-BR" dirty="0" smtClean="0">
                <a:solidFill>
                  <a:schemeClr val="tx1"/>
                </a:solidFill>
              </a:rPr>
              <a:t> ∪ R</a:t>
            </a:r>
            <a:r>
              <a:rPr lang="pt-BR" baseline="-25000" dirty="0" smtClean="0">
                <a:solidFill>
                  <a:schemeClr val="tx1"/>
                </a:solidFill>
              </a:rPr>
              <a:t>2</a:t>
            </a:r>
            <a:r>
              <a:rPr lang="pt-BR" dirty="0" smtClean="0">
                <a:solidFill>
                  <a:schemeClr val="tx1"/>
                </a:solidFill>
              </a:rPr>
              <a:t> ={(1, 1), (1, 2), (1, 3), (1, 4), (2, 2), (3, 3)}</a:t>
            </a:r>
            <a:endParaRPr lang="en-US" dirty="0" smtClean="0">
              <a:solidFill>
                <a:schemeClr val="tx1"/>
              </a:solidFill>
            </a:endParaRPr>
          </a:p>
          <a:p>
            <a:pPr marL="514350" indent="-514350" algn="just"/>
            <a:r>
              <a:rPr lang="en-US" dirty="0" smtClean="0">
                <a:solidFill>
                  <a:schemeClr val="tx1"/>
                </a:solidFill>
              </a:rPr>
              <a:t>     </a:t>
            </a:r>
            <a:r>
              <a:rPr lang="pt-BR" dirty="0" smtClean="0">
                <a:solidFill>
                  <a:schemeClr val="tx1"/>
                </a:solidFill>
              </a:rPr>
              <a:t>R</a:t>
            </a:r>
            <a:r>
              <a:rPr lang="pt-BR" baseline="-25000" dirty="0" smtClean="0">
                <a:solidFill>
                  <a:schemeClr val="tx1"/>
                </a:solidFill>
              </a:rPr>
              <a:t>1</a:t>
            </a:r>
            <a:r>
              <a:rPr lang="pt-BR" dirty="0" smtClean="0">
                <a:solidFill>
                  <a:schemeClr val="tx1"/>
                </a:solidFill>
              </a:rPr>
              <a:t> ∩ R</a:t>
            </a:r>
            <a:r>
              <a:rPr lang="pt-BR" baseline="-25000" dirty="0" smtClean="0">
                <a:solidFill>
                  <a:schemeClr val="tx1"/>
                </a:solidFill>
              </a:rPr>
              <a:t>2</a:t>
            </a:r>
            <a:r>
              <a:rPr lang="pt-BR" dirty="0" smtClean="0">
                <a:solidFill>
                  <a:schemeClr val="tx1"/>
                </a:solidFill>
              </a:rPr>
              <a:t> ={(1, 1)},</a:t>
            </a:r>
          </a:p>
          <a:p>
            <a:pPr marL="514350" indent="-514350" algn="just"/>
            <a:r>
              <a:rPr lang="pt-BR" dirty="0" smtClean="0">
                <a:solidFill>
                  <a:schemeClr val="tx1"/>
                </a:solidFill>
              </a:rPr>
              <a:t>     R</a:t>
            </a:r>
            <a:r>
              <a:rPr lang="pt-BR" baseline="-25000" dirty="0" smtClean="0">
                <a:solidFill>
                  <a:schemeClr val="tx1"/>
                </a:solidFill>
              </a:rPr>
              <a:t>1</a:t>
            </a:r>
            <a:r>
              <a:rPr lang="pt-BR" dirty="0" smtClean="0">
                <a:solidFill>
                  <a:schemeClr val="tx1"/>
                </a:solidFill>
              </a:rPr>
              <a:t> − R</a:t>
            </a:r>
            <a:r>
              <a:rPr lang="pt-BR" baseline="-25000" dirty="0" smtClean="0">
                <a:solidFill>
                  <a:schemeClr val="tx1"/>
                </a:solidFill>
              </a:rPr>
              <a:t>2</a:t>
            </a:r>
            <a:r>
              <a:rPr lang="pt-BR" dirty="0" smtClean="0">
                <a:solidFill>
                  <a:schemeClr val="tx1"/>
                </a:solidFill>
              </a:rPr>
              <a:t> ={(2, 2), (3, 3)},</a:t>
            </a:r>
          </a:p>
          <a:p>
            <a:pPr marL="514350" indent="-514350" algn="just"/>
            <a:r>
              <a:rPr lang="pt-BR" dirty="0" smtClean="0">
                <a:solidFill>
                  <a:schemeClr val="tx1"/>
                </a:solidFill>
              </a:rPr>
              <a:t>     R</a:t>
            </a:r>
            <a:r>
              <a:rPr lang="pt-BR" baseline="-25000" dirty="0" smtClean="0">
                <a:solidFill>
                  <a:schemeClr val="tx1"/>
                </a:solidFill>
              </a:rPr>
              <a:t>2</a:t>
            </a:r>
            <a:r>
              <a:rPr lang="pt-BR" dirty="0" smtClean="0">
                <a:solidFill>
                  <a:schemeClr val="tx1"/>
                </a:solidFill>
              </a:rPr>
              <a:t> − R</a:t>
            </a:r>
            <a:r>
              <a:rPr lang="pt-BR" baseline="-25000" dirty="0" smtClean="0">
                <a:solidFill>
                  <a:schemeClr val="tx1"/>
                </a:solidFill>
              </a:rPr>
              <a:t>1</a:t>
            </a:r>
            <a:r>
              <a:rPr lang="pt-BR" dirty="0" smtClean="0">
                <a:solidFill>
                  <a:schemeClr val="tx1"/>
                </a:solidFill>
              </a:rPr>
              <a:t> ={(1, 2), (1, 3), (1, 4)}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685800"/>
            <a:ext cx="79248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Combining Relation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Composition of Relations</a:t>
            </a:r>
          </a:p>
          <a:p>
            <a:pPr marL="514350" indent="-51435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Let R be a relation from a set A to a set B and S a relation from B to a set C. </a:t>
            </a:r>
          </a:p>
          <a:p>
            <a:pPr marL="514350" indent="-514350" algn="just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514350" indent="-51435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composite of R and S is the relation consisting of ordered pairs (a, c), where a ∈ A, c ∈ C, and for which there exists an element b ∈ B such that (a, b) ∈ R and (b, c) ∈ S. </a:t>
            </a:r>
          </a:p>
          <a:p>
            <a:pPr marL="514350" indent="-514350" algn="just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514350" indent="-51435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We denote the composite of R and S by S ◦R.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685800"/>
            <a:ext cx="7924800" cy="5486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Combining Relation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Composition of Relations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Computing the composite of two relations requires that we </a:t>
            </a:r>
            <a:r>
              <a:rPr lang="en-US" dirty="0" err="1" smtClean="0">
                <a:solidFill>
                  <a:schemeClr val="tx1"/>
                </a:solidFill>
              </a:rPr>
              <a:t>ﬁnd</a:t>
            </a:r>
            <a:r>
              <a:rPr lang="en-US" dirty="0" smtClean="0">
                <a:solidFill>
                  <a:schemeClr val="tx1"/>
                </a:solidFill>
              </a:rPr>
              <a:t> elements that are the second element of ordered pairs in the </a:t>
            </a:r>
            <a:r>
              <a:rPr lang="en-US" dirty="0" err="1" smtClean="0">
                <a:solidFill>
                  <a:schemeClr val="tx1"/>
                </a:solidFill>
              </a:rPr>
              <a:t>ﬁrst</a:t>
            </a:r>
            <a:r>
              <a:rPr lang="en-US" dirty="0" smtClean="0">
                <a:solidFill>
                  <a:schemeClr val="tx1"/>
                </a:solidFill>
              </a:rPr>
              <a:t> relation and the </a:t>
            </a:r>
            <a:r>
              <a:rPr lang="en-US" dirty="0" err="1" smtClean="0">
                <a:solidFill>
                  <a:schemeClr val="tx1"/>
                </a:solidFill>
              </a:rPr>
              <a:t>ﬁrst</a:t>
            </a:r>
            <a:r>
              <a:rPr lang="en-US" dirty="0" smtClean="0">
                <a:solidFill>
                  <a:schemeClr val="tx1"/>
                </a:solidFill>
              </a:rPr>
              <a:t> element of ordered pairs in the second relation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685800"/>
            <a:ext cx="7924800" cy="5486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Combining Relation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Composition of Relations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What is the composite of the relations R and S, where R is the relation from {1, 2, 3} to {1, 2, 3, 4} with R ={(1, 1), (1, 4), (2, 3), (3, 1), (3, 4)} and S is the relation from {1, 2, 3, 4} to {0, 1, 2}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with S ={(1, 0), (2, 0), (3, 1), (3, 2), (4, 1)}?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04800"/>
            <a:ext cx="7924800" cy="5867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Combining Relation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Composition of Relations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R ={(1, 1), (1, 4), (2, 3), (3, 1), (3, 4)}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S ={(1, 0), (2, 0), (3, 1), (3, 2), (4, 1)}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S ◦R ?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S ◦R is constructed using all ordered pairs in R and ordered pairs in S, where the second element of the ordered pair in R agrees with the </a:t>
            </a:r>
            <a:r>
              <a:rPr lang="en-US" dirty="0" err="1" smtClean="0">
                <a:solidFill>
                  <a:schemeClr val="tx1"/>
                </a:solidFill>
              </a:rPr>
              <a:t>ﬁrst</a:t>
            </a:r>
            <a:r>
              <a:rPr lang="en-US" dirty="0" smtClean="0">
                <a:solidFill>
                  <a:schemeClr val="tx1"/>
                </a:solidFill>
              </a:rPr>
              <a:t> element of the ordered pair in S.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For example, the ordered pairs (2, 3) in R and (3, 1) in S produce the ordered pair (2, 1) in S ◦R. 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S ◦R ={(1, 0), (1, 1), (2, 1), (2, 2), (3, 0), (3, 1)}. 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685800"/>
            <a:ext cx="7924800" cy="5486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Types of Relations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Reflexive Relations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Symmetric Relations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Transitive Relations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Let A ={2, 3, 4, 6, 7, 9} and a relation R on A is defined as follows: For all x, y ∈ A,</a:t>
            </a:r>
          </a:p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xRy</a:t>
            </a:r>
            <a:r>
              <a:rPr lang="en-US" dirty="0" smtClean="0">
                <a:solidFill>
                  <a:schemeClr val="tx1"/>
                </a:solidFill>
              </a:rPr>
              <a:t> ⇔ 3 | (x − y)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685800"/>
            <a:ext cx="7924800" cy="5486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Types of Relations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The directed graph for R has the appearance shown below.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514601"/>
            <a:ext cx="7010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685800"/>
            <a:ext cx="7620000" cy="5486400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 An arrow looping around from it back to itself.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An arrow going from one point to a second, there is an arrow going from the second point back to the </a:t>
            </a:r>
            <a:r>
              <a:rPr lang="en-US" dirty="0" err="1" smtClean="0">
                <a:solidFill>
                  <a:schemeClr val="tx1"/>
                </a:solidFill>
              </a:rPr>
              <a:t>ﬁrst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An arrow going from one point to a second and from the second point to a third, there is an arrow going from the </a:t>
            </a:r>
            <a:r>
              <a:rPr lang="en-US" dirty="0" err="1" smtClean="0">
                <a:solidFill>
                  <a:schemeClr val="tx1"/>
                </a:solidFill>
              </a:rPr>
              <a:t>ﬁrst</a:t>
            </a:r>
            <a:r>
              <a:rPr lang="en-US" dirty="0" smtClean="0">
                <a:solidFill>
                  <a:schemeClr val="tx1"/>
                </a:solidFill>
              </a:rPr>
              <a:t> point to the third.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609600"/>
            <a:ext cx="8001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lvl="0" indent="-514350" algn="just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 smtClean="0"/>
          </a:p>
          <a:p>
            <a:pPr marL="514350" lvl="0" indent="-51435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Relations consider the existence or nonexistence of a certain connection between pairs of objects taken in a definite order</a:t>
            </a:r>
          </a:p>
          <a:p>
            <a:pPr marL="514350" lvl="0" indent="-51435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Relation is defined in terms of ordered pairs (a, b) of elements where a is designated as the first element </a:t>
            </a:r>
            <a:r>
              <a:rPr lang="en-US" sz="3200" smtClean="0"/>
              <a:t>and b is </a:t>
            </a:r>
            <a:r>
              <a:rPr lang="en-US" sz="3200" dirty="0" smtClean="0"/>
              <a:t>the second element</a:t>
            </a:r>
          </a:p>
          <a:p>
            <a:pPr lvl="0" algn="just">
              <a:spcBef>
                <a:spcPct val="20000"/>
              </a:spcBef>
            </a:pPr>
            <a:endParaRPr kumimoji="0" lang="en-US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685800"/>
            <a:ext cx="7620000" cy="5486400"/>
          </a:xfrm>
        </p:spPr>
        <p:txBody>
          <a:bodyPr>
            <a:normAutofit/>
          </a:bodyPr>
          <a:lstStyle/>
          <a:p>
            <a:pPr marL="514350" indent="-514350" algn="just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514350" indent="-51435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Property (1) corresponds to the property of </a:t>
            </a:r>
            <a:r>
              <a:rPr lang="en-US" dirty="0" err="1" smtClean="0">
                <a:solidFill>
                  <a:schemeClr val="tx1"/>
                </a:solidFill>
              </a:rPr>
              <a:t>reﬂexivity</a:t>
            </a:r>
            <a:endParaRPr lang="en-US" dirty="0" smtClean="0">
              <a:solidFill>
                <a:schemeClr val="tx1"/>
              </a:solidFill>
            </a:endParaRPr>
          </a:p>
          <a:p>
            <a:pPr marL="514350" indent="-514350" algn="just"/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marL="514350" indent="-51435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Property (2) corresponds to the property of  symmetry</a:t>
            </a:r>
          </a:p>
          <a:p>
            <a:pPr marL="514350" indent="-514350" algn="just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514350" indent="-51435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Property (3) correspond to the property of  transitivity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685800"/>
            <a:ext cx="7620000" cy="5486400"/>
          </a:xfrm>
        </p:spPr>
        <p:txBody>
          <a:bodyPr>
            <a:normAutofit/>
          </a:bodyPr>
          <a:lstStyle/>
          <a:p>
            <a:pPr marL="514350" indent="-514350" algn="just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514350" indent="-514350" algn="just"/>
            <a:r>
              <a:rPr lang="en-US" dirty="0" smtClean="0">
                <a:solidFill>
                  <a:schemeClr val="tx1"/>
                </a:solidFill>
              </a:rPr>
              <a:t>Let R be a relation on a set A.</a:t>
            </a:r>
          </a:p>
          <a:p>
            <a:pPr marL="514350" indent="-51435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 is </a:t>
            </a:r>
            <a:r>
              <a:rPr lang="en-US" dirty="0" err="1" smtClean="0">
                <a:solidFill>
                  <a:schemeClr val="tx1"/>
                </a:solidFill>
              </a:rPr>
              <a:t>reﬂexive</a:t>
            </a:r>
            <a:r>
              <a:rPr lang="en-US" dirty="0" smtClean="0">
                <a:solidFill>
                  <a:schemeClr val="tx1"/>
                </a:solidFill>
              </a:rPr>
              <a:t> if, and only if, for all x ∈ A, </a:t>
            </a:r>
            <a:r>
              <a:rPr lang="en-US" dirty="0" err="1" smtClean="0">
                <a:solidFill>
                  <a:schemeClr val="tx1"/>
                </a:solidFill>
              </a:rPr>
              <a:t>xRx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 is symmetric if, and only if, for all x, y ∈ A, if </a:t>
            </a:r>
            <a:r>
              <a:rPr lang="en-US" dirty="0" err="1" smtClean="0">
                <a:solidFill>
                  <a:schemeClr val="tx1"/>
                </a:solidFill>
              </a:rPr>
              <a:t>xRy</a:t>
            </a:r>
            <a:r>
              <a:rPr lang="en-US" dirty="0" smtClean="0">
                <a:solidFill>
                  <a:schemeClr val="tx1"/>
                </a:solidFill>
              </a:rPr>
              <a:t> then </a:t>
            </a:r>
            <a:r>
              <a:rPr lang="en-US" dirty="0" err="1" smtClean="0">
                <a:solidFill>
                  <a:schemeClr val="tx1"/>
                </a:solidFill>
              </a:rPr>
              <a:t>yRx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 is transitive if, and only if, for all x, y, z ∈ A, if </a:t>
            </a:r>
            <a:r>
              <a:rPr lang="en-US" dirty="0" err="1" smtClean="0">
                <a:solidFill>
                  <a:schemeClr val="tx1"/>
                </a:solidFill>
              </a:rPr>
              <a:t>xRy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err="1" smtClean="0">
                <a:solidFill>
                  <a:schemeClr val="tx1"/>
                </a:solidFill>
              </a:rPr>
              <a:t>yRz</a:t>
            </a:r>
            <a:r>
              <a:rPr lang="en-US" dirty="0" smtClean="0">
                <a:solidFill>
                  <a:schemeClr val="tx1"/>
                </a:solidFill>
              </a:rPr>
              <a:t> then </a:t>
            </a:r>
            <a:r>
              <a:rPr lang="en-US" dirty="0" err="1" smtClean="0">
                <a:solidFill>
                  <a:schemeClr val="tx1"/>
                </a:solidFill>
              </a:rPr>
              <a:t>xRz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04800"/>
            <a:ext cx="8458200" cy="6172200"/>
          </a:xfrm>
        </p:spPr>
        <p:txBody>
          <a:bodyPr>
            <a:normAutofit lnSpcReduction="10000"/>
          </a:bodyPr>
          <a:lstStyle/>
          <a:p>
            <a:pPr marL="514350" indent="-514350"/>
            <a:r>
              <a:rPr lang="en-US" dirty="0" smtClean="0">
                <a:solidFill>
                  <a:schemeClr val="tx1"/>
                </a:solidFill>
              </a:rPr>
              <a:t>Reflexive Relation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A relation R on set A is reflexive if </a:t>
            </a:r>
            <a:r>
              <a:rPr lang="en-US" dirty="0" err="1" smtClean="0">
                <a:solidFill>
                  <a:schemeClr val="tx1"/>
                </a:solidFill>
              </a:rPr>
              <a:t>aRa</a:t>
            </a:r>
            <a:r>
              <a:rPr lang="en-US" dirty="0" smtClean="0">
                <a:solidFill>
                  <a:schemeClr val="tx1"/>
                </a:solidFill>
              </a:rPr>
              <a:t> for every a ∈ A, that is, if (a, a ) ∈ R for every a ∈ A. Thus R is not reflexive if there exists an a ∈ A such that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(a, a)       R</a:t>
            </a:r>
          </a:p>
          <a:p>
            <a:pPr marL="514350" indent="-514350" algn="just"/>
            <a:r>
              <a:rPr lang="en-US" dirty="0" smtClean="0">
                <a:solidFill>
                  <a:schemeClr val="tx1"/>
                </a:solidFill>
              </a:rPr>
              <a:t>A={1,2,3,4}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={(1,1),(1,2),(2,3),(1,3),(4,4)}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 ={(1,1),(1,2),(2,1),(2,2),(3,3), (4,4)}  - </a:t>
            </a:r>
            <a:r>
              <a:rPr lang="en-US" dirty="0" smtClean="0">
                <a:solidFill>
                  <a:srgbClr val="FF0000"/>
                </a:solidFill>
              </a:rPr>
              <a:t>Reflexive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 ={(1,3),(2,1)}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 =</a:t>
            </a:r>
            <a:r>
              <a:rPr lang="el-GR" dirty="0" smtClean="0">
                <a:solidFill>
                  <a:schemeClr val="tx1"/>
                </a:solidFill>
              </a:rPr>
              <a:t>Φ</a:t>
            </a:r>
            <a:r>
              <a:rPr lang="en-US" dirty="0" smtClean="0">
                <a:solidFill>
                  <a:schemeClr val="tx1"/>
                </a:solidFill>
              </a:rPr>
              <a:t>, the empty relation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AxA</a:t>
            </a:r>
            <a:r>
              <a:rPr lang="en-US" dirty="0" smtClean="0">
                <a:solidFill>
                  <a:schemeClr val="tx1"/>
                </a:solidFill>
              </a:rPr>
              <a:t>, the universal relation - </a:t>
            </a:r>
            <a:r>
              <a:rPr lang="en-US" dirty="0" smtClean="0">
                <a:solidFill>
                  <a:srgbClr val="FF0000"/>
                </a:solidFill>
              </a:rPr>
              <a:t>Reflexive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362200"/>
            <a:ext cx="296863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04800"/>
            <a:ext cx="8458200" cy="6172200"/>
          </a:xfrm>
        </p:spPr>
        <p:txBody>
          <a:bodyPr>
            <a:normAutofit/>
          </a:bodyPr>
          <a:lstStyle/>
          <a:p>
            <a:pPr marL="514350" indent="-514350"/>
            <a:r>
              <a:rPr lang="en-US" dirty="0" smtClean="0">
                <a:solidFill>
                  <a:schemeClr val="tx1"/>
                </a:solidFill>
              </a:rPr>
              <a:t>Symmetric Relation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A relation R on set A is symmetric if whenever </a:t>
            </a:r>
            <a:r>
              <a:rPr lang="en-US" dirty="0" err="1" smtClean="0">
                <a:solidFill>
                  <a:schemeClr val="tx1"/>
                </a:solidFill>
              </a:rPr>
              <a:t>aRb</a:t>
            </a:r>
            <a:r>
              <a:rPr lang="en-US" dirty="0" smtClean="0">
                <a:solidFill>
                  <a:schemeClr val="tx1"/>
                </a:solidFill>
              </a:rPr>
              <a:t> then </a:t>
            </a:r>
            <a:r>
              <a:rPr lang="en-US" dirty="0" err="1" smtClean="0">
                <a:solidFill>
                  <a:schemeClr val="tx1"/>
                </a:solidFill>
              </a:rPr>
              <a:t>bRa</a:t>
            </a:r>
            <a:r>
              <a:rPr lang="en-US" dirty="0" smtClean="0">
                <a:solidFill>
                  <a:schemeClr val="tx1"/>
                </a:solidFill>
              </a:rPr>
              <a:t>, if whenever (a, b) ∈ R then (b, a)∈ R . Thus R is not symmetric if there exists  a, b ∈ A such that  (</a:t>
            </a:r>
            <a:r>
              <a:rPr lang="en-US" dirty="0" err="1" smtClean="0">
                <a:solidFill>
                  <a:schemeClr val="tx1"/>
                </a:solidFill>
              </a:rPr>
              <a:t>a,b</a:t>
            </a:r>
            <a:r>
              <a:rPr lang="en-US" dirty="0" smtClean="0">
                <a:solidFill>
                  <a:schemeClr val="tx1"/>
                </a:solidFill>
              </a:rPr>
              <a:t>) ∈ R but (</a:t>
            </a:r>
            <a:r>
              <a:rPr lang="en-US" dirty="0" err="1" smtClean="0">
                <a:solidFill>
                  <a:schemeClr val="tx1"/>
                </a:solidFill>
              </a:rPr>
              <a:t>b,a</a:t>
            </a:r>
            <a:r>
              <a:rPr lang="en-US" dirty="0" smtClean="0">
                <a:solidFill>
                  <a:schemeClr val="tx1"/>
                </a:solidFill>
              </a:rPr>
              <a:t>)    R</a:t>
            </a:r>
          </a:p>
          <a:p>
            <a:pPr marL="514350" indent="-514350" algn="just"/>
            <a:r>
              <a:rPr lang="en-US" dirty="0" smtClean="0">
                <a:solidFill>
                  <a:schemeClr val="tx1"/>
                </a:solidFill>
              </a:rPr>
              <a:t>A={1,2,3,4}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={(1,1),(1,2),(2,3),(1,3),(4,4)}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 ={(1,1),(1,2),(2,1),(2,2),(3,3), (4,4)}  - </a:t>
            </a:r>
            <a:r>
              <a:rPr lang="en-US" dirty="0" smtClean="0">
                <a:solidFill>
                  <a:srgbClr val="FF0000"/>
                </a:solidFill>
              </a:rPr>
              <a:t>Symmetric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 ={(1,3),(2,1)}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 =</a:t>
            </a:r>
            <a:r>
              <a:rPr lang="el-GR" dirty="0" smtClean="0">
                <a:solidFill>
                  <a:schemeClr val="tx1"/>
                </a:solidFill>
              </a:rPr>
              <a:t>Φ</a:t>
            </a:r>
            <a:r>
              <a:rPr lang="en-US" dirty="0" smtClean="0">
                <a:solidFill>
                  <a:schemeClr val="tx1"/>
                </a:solidFill>
              </a:rPr>
              <a:t>, the empty relation </a:t>
            </a:r>
            <a:r>
              <a:rPr lang="en-US" dirty="0" smtClean="0">
                <a:solidFill>
                  <a:srgbClr val="FF0000"/>
                </a:solidFill>
              </a:rPr>
              <a:t>Symmetric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AxA</a:t>
            </a:r>
            <a:r>
              <a:rPr lang="en-US" dirty="0" smtClean="0">
                <a:solidFill>
                  <a:schemeClr val="tx1"/>
                </a:solidFill>
              </a:rPr>
              <a:t>, the universal relation - </a:t>
            </a:r>
            <a:r>
              <a:rPr lang="en-US" dirty="0" smtClean="0">
                <a:solidFill>
                  <a:srgbClr val="FF0000"/>
                </a:solidFill>
              </a:rPr>
              <a:t>Symmetric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65737" y="2514600"/>
            <a:ext cx="296863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04800"/>
            <a:ext cx="8458200" cy="6172200"/>
          </a:xfrm>
        </p:spPr>
        <p:txBody>
          <a:bodyPr>
            <a:normAutofit fontScale="92500" lnSpcReduction="10000"/>
          </a:bodyPr>
          <a:lstStyle/>
          <a:p>
            <a:pPr marL="514350" indent="-514350"/>
            <a:r>
              <a:rPr lang="en-US" dirty="0" smtClean="0">
                <a:solidFill>
                  <a:schemeClr val="tx1"/>
                </a:solidFill>
              </a:rPr>
              <a:t>Transitive Relation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A relation R on set A is transitive if whenever </a:t>
            </a:r>
            <a:r>
              <a:rPr lang="en-US" dirty="0" err="1" smtClean="0">
                <a:solidFill>
                  <a:schemeClr val="tx1"/>
                </a:solidFill>
              </a:rPr>
              <a:t>aRb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err="1" smtClean="0">
                <a:solidFill>
                  <a:schemeClr val="tx1"/>
                </a:solidFill>
              </a:rPr>
              <a:t>bRc</a:t>
            </a:r>
            <a:r>
              <a:rPr lang="en-US" dirty="0" smtClean="0">
                <a:solidFill>
                  <a:schemeClr val="tx1"/>
                </a:solidFill>
              </a:rPr>
              <a:t> then </a:t>
            </a:r>
            <a:r>
              <a:rPr lang="en-US" dirty="0" err="1" smtClean="0">
                <a:solidFill>
                  <a:schemeClr val="tx1"/>
                </a:solidFill>
              </a:rPr>
              <a:t>aRc</a:t>
            </a:r>
            <a:r>
              <a:rPr lang="en-US" dirty="0" smtClean="0">
                <a:solidFill>
                  <a:schemeClr val="tx1"/>
                </a:solidFill>
              </a:rPr>
              <a:t>, That is, if whenever (a, b), (b, c) ∈ R then (a, c)∈ R . Thus R is not transitive if there exists  a, b, c ∈ A such that  (</a:t>
            </a:r>
            <a:r>
              <a:rPr lang="en-US" dirty="0" err="1" smtClean="0">
                <a:solidFill>
                  <a:schemeClr val="tx1"/>
                </a:solidFill>
              </a:rPr>
              <a:t>a,b</a:t>
            </a:r>
            <a:r>
              <a:rPr lang="en-US" dirty="0" smtClean="0">
                <a:solidFill>
                  <a:schemeClr val="tx1"/>
                </a:solidFill>
              </a:rPr>
              <a:t>) (b, c) ∈ R but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(a, c)    R</a:t>
            </a:r>
          </a:p>
          <a:p>
            <a:pPr marL="514350" indent="-514350" algn="just"/>
            <a:r>
              <a:rPr lang="en-US" dirty="0" smtClean="0">
                <a:solidFill>
                  <a:schemeClr val="tx1"/>
                </a:solidFill>
              </a:rPr>
              <a:t>A={1,2,3,4}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={(1,1),(1,2),(2,3),(1,3),(4,4)}  - </a:t>
            </a:r>
            <a:r>
              <a:rPr lang="en-US" dirty="0" smtClean="0">
                <a:solidFill>
                  <a:srgbClr val="FF0000"/>
                </a:solidFill>
              </a:rPr>
              <a:t>Transitive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 ={(1,1),(1,2),(2,1),(2,2),(3,3), (4,4)}  - </a:t>
            </a:r>
            <a:r>
              <a:rPr lang="en-US" dirty="0" smtClean="0">
                <a:solidFill>
                  <a:srgbClr val="FF0000"/>
                </a:solidFill>
              </a:rPr>
              <a:t>Transitive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 ={(1,3),(2,1)}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 =</a:t>
            </a:r>
            <a:r>
              <a:rPr lang="el-GR" dirty="0" smtClean="0">
                <a:solidFill>
                  <a:schemeClr val="tx1"/>
                </a:solidFill>
              </a:rPr>
              <a:t>Φ</a:t>
            </a:r>
            <a:r>
              <a:rPr lang="en-US" dirty="0" smtClean="0">
                <a:solidFill>
                  <a:schemeClr val="tx1"/>
                </a:solidFill>
              </a:rPr>
              <a:t>, the empty relation - </a:t>
            </a:r>
            <a:r>
              <a:rPr lang="en-US" dirty="0" smtClean="0">
                <a:solidFill>
                  <a:srgbClr val="FF0000"/>
                </a:solidFill>
              </a:rPr>
              <a:t>Transitive 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AxA</a:t>
            </a:r>
            <a:r>
              <a:rPr lang="en-US" dirty="0" smtClean="0">
                <a:solidFill>
                  <a:schemeClr val="tx1"/>
                </a:solidFill>
              </a:rPr>
              <a:t>, the universal relation - </a:t>
            </a:r>
            <a:r>
              <a:rPr lang="en-US" dirty="0" smtClean="0">
                <a:solidFill>
                  <a:srgbClr val="FF0000"/>
                </a:solidFill>
              </a:rPr>
              <a:t>Transitive 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667000"/>
            <a:ext cx="296863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609600"/>
            <a:ext cx="8001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lvl="0" indent="-514350" algn="ctr">
              <a:spcBef>
                <a:spcPct val="20000"/>
              </a:spcBef>
            </a:pPr>
            <a:r>
              <a:rPr lang="en-US" sz="3200" b="1" dirty="0" smtClean="0"/>
              <a:t>Product Sets</a:t>
            </a:r>
          </a:p>
          <a:p>
            <a:pPr lvl="0" algn="just">
              <a:spcBef>
                <a:spcPct val="20000"/>
              </a:spcBef>
            </a:pPr>
            <a:r>
              <a:rPr lang="en-US" sz="3200" dirty="0" smtClean="0"/>
              <a:t>Given sets A and B, the Cartesian product of A and B, denoted A × B and read “A cross B,” is the set of all ordered pairs (a, b), where a is in A and b is in B.</a:t>
            </a:r>
          </a:p>
          <a:p>
            <a:pPr marL="514350" lvl="0" indent="-514350" algn="just">
              <a:spcBef>
                <a:spcPct val="20000"/>
              </a:spcBef>
            </a:pPr>
            <a:r>
              <a:rPr lang="en-US" sz="3200" dirty="0" smtClean="0"/>
              <a:t>Symbolically:</a:t>
            </a:r>
          </a:p>
          <a:p>
            <a:pPr marL="514350" lvl="0" indent="-514350" algn="just">
              <a:spcBef>
                <a:spcPct val="20000"/>
              </a:spcBef>
            </a:pPr>
            <a:r>
              <a:rPr lang="en-US" sz="3200" dirty="0" smtClean="0"/>
              <a:t> 	A × B = {(a, b) | a ∈ A and b ∈ B} .</a:t>
            </a:r>
            <a:endParaRPr kumimoji="0" lang="en-US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685800"/>
            <a:ext cx="8001000" cy="5486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Let A ={1, 2, 3} and B ={u, v}</a:t>
            </a:r>
          </a:p>
          <a:p>
            <a:pPr algn="just"/>
            <a:endParaRPr lang="en-US" altLang="en-US" dirty="0" smtClean="0">
              <a:solidFill>
                <a:schemeClr val="tx1"/>
              </a:solidFill>
              <a:latin typeface="Tahoma" pitchFamily="34" charset="0"/>
            </a:endParaRPr>
          </a:p>
          <a:p>
            <a:pPr algn="just"/>
            <a:r>
              <a:rPr lang="pl-PL" altLang="en-US" sz="2400" dirty="0" smtClean="0">
                <a:solidFill>
                  <a:schemeClr val="tx1"/>
                </a:solidFill>
                <a:latin typeface="Tahoma" pitchFamily="34" charset="0"/>
              </a:rPr>
              <a:t>A × B ={(1, u),</a:t>
            </a:r>
            <a:r>
              <a:rPr lang="en-US" altLang="en-US" sz="2400" dirty="0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pl-PL" altLang="en-US" sz="2400" dirty="0" smtClean="0">
                <a:solidFill>
                  <a:schemeClr val="tx1"/>
                </a:solidFill>
                <a:latin typeface="Tahoma" pitchFamily="34" charset="0"/>
              </a:rPr>
              <a:t>(1,</a:t>
            </a:r>
            <a:r>
              <a:rPr lang="en-US" altLang="en-US" sz="2400" dirty="0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pl-PL" altLang="en-US" sz="2400" dirty="0" smtClean="0">
                <a:solidFill>
                  <a:schemeClr val="tx1"/>
                </a:solidFill>
                <a:latin typeface="Tahoma" pitchFamily="34" charset="0"/>
              </a:rPr>
              <a:t>v), (2, u), (</a:t>
            </a:r>
            <a:r>
              <a:rPr lang="en-US" altLang="en-US" sz="2400" dirty="0" smtClean="0">
                <a:solidFill>
                  <a:schemeClr val="tx1"/>
                </a:solidFill>
                <a:latin typeface="Tahoma" pitchFamily="34" charset="0"/>
              </a:rPr>
              <a:t>2</a:t>
            </a:r>
            <a:r>
              <a:rPr lang="pl-PL" altLang="en-US" sz="2400" dirty="0" smtClean="0">
                <a:solidFill>
                  <a:schemeClr val="tx1"/>
                </a:solidFill>
                <a:latin typeface="Tahoma" pitchFamily="34" charset="0"/>
              </a:rPr>
              <a:t>, </a:t>
            </a:r>
            <a:r>
              <a:rPr lang="en-US" altLang="en-US" sz="2400" dirty="0" smtClean="0">
                <a:solidFill>
                  <a:schemeClr val="tx1"/>
                </a:solidFill>
                <a:latin typeface="Tahoma" pitchFamily="34" charset="0"/>
              </a:rPr>
              <a:t>v</a:t>
            </a:r>
            <a:r>
              <a:rPr lang="pl-PL" altLang="en-US" sz="2400" dirty="0" smtClean="0">
                <a:solidFill>
                  <a:schemeClr val="tx1"/>
                </a:solidFill>
                <a:latin typeface="Tahoma" pitchFamily="34" charset="0"/>
              </a:rPr>
              <a:t>), (</a:t>
            </a:r>
            <a:r>
              <a:rPr lang="en-US" altLang="en-US" sz="2400" dirty="0" smtClean="0">
                <a:solidFill>
                  <a:schemeClr val="tx1"/>
                </a:solidFill>
                <a:latin typeface="Tahoma" pitchFamily="34" charset="0"/>
              </a:rPr>
              <a:t>3</a:t>
            </a:r>
            <a:r>
              <a:rPr lang="pl-PL" altLang="en-US" sz="2400" dirty="0" smtClean="0">
                <a:solidFill>
                  <a:schemeClr val="tx1"/>
                </a:solidFill>
                <a:latin typeface="Tahoma" pitchFamily="34" charset="0"/>
              </a:rPr>
              <a:t>,</a:t>
            </a:r>
            <a:r>
              <a:rPr lang="en-US" altLang="en-US" sz="2400" dirty="0" smtClean="0">
                <a:solidFill>
                  <a:schemeClr val="tx1"/>
                </a:solidFill>
                <a:latin typeface="Tahoma" pitchFamily="34" charset="0"/>
              </a:rPr>
              <a:t> u</a:t>
            </a:r>
            <a:r>
              <a:rPr lang="pl-PL" altLang="en-US" sz="2400" dirty="0" smtClean="0">
                <a:solidFill>
                  <a:schemeClr val="tx1"/>
                </a:solidFill>
                <a:latin typeface="Tahoma" pitchFamily="34" charset="0"/>
              </a:rPr>
              <a:t>),</a:t>
            </a:r>
            <a:r>
              <a:rPr lang="en-US" altLang="en-US" sz="2400" dirty="0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pl-PL" altLang="en-US" sz="2400" dirty="0" smtClean="0">
                <a:solidFill>
                  <a:schemeClr val="tx1"/>
                </a:solidFill>
                <a:latin typeface="Tahoma" pitchFamily="34" charset="0"/>
              </a:rPr>
              <a:t>(3,v)}</a:t>
            </a:r>
            <a:endParaRPr lang="en-US" altLang="en-US" sz="2400" dirty="0" smtClean="0">
              <a:solidFill>
                <a:schemeClr val="tx1"/>
              </a:solidFill>
              <a:latin typeface="Tahoma" pitchFamily="34" charset="0"/>
            </a:endParaRPr>
          </a:p>
          <a:p>
            <a:pPr algn="just"/>
            <a:endParaRPr lang="en-US" altLang="en-US" dirty="0" smtClean="0">
              <a:solidFill>
                <a:schemeClr val="tx1"/>
              </a:solidFill>
              <a:latin typeface="Tahoma" pitchFamily="34" charset="0"/>
            </a:endParaRPr>
          </a:p>
          <a:p>
            <a:pPr algn="just"/>
            <a:r>
              <a:rPr lang="pl-PL" altLang="en-US" sz="2400" dirty="0" smtClean="0">
                <a:solidFill>
                  <a:schemeClr val="tx1"/>
                </a:solidFill>
                <a:latin typeface="Tahoma" pitchFamily="34" charset="0"/>
              </a:rPr>
              <a:t>B × A ={(u, 1), (u, 2), (u, 3), (v, 1), (v, 2), (v, 3)}</a:t>
            </a:r>
            <a:endParaRPr lang="en-US" altLang="en-US" sz="2400" dirty="0" smtClean="0">
              <a:solidFill>
                <a:schemeClr val="tx1"/>
              </a:solidFill>
              <a:latin typeface="Tahoma" pitchFamily="34" charset="0"/>
            </a:endParaRPr>
          </a:p>
          <a:p>
            <a:pPr algn="just"/>
            <a:endParaRPr lang="en-US" altLang="en-US" sz="2400" dirty="0" smtClean="0">
              <a:solidFill>
                <a:schemeClr val="tx1"/>
              </a:solidFill>
              <a:latin typeface="Tahoma" pitchFamily="34" charset="0"/>
            </a:endParaRPr>
          </a:p>
          <a:p>
            <a:pPr algn="just"/>
            <a:endParaRPr lang="en-US" altLang="en-US" sz="2400" dirty="0" smtClean="0">
              <a:solidFill>
                <a:schemeClr val="tx1"/>
              </a:solidFill>
              <a:latin typeface="Tahoma" pitchFamily="34" charset="0"/>
            </a:endParaRPr>
          </a:p>
          <a:p>
            <a:pPr algn="just"/>
            <a:r>
              <a:rPr lang="pl-PL" altLang="en-US" sz="2400" dirty="0" smtClean="0">
                <a:solidFill>
                  <a:schemeClr val="tx1"/>
                </a:solidFill>
                <a:latin typeface="Tahoma" pitchFamily="34" charset="0"/>
              </a:rPr>
              <a:t>B × B ={(u, u), (u, v), (v, u), (v, v)}</a:t>
            </a:r>
            <a:endParaRPr lang="en-US" altLang="en-US" sz="2400" dirty="0" smtClean="0">
              <a:solidFill>
                <a:schemeClr val="tx1"/>
              </a:solidFill>
              <a:latin typeface="Tahoma" pitchFamily="34" charset="0"/>
            </a:endParaRPr>
          </a:p>
          <a:p>
            <a:pPr algn="just"/>
            <a:endParaRPr lang="en-US" altLang="en-US" sz="2400" dirty="0" smtClean="0">
              <a:solidFill>
                <a:schemeClr val="tx1"/>
              </a:solidFill>
              <a:latin typeface="Tahoma" pitchFamily="34" charset="0"/>
            </a:endParaRPr>
          </a:p>
          <a:p>
            <a:pPr algn="just"/>
            <a:r>
              <a:rPr lang="en-US" altLang="en-US" sz="2400" dirty="0" smtClean="0">
                <a:solidFill>
                  <a:schemeClr val="tx1"/>
                </a:solidFill>
                <a:latin typeface="Tahoma" pitchFamily="34" charset="0"/>
              </a:rPr>
              <a:t>Number of elements in Cartesian Product</a:t>
            </a:r>
          </a:p>
          <a:p>
            <a:pPr algn="just"/>
            <a:r>
              <a:rPr lang="en-US" altLang="en-US" sz="2400" dirty="0" smtClean="0">
                <a:solidFill>
                  <a:schemeClr val="tx1"/>
                </a:solidFill>
                <a:latin typeface="Tahoma" pitchFamily="34" charset="0"/>
              </a:rPr>
              <a:t>n(</a:t>
            </a:r>
            <a:r>
              <a:rPr lang="pl-PL" altLang="en-US" sz="2400" dirty="0" smtClean="0">
                <a:solidFill>
                  <a:schemeClr val="tx1"/>
                </a:solidFill>
                <a:latin typeface="Tahoma" pitchFamily="34" charset="0"/>
              </a:rPr>
              <a:t>A × B </a:t>
            </a:r>
            <a:r>
              <a:rPr lang="en-US" altLang="en-US" sz="2400" dirty="0" smtClean="0">
                <a:solidFill>
                  <a:schemeClr val="tx1"/>
                </a:solidFill>
                <a:latin typeface="Tahoma" pitchFamily="34" charset="0"/>
              </a:rPr>
              <a:t>) = n(</a:t>
            </a:r>
            <a:r>
              <a:rPr lang="pl-PL" altLang="en-US" sz="2400" dirty="0" smtClean="0">
                <a:solidFill>
                  <a:schemeClr val="tx1"/>
                </a:solidFill>
                <a:latin typeface="Tahoma" pitchFamily="34" charset="0"/>
              </a:rPr>
              <a:t>A</a:t>
            </a:r>
            <a:r>
              <a:rPr lang="en-US" altLang="en-US" sz="2400" dirty="0" smtClean="0">
                <a:solidFill>
                  <a:schemeClr val="tx1"/>
                </a:solidFill>
                <a:latin typeface="Tahoma" pitchFamily="34" charset="0"/>
              </a:rPr>
              <a:t>)</a:t>
            </a:r>
            <a:r>
              <a:rPr lang="pl-PL" altLang="en-US" sz="2400" dirty="0" smtClean="0">
                <a:solidFill>
                  <a:schemeClr val="tx1"/>
                </a:solidFill>
                <a:latin typeface="Tahoma" pitchFamily="34" charset="0"/>
              </a:rPr>
              <a:t> × </a:t>
            </a:r>
            <a:r>
              <a:rPr lang="en-US" altLang="en-US" sz="2400" dirty="0" smtClean="0">
                <a:solidFill>
                  <a:schemeClr val="tx1"/>
                </a:solidFill>
                <a:latin typeface="Tahoma" pitchFamily="34" charset="0"/>
              </a:rPr>
              <a:t>n(</a:t>
            </a:r>
            <a:r>
              <a:rPr lang="pl-PL" altLang="en-US" sz="2400" dirty="0" smtClean="0">
                <a:solidFill>
                  <a:schemeClr val="tx1"/>
                </a:solidFill>
                <a:latin typeface="Tahoma" pitchFamily="34" charset="0"/>
              </a:rPr>
              <a:t>B </a:t>
            </a:r>
            <a:r>
              <a:rPr lang="en-US" altLang="en-US" sz="2400" dirty="0" smtClean="0">
                <a:solidFill>
                  <a:schemeClr val="tx1"/>
                </a:solidFill>
                <a:latin typeface="Tahoma" pitchFamily="34" charset="0"/>
              </a:rPr>
              <a:t>) </a:t>
            </a:r>
          </a:p>
          <a:p>
            <a:pPr algn="just"/>
            <a:endParaRPr lang="en-US" altLang="en-US" dirty="0" smtClean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685800"/>
            <a:ext cx="7620000" cy="5486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Let A ={0, 1, 2} and B ={1, 2, 3}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and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Let us say that an element x in A is related to an element y in B </a:t>
            </a:r>
            <a:r>
              <a:rPr lang="en-US" dirty="0" smtClean="0">
                <a:solidFill>
                  <a:srgbClr val="FF0000"/>
                </a:solidFill>
              </a:rPr>
              <a:t>if, and only if, x is less than y.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Let us use the notation </a:t>
            </a:r>
            <a:r>
              <a:rPr lang="en-US" dirty="0" err="1" smtClean="0">
                <a:solidFill>
                  <a:schemeClr val="tx1"/>
                </a:solidFill>
              </a:rPr>
              <a:t>xRy</a:t>
            </a:r>
            <a:r>
              <a:rPr lang="en-US" dirty="0" smtClean="0">
                <a:solidFill>
                  <a:schemeClr val="tx1"/>
                </a:solidFill>
              </a:rPr>
              <a:t> as a shorthand for the sentence “x is related to y.” Then</a:t>
            </a:r>
            <a:endParaRPr lang="en-US" altLang="en-US" b="1" dirty="0" smtClean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685800"/>
            <a:ext cx="7620000" cy="5486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Then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0 R 1 since 0 &lt; 1,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0 R 2 since 0 &lt; 2,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0 R 3 since 0 &lt; 3,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1 R 2 since 1 &lt; 2,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1 R 3 since 1 &lt; 3, and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2 R 3 since 2 &lt; 3.</a:t>
            </a:r>
          </a:p>
          <a:p>
            <a:pPr eaLnBrk="1" hangingPunct="1"/>
            <a:endParaRPr lang="en-US" altLang="en-US" b="1" dirty="0" smtClean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685800"/>
            <a:ext cx="7620000" cy="5486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If the notation x     y represents the sentence “x is not related to y,”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Then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1       1      since 1     1,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2       1      since 2     1, and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2       2       since  2     2.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eaLnBrk="1" hangingPunct="1"/>
            <a:endParaRPr lang="en-US" altLang="en-US" b="1" dirty="0" smtClean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5640" y="771700"/>
            <a:ext cx="304800" cy="340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5138816"/>
            <a:ext cx="304800" cy="340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130501"/>
            <a:ext cx="304800" cy="340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161340"/>
            <a:ext cx="304800" cy="340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67113" y="3207325"/>
            <a:ext cx="319087" cy="285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9513" y="5215442"/>
            <a:ext cx="319087" cy="285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67113" y="4217226"/>
            <a:ext cx="319087" cy="285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685800"/>
            <a:ext cx="8610600" cy="6019800"/>
          </a:xfrm>
        </p:spPr>
        <p:txBody>
          <a:bodyPr>
            <a:normAutofit fontScale="62500" lnSpcReduction="20000"/>
          </a:bodyPr>
          <a:lstStyle/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sz="5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Let A ={0, 1, 2} and B ={1, 2, 3}</a:t>
            </a:r>
          </a:p>
          <a:p>
            <a:pPr algn="just"/>
            <a:r>
              <a:rPr lang="en-US" sz="5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Cartesian product of A and B, A × B, consists of all ordered pairs whose </a:t>
            </a:r>
            <a:r>
              <a:rPr lang="en-US" sz="51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ﬁrst</a:t>
            </a:r>
            <a:r>
              <a:rPr lang="en-US" sz="5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element is in A and whose second element is in B:</a:t>
            </a:r>
          </a:p>
          <a:p>
            <a:pPr algn="just"/>
            <a:r>
              <a:rPr lang="en-US" sz="5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× B = {(x, y) | x ∈ A and y ∈ B}</a:t>
            </a:r>
          </a:p>
          <a:p>
            <a:pPr algn="just"/>
            <a:r>
              <a:rPr lang="en-US" sz="5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this case,</a:t>
            </a:r>
          </a:p>
          <a:p>
            <a:pPr algn="just"/>
            <a:r>
              <a:rPr lang="en-US" sz="5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× B = {(0, 1) ,(0, 2), (0, 3), (1, 1), (1, 2), (1, 3), (2, 1), (2, 2), (2, 3)}</a:t>
            </a:r>
          </a:p>
          <a:p>
            <a:pPr algn="just"/>
            <a:r>
              <a:rPr lang="en-US" altLang="en-US" sz="5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 ordered pairs in A × B are related, Some are not. Consider the set of all ordered pairs in A × B whose elements are related</a:t>
            </a:r>
          </a:p>
          <a:p>
            <a:pPr algn="just"/>
            <a:r>
              <a:rPr lang="en-US" altLang="en-US" sz="5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(0, 1),(0, 2), (0, 3), (1, 2), (1, 3), (2, 3)</a:t>
            </a:r>
            <a:endParaRPr lang="en-US" altLang="en-US" b="1" dirty="0" smtClean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2646</Words>
  <Application>Microsoft Office PowerPoint</Application>
  <PresentationFormat>On-screen Show (4:3)</PresentationFormat>
  <Paragraphs>338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Shamim</dc:creator>
  <cp:lastModifiedBy>Shamim</cp:lastModifiedBy>
  <cp:revision>77</cp:revision>
  <dcterms:created xsi:type="dcterms:W3CDTF">2006-08-16T00:00:00Z</dcterms:created>
  <dcterms:modified xsi:type="dcterms:W3CDTF">2020-01-25T11:19:41Z</dcterms:modified>
</cp:coreProperties>
</file>