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6" r:id="rId2"/>
    <p:sldId id="325" r:id="rId3"/>
    <p:sldId id="326" r:id="rId4"/>
    <p:sldId id="312" r:id="rId5"/>
    <p:sldId id="313" r:id="rId6"/>
    <p:sldId id="315" r:id="rId7"/>
    <p:sldId id="317" r:id="rId8"/>
    <p:sldId id="287" r:id="rId9"/>
    <p:sldId id="288" r:id="rId10"/>
    <p:sldId id="327" r:id="rId11"/>
    <p:sldId id="328" r:id="rId12"/>
    <p:sldId id="311" r:id="rId13"/>
    <p:sldId id="324" r:id="rId14"/>
    <p:sldId id="318" r:id="rId15"/>
    <p:sldId id="329" r:id="rId16"/>
    <p:sldId id="319" r:id="rId17"/>
    <p:sldId id="320" r:id="rId18"/>
    <p:sldId id="321" r:id="rId19"/>
    <p:sldId id="322" r:id="rId20"/>
    <p:sldId id="323" r:id="rId21"/>
    <p:sldId id="336" r:id="rId22"/>
    <p:sldId id="330" r:id="rId23"/>
    <p:sldId id="331" r:id="rId24"/>
    <p:sldId id="332" r:id="rId25"/>
    <p:sldId id="333" r:id="rId26"/>
    <p:sldId id="334" r:id="rId27"/>
    <p:sldId id="335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B0187-8C99-4061-BB92-1A0C8E4E86D9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8872-221C-43D7-82B4-CA62B2F8C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CF-81E7-4DAE-AFBA-7C021A01C4F4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AF95-B961-4A9E-9658-EA7C0CC0159A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A311-2B3C-4AFF-AF4D-C85CE7120297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AAA2-C534-422B-8217-F95E7D817521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F97-4224-42DA-8A54-8CBEFDF899CB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865-8184-4C17-B48D-B67E7B2FEBBF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EFE2-6913-4397-A9DD-996CB051056F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FAC-A13D-4BD0-8455-E7AAED66166B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2FA-54B5-4E77-ABFF-1A9464B3224F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E9B2-1A54-48C0-A6D4-987044B0D1E8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5A-B4FA-4969-9CE5-0897472FE1E5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2423-9EB2-46CE-A92C-538B46E87118}" type="datetime1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Tahoma" pitchFamily="34" charset="0"/>
              </a:rPr>
              <a:t>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505670"/>
            <a:ext cx="739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 Mathematics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dirty="0" smtClean="0"/>
              <a:t>Example of Reflexive Closure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A={1, 2, 3, 4}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R={(1,1), (1,3), (2,4), (3,1), (3,3), (4,3)}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∆ = {(1,1), (2,2), (3,3), (4,4)} 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Reflexive closure of R is R ∪ ∆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Reflexive(R) = {(1,1), (1,3), (2,4), (3,1), (3,3), (4,3)} ∪ {(1,1), (2,2), (3,3), (4,4)} </a:t>
            </a:r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r>
              <a:rPr lang="en-US" sz="3200" b="1" dirty="0" smtClean="0"/>
              <a:t> </a:t>
            </a:r>
            <a:endParaRPr lang="en-US" sz="32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3058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dirty="0" smtClean="0"/>
              <a:t>Example of Symmetric Closure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A={1, 2, 3, 4}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R={(1,1), (1,3), (2,4), (3,1), (3,3), (4,3)}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</a:t>
            </a:r>
            <a:r>
              <a:rPr lang="en-US" sz="14400" baseline="30000" dirty="0" smtClean="0"/>
              <a:t>-1</a:t>
            </a:r>
            <a:r>
              <a:rPr lang="en-US" sz="14400" dirty="0" smtClean="0"/>
              <a:t> = {(1,1), (3,1), (4, 2), (1, 3), (3,3), (3, 4)}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Symmetric closure of R is R ∪ R</a:t>
            </a:r>
            <a:r>
              <a:rPr lang="en-US" sz="14400" baseline="30000" dirty="0" smtClean="0"/>
              <a:t>-1</a:t>
            </a:r>
            <a:endParaRPr lang="en-US" sz="14400" dirty="0" smtClean="0"/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Symmetric(R) = {(1,1), (1,3), (2,4), (3,1), (3,3), (4,3)} ∪ {(1,1), (3,1), (4, 2), (1, 3), (3,3), (3, 4)}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4400" b="1" dirty="0" smtClean="0"/>
              <a:t> </a:t>
            </a:r>
            <a:endParaRPr lang="en-US" sz="3200" b="1" dirty="0" smtClean="0"/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r>
              <a:rPr lang="en-US" sz="3200" b="1" dirty="0" smtClean="0"/>
              <a:t> </a:t>
            </a:r>
            <a:endParaRPr lang="en-US" sz="32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b="1" dirty="0" smtClean="0"/>
              <a:t> Example of Transitive closure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 A = {1, 2, 3}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 = {(1,2), (2,3), (3,3))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</a:t>
            </a:r>
            <a:r>
              <a:rPr lang="en-US" sz="14400" baseline="30000" dirty="0" smtClean="0"/>
              <a:t>2</a:t>
            </a:r>
            <a:r>
              <a:rPr lang="en-US" sz="14400" dirty="0" smtClean="0"/>
              <a:t> = R ◦ R = {(1,3), (2,3), (3,3)}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</a:t>
            </a:r>
            <a:r>
              <a:rPr lang="en-US" sz="14400" baseline="30000" dirty="0" smtClean="0"/>
              <a:t>3</a:t>
            </a:r>
            <a:r>
              <a:rPr lang="en-US" sz="14400" dirty="0" smtClean="0"/>
              <a:t> = R</a:t>
            </a:r>
            <a:r>
              <a:rPr lang="en-US" sz="14400" baseline="30000" dirty="0" smtClean="0"/>
              <a:t>2</a:t>
            </a:r>
            <a:r>
              <a:rPr lang="en-US" sz="14400" dirty="0" smtClean="0"/>
              <a:t> ◦ R = {(1,3), (2,3), (3,3)}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Transitive (R) =  R ∪ R</a:t>
            </a:r>
            <a:r>
              <a:rPr lang="en-US" sz="14400" baseline="30000" dirty="0" smtClean="0"/>
              <a:t>2</a:t>
            </a:r>
            <a:r>
              <a:rPr lang="en-US" sz="14400" dirty="0" smtClean="0"/>
              <a:t> ∪ R</a:t>
            </a:r>
            <a:r>
              <a:rPr lang="en-US" sz="14400" baseline="30000" dirty="0" smtClean="0"/>
              <a:t>3</a:t>
            </a:r>
            <a:r>
              <a:rPr lang="en-US" sz="14400" dirty="0" smtClean="0"/>
              <a:t> 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                          = {(1,2), (2,3), (3,3), (1,3))} 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r>
              <a:rPr lang="en-US" sz="3200" b="1" dirty="0" smtClean="0"/>
              <a:t> </a:t>
            </a:r>
            <a:endParaRPr lang="en-US" sz="32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b="1" dirty="0" smtClean="0"/>
              <a:t> Equivalence Relation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1/2 , 2/4 , 3/6, −1/−2, −3/−6, 15/30, and so on</a:t>
            </a:r>
          </a:p>
          <a:p>
            <a:pPr algn="just">
              <a:spcBef>
                <a:spcPct val="20000"/>
              </a:spcBef>
            </a:pPr>
            <a:endParaRPr lang="en-US" sz="10000" dirty="0" smtClean="0"/>
          </a:p>
          <a:p>
            <a:pPr algn="just">
              <a:spcBef>
                <a:spcPct val="20000"/>
              </a:spcBef>
            </a:pPr>
            <a:r>
              <a:rPr lang="en-US" sz="12800" dirty="0" smtClean="0"/>
              <a:t>are all different ways to represent the same number. They may look different; they may be called different names; but they are all equal. The idea of grouping together things that “look different but are really the same” is the central idea of equivalence relations.</a:t>
            </a:r>
          </a:p>
          <a:p>
            <a:pPr algn="just">
              <a:spcBef>
                <a:spcPct val="20000"/>
              </a:spcBef>
            </a:pPr>
            <a:r>
              <a:rPr lang="en-US" sz="10000" dirty="0" smtClean="0"/>
              <a:t> </a:t>
            </a:r>
            <a:endParaRPr lang="en-US" sz="10000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b="1" dirty="0" smtClean="0"/>
              <a:t> Equivalence Relation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0000" dirty="0" smtClean="0"/>
              <a:t>A relation on a set A is called an equivalence relation if it is </a:t>
            </a:r>
            <a:r>
              <a:rPr lang="en-US" sz="10000" dirty="0" err="1" smtClean="0"/>
              <a:t>reﬂexive</a:t>
            </a:r>
            <a:r>
              <a:rPr lang="en-US" sz="10000" dirty="0" smtClean="0"/>
              <a:t>, symmetric, and transitive.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 </a:t>
            </a:r>
            <a:endParaRPr lang="en-US" sz="100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b="1" dirty="0" smtClean="0"/>
              <a:t> Equivalence Relation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0000" dirty="0" smtClean="0"/>
              <a:t>A relation on a set A is called an equivalence relation if it is </a:t>
            </a:r>
            <a:r>
              <a:rPr lang="en-US" sz="10000" dirty="0" err="1" smtClean="0"/>
              <a:t>reﬂexive</a:t>
            </a:r>
            <a:r>
              <a:rPr lang="en-US" sz="10000" dirty="0" smtClean="0"/>
              <a:t>, symmetric, and transitive.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 </a:t>
            </a:r>
            <a:endParaRPr lang="en-US" sz="100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b="1" dirty="0" smtClean="0"/>
              <a:t> Equivalence Relation</a:t>
            </a:r>
          </a:p>
          <a:p>
            <a:pPr algn="just">
              <a:spcBef>
                <a:spcPct val="20000"/>
              </a:spcBef>
            </a:pPr>
            <a:endParaRPr lang="en-US" sz="144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Two elements a and b that are related by an equivalence relation are called equivalent. The notation a ∼ b is often used to denote that a and b are equivalent elements with respect to a particular equivalence relation.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 </a:t>
            </a:r>
            <a:endParaRPr lang="en-US" sz="100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4400" b="1" dirty="0" smtClean="0"/>
              <a:t> Equivalence Relation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Let R be the relation on the set of real numbers such that </a:t>
            </a:r>
            <a:r>
              <a:rPr lang="en-US" sz="10000" b="1" dirty="0" err="1" smtClean="0"/>
              <a:t>aRb</a:t>
            </a:r>
            <a:r>
              <a:rPr lang="en-US" sz="10000" b="1" dirty="0" smtClean="0"/>
              <a:t> if and only if a − b is an integer.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Is R an equivalence relation?</a:t>
            </a:r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 </a:t>
            </a:r>
            <a:endParaRPr lang="en-US" sz="100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11400" b="1" dirty="0" smtClean="0"/>
              <a:t>Equivalence Relation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>
                <a:solidFill>
                  <a:srgbClr val="FF0000"/>
                </a:solidFill>
              </a:rPr>
              <a:t>Is it reflexive?</a:t>
            </a:r>
          </a:p>
          <a:p>
            <a:pPr algn="just">
              <a:spcBef>
                <a:spcPct val="20000"/>
              </a:spcBef>
            </a:pPr>
            <a:endParaRPr lang="en-US" sz="10000" b="1" dirty="0" smtClean="0"/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Because a −a = 0 is an integer for all real numbers a, </a:t>
            </a:r>
            <a:r>
              <a:rPr lang="en-US" sz="10000" b="1" dirty="0" err="1" smtClean="0"/>
              <a:t>aRa</a:t>
            </a:r>
            <a:r>
              <a:rPr lang="en-US" sz="10000" b="1" dirty="0" smtClean="0"/>
              <a:t> for all real numbers a.</a:t>
            </a:r>
          </a:p>
          <a:p>
            <a:pPr algn="just">
              <a:spcBef>
                <a:spcPct val="20000"/>
              </a:spcBef>
            </a:pPr>
            <a:r>
              <a:rPr lang="en-US" sz="10000" b="1" dirty="0" smtClean="0"/>
              <a:t>Hence, R is </a:t>
            </a:r>
            <a:r>
              <a:rPr lang="en-US" sz="10000" b="1" dirty="0" err="1" smtClean="0"/>
              <a:t>reﬂexive</a:t>
            </a:r>
            <a:r>
              <a:rPr lang="en-US" sz="10000" b="1" dirty="0" smtClean="0"/>
              <a:t>. </a:t>
            </a:r>
            <a:endParaRPr lang="en-US" sz="100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ctr">
              <a:spcBef>
                <a:spcPct val="20000"/>
              </a:spcBef>
            </a:pPr>
            <a:r>
              <a:rPr lang="en-US" sz="8000" b="1" dirty="0" smtClean="0"/>
              <a:t>Equivalence Relation</a:t>
            </a:r>
          </a:p>
          <a:p>
            <a:pPr algn="just">
              <a:spcBef>
                <a:spcPct val="20000"/>
              </a:spcBef>
            </a:pPr>
            <a:endParaRPr lang="en-US" sz="6400" b="1" dirty="0" smtClean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6400" b="1" dirty="0" smtClean="0">
                <a:solidFill>
                  <a:srgbClr val="FF0000"/>
                </a:solidFill>
              </a:rPr>
              <a:t>Is it symmetric?</a:t>
            </a:r>
          </a:p>
          <a:p>
            <a:pPr algn="just">
              <a:spcBef>
                <a:spcPct val="20000"/>
              </a:spcBef>
            </a:pPr>
            <a:endParaRPr lang="en-US" sz="6400" b="1" dirty="0" smtClean="0"/>
          </a:p>
          <a:p>
            <a:pPr algn="just">
              <a:spcBef>
                <a:spcPct val="20000"/>
              </a:spcBef>
            </a:pPr>
            <a:r>
              <a:rPr lang="en-US" sz="6400" b="1" dirty="0" smtClean="0"/>
              <a:t>Now suppose that </a:t>
            </a:r>
            <a:r>
              <a:rPr lang="en-US" sz="6400" b="1" dirty="0" err="1" smtClean="0"/>
              <a:t>aRb</a:t>
            </a:r>
            <a:r>
              <a:rPr lang="en-US" sz="6400" b="1" dirty="0" smtClean="0"/>
              <a:t>. Then a −b is an integer, so b−a is also an integer. Hence, </a:t>
            </a:r>
            <a:r>
              <a:rPr lang="en-US" sz="6400" b="1" dirty="0" err="1" smtClean="0"/>
              <a:t>bRa</a:t>
            </a:r>
            <a:r>
              <a:rPr lang="en-US" sz="6400" b="1" dirty="0" smtClean="0"/>
              <a:t>. It follows that R is symmetric.</a:t>
            </a:r>
            <a:endParaRPr lang="en-US" sz="64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n-</a:t>
            </a:r>
            <a:r>
              <a:rPr lang="en-US" sz="3200" dirty="0" err="1" smtClean="0"/>
              <a:t>ary</a:t>
            </a:r>
            <a:r>
              <a:rPr lang="en-US" sz="3200" dirty="0" smtClean="0"/>
              <a:t>  Relations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Let A1, A2 ,..., An be sets. An n-</a:t>
            </a:r>
            <a:r>
              <a:rPr lang="en-US" sz="3200" dirty="0" err="1" smtClean="0"/>
              <a:t>ary</a:t>
            </a:r>
            <a:r>
              <a:rPr lang="en-US" sz="3200" dirty="0" smtClean="0"/>
              <a:t> relation on these sets is a subset of A1 × A2 ×···× An.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The sets A1, A2 ,..., An are called the domains of the relation, and n is called its degree.</a:t>
            </a:r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en-US" sz="8000" b="1" dirty="0" smtClean="0"/>
              <a:t>Equivalence Relation</a:t>
            </a:r>
          </a:p>
          <a:p>
            <a:pPr algn="just">
              <a:spcBef>
                <a:spcPct val="20000"/>
              </a:spcBef>
            </a:pPr>
            <a:endParaRPr lang="en-US" sz="6300" b="1" dirty="0" smtClean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6300" b="1" dirty="0" smtClean="0">
                <a:solidFill>
                  <a:srgbClr val="FF0000"/>
                </a:solidFill>
              </a:rPr>
              <a:t>Is it transitive?</a:t>
            </a:r>
          </a:p>
          <a:p>
            <a:pPr algn="just">
              <a:spcBef>
                <a:spcPct val="20000"/>
              </a:spcBef>
            </a:pPr>
            <a:endParaRPr lang="en-US" sz="6400" b="1" dirty="0" smtClean="0"/>
          </a:p>
          <a:p>
            <a:pPr algn="just">
              <a:spcBef>
                <a:spcPct val="20000"/>
              </a:spcBef>
            </a:pPr>
            <a:r>
              <a:rPr lang="en-US" sz="6400" b="1" dirty="0" smtClean="0"/>
              <a:t>If </a:t>
            </a:r>
            <a:r>
              <a:rPr lang="en-US" sz="6400" b="1" dirty="0" err="1" smtClean="0"/>
              <a:t>aRb</a:t>
            </a:r>
            <a:r>
              <a:rPr lang="en-US" sz="6400" b="1" dirty="0" smtClean="0"/>
              <a:t> and </a:t>
            </a:r>
            <a:r>
              <a:rPr lang="en-US" sz="6400" b="1" dirty="0" err="1" smtClean="0"/>
              <a:t>bRc</a:t>
            </a:r>
            <a:r>
              <a:rPr lang="en-US" sz="6400" b="1" dirty="0" smtClean="0"/>
              <a:t>, then a −b and b−c are integers. </a:t>
            </a:r>
          </a:p>
          <a:p>
            <a:pPr algn="just">
              <a:spcBef>
                <a:spcPct val="20000"/>
              </a:spcBef>
            </a:pPr>
            <a:r>
              <a:rPr lang="en-US" sz="6400" b="1" dirty="0" smtClean="0"/>
              <a:t>Therefore, a−c = (a −b) + (b−c) is also an integer. Hence, </a:t>
            </a:r>
            <a:r>
              <a:rPr lang="en-US" sz="6400" b="1" dirty="0" err="1" smtClean="0"/>
              <a:t>aRc</a:t>
            </a:r>
            <a:r>
              <a:rPr lang="en-US" sz="6400" b="1" dirty="0" smtClean="0"/>
              <a:t>. Thus, R is transitive. </a:t>
            </a:r>
            <a:endParaRPr lang="en-US" sz="64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800" b="1" dirty="0" smtClean="0"/>
              <a:t>Equivalence Relation</a:t>
            </a:r>
          </a:p>
          <a:p>
            <a:pPr algn="just">
              <a:spcBef>
                <a:spcPct val="20000"/>
              </a:spcBef>
            </a:pPr>
            <a:endParaRPr lang="en-US" sz="6300" b="1" dirty="0" smtClean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6400" b="1" dirty="0" smtClean="0"/>
              <a:t> </a:t>
            </a:r>
            <a:r>
              <a:rPr lang="en-US" sz="4000" b="1" dirty="0" smtClean="0"/>
              <a:t>So, R is an equivalence relation</a:t>
            </a:r>
            <a:endParaRPr lang="en-US" sz="40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800" b="1" dirty="0" smtClean="0"/>
              <a:t>Relation Induced by Partition</a:t>
            </a:r>
          </a:p>
          <a:p>
            <a:pPr algn="ctr">
              <a:spcBef>
                <a:spcPct val="20000"/>
              </a:spcBef>
            </a:pPr>
            <a:endParaRPr lang="en-US" sz="4800" b="1" dirty="0" smtClean="0"/>
          </a:p>
          <a:p>
            <a:pPr algn="just">
              <a:spcBef>
                <a:spcPct val="20000"/>
              </a:spcBef>
            </a:pPr>
            <a:r>
              <a:rPr lang="en-US" sz="4800" dirty="0" smtClean="0"/>
              <a:t>A partition of a set A is a finite or infinite collection of nonempty, mutually disjoint subsets whose union is A. </a:t>
            </a:r>
          </a:p>
          <a:p>
            <a:pPr algn="just">
              <a:spcBef>
                <a:spcPct val="20000"/>
              </a:spcBef>
            </a:pPr>
            <a:r>
              <a:rPr lang="en-US" sz="48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300" b="1" dirty="0" smtClean="0"/>
              <a:t>Relation Induced by Partition</a:t>
            </a:r>
          </a:p>
          <a:p>
            <a:pPr algn="just">
              <a:spcBef>
                <a:spcPct val="20000"/>
              </a:spcBef>
            </a:pPr>
            <a:endParaRPr lang="en-US" sz="6300" dirty="0" smtClean="0"/>
          </a:p>
          <a:p>
            <a:pPr algn="just">
              <a:spcBef>
                <a:spcPct val="20000"/>
              </a:spcBef>
            </a:pPr>
            <a:endParaRPr lang="en-US" sz="6300" dirty="0" smtClean="0"/>
          </a:p>
          <a:p>
            <a:pPr algn="just">
              <a:spcBef>
                <a:spcPct val="20000"/>
              </a:spcBef>
            </a:pPr>
            <a:endParaRPr lang="en-US" sz="4700" dirty="0" smtClean="0"/>
          </a:p>
          <a:p>
            <a:pPr algn="just">
              <a:spcBef>
                <a:spcPct val="20000"/>
              </a:spcBef>
            </a:pPr>
            <a:r>
              <a:rPr lang="en-US" sz="4700" dirty="0" smtClean="0"/>
              <a:t>The diagram illustrates a partition of a set A by subsets A</a:t>
            </a:r>
            <a:r>
              <a:rPr lang="en-US" sz="4700" baseline="-25000" dirty="0" smtClean="0"/>
              <a:t>1</a:t>
            </a:r>
            <a:r>
              <a:rPr lang="en-US" sz="4700" dirty="0" smtClean="0"/>
              <a:t>, A</a:t>
            </a:r>
            <a:r>
              <a:rPr lang="en-US" sz="4700" baseline="-25000" dirty="0" smtClean="0"/>
              <a:t>2</a:t>
            </a:r>
            <a:r>
              <a:rPr lang="en-US" sz="4700" dirty="0" smtClean="0"/>
              <a:t>,..., A</a:t>
            </a:r>
            <a:r>
              <a:rPr lang="en-US" sz="4700" baseline="-25000" dirty="0" smtClean="0"/>
              <a:t>6</a:t>
            </a:r>
            <a:r>
              <a:rPr lang="en-US" sz="4700" dirty="0" smtClean="0"/>
              <a:t>.</a:t>
            </a:r>
            <a:endParaRPr lang="en-US" sz="4700" baseline="30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70865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en-US" sz="7000" b="1" dirty="0" smtClean="0"/>
              <a:t>Relation Induced by Partition</a:t>
            </a:r>
          </a:p>
          <a:p>
            <a:pPr algn="just">
              <a:spcBef>
                <a:spcPct val="20000"/>
              </a:spcBef>
            </a:pPr>
            <a:r>
              <a:rPr lang="en-US" sz="6300" dirty="0" smtClean="0"/>
              <a:t>Given a partition of a set A, the relation induced by the partition, R, is defined on A as follows: For all x, y ∈ A,</a:t>
            </a:r>
          </a:p>
          <a:p>
            <a:pPr algn="just">
              <a:spcBef>
                <a:spcPct val="20000"/>
              </a:spcBef>
            </a:pPr>
            <a:endParaRPr lang="en-US" sz="6300" dirty="0" smtClean="0"/>
          </a:p>
          <a:p>
            <a:pPr algn="just">
              <a:spcBef>
                <a:spcPct val="20000"/>
              </a:spcBef>
            </a:pPr>
            <a:r>
              <a:rPr lang="en-US" sz="6300" dirty="0" err="1" smtClean="0"/>
              <a:t>xRy</a:t>
            </a:r>
            <a:r>
              <a:rPr lang="en-US" sz="6300" dirty="0" smtClean="0"/>
              <a:t> ⇔ there is a subset A</a:t>
            </a:r>
            <a:r>
              <a:rPr lang="en-US" sz="6300" baseline="-25000" dirty="0" smtClean="0"/>
              <a:t>i</a:t>
            </a:r>
            <a:r>
              <a:rPr lang="en-US" sz="6300" dirty="0" smtClean="0"/>
              <a:t> of the  </a:t>
            </a:r>
          </a:p>
          <a:p>
            <a:pPr algn="just">
              <a:spcBef>
                <a:spcPct val="20000"/>
              </a:spcBef>
            </a:pPr>
            <a:r>
              <a:rPr lang="en-US" sz="6300" dirty="0" smtClean="0"/>
              <a:t>             partition such that both x </a:t>
            </a:r>
          </a:p>
          <a:p>
            <a:pPr algn="just">
              <a:spcBef>
                <a:spcPct val="20000"/>
              </a:spcBef>
            </a:pPr>
            <a:r>
              <a:rPr lang="en-US" sz="6300" dirty="0" smtClean="0"/>
              <a:t>             and y are in A</a:t>
            </a:r>
            <a:r>
              <a:rPr lang="en-US" sz="6300" baseline="-25000" dirty="0" smtClean="0"/>
              <a:t>i</a:t>
            </a:r>
            <a:r>
              <a:rPr lang="en-US" sz="6300" dirty="0" smtClean="0"/>
              <a:t> .</a:t>
            </a:r>
            <a:endParaRPr lang="en-US" sz="6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en-US" sz="5600" b="1" dirty="0" smtClean="0"/>
              <a:t>Relation Induced by Partition</a:t>
            </a:r>
          </a:p>
          <a:p>
            <a:pPr algn="just">
              <a:spcBef>
                <a:spcPct val="20000"/>
              </a:spcBef>
            </a:pPr>
            <a:r>
              <a:rPr lang="en-US" sz="6300" dirty="0" smtClean="0"/>
              <a:t>Let A ={0, 1, 2, 3, 4} and consider the following partition of A:</a:t>
            </a:r>
          </a:p>
          <a:p>
            <a:pPr algn="just">
              <a:spcBef>
                <a:spcPct val="20000"/>
              </a:spcBef>
            </a:pPr>
            <a:r>
              <a:rPr lang="en-US" sz="6300" dirty="0" smtClean="0"/>
              <a:t>{0, 3, 4}, {1}, {2}.</a:t>
            </a:r>
          </a:p>
          <a:p>
            <a:pPr algn="just">
              <a:spcBef>
                <a:spcPct val="20000"/>
              </a:spcBef>
            </a:pPr>
            <a:r>
              <a:rPr lang="en-US" sz="6300" dirty="0" smtClean="0">
                <a:solidFill>
                  <a:srgbClr val="FF0000"/>
                </a:solidFill>
              </a:rPr>
              <a:t>What is the relation R induced by this partition?</a:t>
            </a:r>
            <a:endParaRPr lang="en-US" sz="6400" baseline="30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800" b="1" dirty="0" smtClean="0"/>
              <a:t>Relation Induced by Partition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r>
              <a:rPr lang="en-US" sz="4800" b="1" dirty="0" smtClean="0"/>
              <a:t>Relation Induced by Partition</a:t>
            </a:r>
          </a:p>
          <a:p>
            <a:pPr algn="ctr">
              <a:spcBef>
                <a:spcPct val="20000"/>
              </a:spcBef>
            </a:pPr>
            <a:endParaRPr lang="en-US" sz="4800" b="1" dirty="0" smtClean="0"/>
          </a:p>
          <a:p>
            <a:pPr algn="ctr">
              <a:spcBef>
                <a:spcPct val="20000"/>
              </a:spcBef>
            </a:pPr>
            <a:endParaRPr lang="en-US" sz="4800" b="1" dirty="0" smtClean="0"/>
          </a:p>
          <a:p>
            <a:pPr algn="ctr">
              <a:spcBef>
                <a:spcPct val="20000"/>
              </a:spcBef>
            </a:pPr>
            <a:endParaRPr lang="en-US" sz="4800" b="1" dirty="0" smtClean="0"/>
          </a:p>
          <a:p>
            <a:pPr algn="ctr">
              <a:spcBef>
                <a:spcPct val="20000"/>
              </a:spcBef>
            </a:pPr>
            <a:endParaRPr lang="en-US" sz="4800" b="1" dirty="0" smtClean="0"/>
          </a:p>
          <a:p>
            <a:pPr algn="ctr">
              <a:spcBef>
                <a:spcPct val="20000"/>
              </a:spcBef>
            </a:pPr>
            <a:endParaRPr lang="en-US" sz="4800" b="1" dirty="0" smtClean="0"/>
          </a:p>
          <a:p>
            <a:pPr algn="just">
              <a:spcBef>
                <a:spcPct val="20000"/>
              </a:spcBef>
            </a:pPr>
            <a:r>
              <a:rPr lang="en-US" sz="2800" b="1" dirty="0" smtClean="0"/>
              <a:t>The fact is that a relation induced by a partition of a set satisfies all three properties: </a:t>
            </a:r>
            <a:r>
              <a:rPr lang="en-US" sz="2800" b="1" dirty="0" err="1" smtClean="0"/>
              <a:t>reﬂexivity</a:t>
            </a:r>
            <a:r>
              <a:rPr lang="en-US" sz="2800" b="1" dirty="0" smtClean="0"/>
              <a:t>, symmetry, and transitivity.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3819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spcBef>
                <a:spcPct val="20000"/>
              </a:spcBef>
            </a:pPr>
            <a:r>
              <a:rPr lang="en-US" sz="5600" b="1" dirty="0" smtClean="0"/>
              <a:t>Equivalence Classes</a:t>
            </a:r>
          </a:p>
          <a:p>
            <a:pPr>
              <a:spcBef>
                <a:spcPct val="20000"/>
              </a:spcBef>
            </a:pPr>
            <a:r>
              <a:rPr lang="en-US" sz="3600" b="1" dirty="0" smtClean="0"/>
              <a:t>Equivalence Classes / Equivalence Classes of Relation</a:t>
            </a:r>
          </a:p>
          <a:p>
            <a:pPr algn="just">
              <a:spcBef>
                <a:spcPct val="20000"/>
              </a:spcBef>
            </a:pPr>
            <a:r>
              <a:rPr lang="en-US" sz="3200" dirty="0" smtClean="0"/>
              <a:t>Consider the relation R on A that consists of all pairs (x, y), where x and y graduated from the same high school</a:t>
            </a:r>
          </a:p>
          <a:p>
            <a:pPr algn="just">
              <a:spcBef>
                <a:spcPct val="20000"/>
              </a:spcBef>
            </a:pPr>
            <a:endParaRPr lang="en-US" sz="3200" baseline="30000" dirty="0" smtClean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Set of all students who graduated from the same high school as x did</a:t>
            </a:r>
          </a:p>
          <a:p>
            <a:pPr algn="just">
              <a:spcBef>
                <a:spcPct val="20000"/>
              </a:spcBef>
            </a:pPr>
            <a:endParaRPr lang="en-US" sz="4800" baseline="30000" dirty="0" smtClean="0"/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This subset of A is called an equivalence class of the relation.</a:t>
            </a:r>
          </a:p>
          <a:p>
            <a:pPr algn="just">
              <a:spcBef>
                <a:spcPct val="20000"/>
              </a:spcBef>
            </a:pPr>
            <a:endParaRPr lang="en-US" sz="4800" baseline="30000" dirty="0" smtClean="0"/>
          </a:p>
          <a:p>
            <a:pPr algn="just">
              <a:spcBef>
                <a:spcPct val="20000"/>
              </a:spcBef>
            </a:pPr>
            <a:endParaRPr lang="en-US" sz="4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5600" b="1" dirty="0" smtClean="0"/>
              <a:t>Equivalence Classes</a:t>
            </a:r>
          </a:p>
          <a:p>
            <a:pPr>
              <a:spcBef>
                <a:spcPct val="20000"/>
              </a:spcBef>
            </a:pPr>
            <a:r>
              <a:rPr lang="en-US" sz="3600" b="1" dirty="0" smtClean="0"/>
              <a:t>Equivalence Classes / Equivalence Classes of Relation</a:t>
            </a:r>
          </a:p>
          <a:p>
            <a:pPr algn="just">
              <a:spcBef>
                <a:spcPct val="20000"/>
              </a:spcBef>
            </a:pPr>
            <a:r>
              <a:rPr lang="en-US" sz="3200" dirty="0" smtClean="0"/>
              <a:t>Suppose </a:t>
            </a:r>
            <a:r>
              <a:rPr lang="en-US" sz="3200" b="1" dirty="0" smtClean="0"/>
              <a:t>A</a:t>
            </a:r>
            <a:r>
              <a:rPr lang="en-US" sz="3200" dirty="0" smtClean="0"/>
              <a:t> is a set and </a:t>
            </a:r>
            <a:r>
              <a:rPr lang="en-US" sz="3200" b="1" dirty="0" smtClean="0"/>
              <a:t>R</a:t>
            </a:r>
            <a:r>
              <a:rPr lang="en-US" sz="3200" dirty="0" smtClean="0"/>
              <a:t> is an equivalence relation on </a:t>
            </a:r>
            <a:r>
              <a:rPr lang="en-US" sz="3200" b="1" dirty="0" smtClean="0"/>
              <a:t>A</a:t>
            </a:r>
            <a:r>
              <a:rPr lang="en-US" sz="3200" dirty="0" smtClean="0"/>
              <a:t>. For each element </a:t>
            </a:r>
            <a:r>
              <a:rPr lang="en-US" sz="3200" b="1" dirty="0" smtClean="0"/>
              <a:t>a</a:t>
            </a:r>
            <a:r>
              <a:rPr lang="en-US" sz="3200" dirty="0" smtClean="0"/>
              <a:t> in </a:t>
            </a:r>
            <a:r>
              <a:rPr lang="en-US" sz="3200" b="1" dirty="0" smtClean="0"/>
              <a:t>A</a:t>
            </a:r>
            <a:r>
              <a:rPr lang="en-US" sz="3200" dirty="0" smtClean="0"/>
              <a:t>, the equivalence class of </a:t>
            </a:r>
            <a:r>
              <a:rPr lang="en-US" sz="3200" b="1" dirty="0" smtClean="0"/>
              <a:t>a</a:t>
            </a:r>
            <a:r>
              <a:rPr lang="en-US" sz="3200" dirty="0" smtClean="0"/>
              <a:t>, denoted </a:t>
            </a:r>
            <a:r>
              <a:rPr lang="en-US" sz="3200" b="1" dirty="0" smtClean="0"/>
              <a:t>[a]</a:t>
            </a:r>
            <a:r>
              <a:rPr lang="en-US" sz="3200" dirty="0" smtClean="0"/>
              <a:t> and called the class of </a:t>
            </a:r>
            <a:r>
              <a:rPr lang="en-US" sz="3200" b="1" dirty="0" smtClean="0"/>
              <a:t>a</a:t>
            </a:r>
            <a:r>
              <a:rPr lang="en-US" sz="3200" dirty="0" smtClean="0"/>
              <a:t> for short, is the set of all elements </a:t>
            </a:r>
            <a:r>
              <a:rPr lang="en-US" sz="3200" b="1" dirty="0" smtClean="0"/>
              <a:t>x</a:t>
            </a:r>
            <a:r>
              <a:rPr lang="en-US" sz="3200" dirty="0" smtClean="0"/>
              <a:t> in </a:t>
            </a:r>
            <a:r>
              <a:rPr lang="en-US" sz="3200" b="1" dirty="0" smtClean="0"/>
              <a:t>A</a:t>
            </a:r>
            <a:r>
              <a:rPr lang="en-US" sz="3200" dirty="0" smtClean="0"/>
              <a:t> such that </a:t>
            </a:r>
            <a:r>
              <a:rPr lang="en-US" sz="3200" b="1" dirty="0" smtClean="0"/>
              <a:t>x</a:t>
            </a:r>
            <a:r>
              <a:rPr lang="en-US" sz="3200" dirty="0" smtClean="0"/>
              <a:t> is related to </a:t>
            </a:r>
            <a:r>
              <a:rPr lang="en-US" sz="3200" b="1" dirty="0" smtClean="0"/>
              <a:t>a</a:t>
            </a:r>
            <a:r>
              <a:rPr lang="en-US" sz="3200" dirty="0" smtClean="0"/>
              <a:t> by </a:t>
            </a:r>
            <a:r>
              <a:rPr lang="en-US" sz="3200" b="1" dirty="0" smtClean="0"/>
              <a:t>R</a:t>
            </a:r>
            <a:r>
              <a:rPr lang="en-US" sz="3200" dirty="0" smtClean="0"/>
              <a:t>.</a:t>
            </a:r>
          </a:p>
          <a:p>
            <a:pPr algn="just">
              <a:spcBef>
                <a:spcPct val="20000"/>
              </a:spcBef>
            </a:pPr>
            <a:r>
              <a:rPr lang="en-US" sz="3200" dirty="0" smtClean="0"/>
              <a:t>In symbols: [a]={x ∈ A | </a:t>
            </a:r>
            <a:r>
              <a:rPr lang="en-US" sz="3200" dirty="0" err="1" smtClean="0"/>
              <a:t>xRa</a:t>
            </a:r>
            <a:r>
              <a:rPr lang="en-US" sz="3200" dirty="0" smtClean="0"/>
              <a:t>}</a:t>
            </a:r>
            <a:endParaRPr lang="en-US" sz="4800" baseline="30000" dirty="0" smtClean="0"/>
          </a:p>
          <a:p>
            <a:pPr algn="just">
              <a:spcBef>
                <a:spcPct val="20000"/>
              </a:spcBef>
            </a:pPr>
            <a:endParaRPr lang="en-US" sz="4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n-</a:t>
            </a:r>
            <a:r>
              <a:rPr lang="en-US" sz="3200" dirty="0" err="1" smtClean="0"/>
              <a:t>ary</a:t>
            </a:r>
            <a:r>
              <a:rPr lang="en-US" sz="3200" dirty="0" smtClean="0"/>
              <a:t>  Relations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Example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Let R be the relation on N × N × N consisting of triples (a, b, c), where a, b, and c are integers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with a&lt;b&lt;c.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Then (1, 2, 3) ∈ R, but (2, 4, 3)   R. The degree of this relation is 3. Its domains are all equal to the set of natural numbers. </a:t>
            </a: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181475"/>
            <a:ext cx="296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5600" b="1" dirty="0" smtClean="0"/>
              <a:t>Equivalence Classes</a:t>
            </a:r>
          </a:p>
          <a:p>
            <a:pPr>
              <a:spcBef>
                <a:spcPct val="20000"/>
              </a:spcBef>
            </a:pPr>
            <a:r>
              <a:rPr lang="en-US" sz="3600" b="1" dirty="0" smtClean="0"/>
              <a:t>Equivalence Classes / Equivalence Classes of Relation</a:t>
            </a:r>
          </a:p>
          <a:p>
            <a:pPr>
              <a:spcBef>
                <a:spcPct val="20000"/>
              </a:spcBef>
            </a:pPr>
            <a:r>
              <a:rPr lang="en-US" sz="3200" dirty="0" smtClean="0"/>
              <a:t>Let A ={0, 1, 2, 3, 4} </a:t>
            </a:r>
          </a:p>
          <a:p>
            <a:pPr>
              <a:spcBef>
                <a:spcPct val="20000"/>
              </a:spcBef>
            </a:pPr>
            <a:r>
              <a:rPr lang="en-US" sz="3200" dirty="0" smtClean="0"/>
              <a:t>R ={(0, 0), (0, 4), (1, 1), (1, 3), (2, 2), (3, 1), (3, 3), (4, 0), (4, 4)}</a:t>
            </a:r>
          </a:p>
          <a:p>
            <a:pPr>
              <a:spcBef>
                <a:spcPct val="20000"/>
              </a:spcBef>
            </a:pPr>
            <a:endParaRPr lang="en-US" sz="3200" dirty="0" smtClean="0"/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Equivalent Class?</a:t>
            </a:r>
          </a:p>
          <a:p>
            <a:pPr algn="just">
              <a:spcBef>
                <a:spcPct val="20000"/>
              </a:spcBef>
            </a:pPr>
            <a:endParaRPr lang="en-US" sz="4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en-US" sz="5600" b="1" dirty="0" smtClean="0"/>
              <a:t>Equivalence Classes</a:t>
            </a:r>
          </a:p>
          <a:p>
            <a:pPr>
              <a:spcBef>
                <a:spcPct val="20000"/>
              </a:spcBef>
            </a:pPr>
            <a:r>
              <a:rPr lang="en-US" sz="3600" b="1" dirty="0" smtClean="0"/>
              <a:t>Equivalence Classes / Equivalence Classes of Relation</a:t>
            </a:r>
          </a:p>
          <a:p>
            <a:pPr algn="just">
              <a:spcBef>
                <a:spcPct val="20000"/>
              </a:spcBef>
            </a:pPr>
            <a:r>
              <a:rPr lang="en-US" sz="3200" dirty="0" smtClean="0"/>
              <a:t>Equivalence class of every element of A</a:t>
            </a:r>
          </a:p>
          <a:p>
            <a:pPr algn="just">
              <a:spcBef>
                <a:spcPct val="20000"/>
              </a:spcBef>
            </a:pPr>
            <a:endParaRPr lang="en-US" sz="4800" baseline="30000" dirty="0" smtClean="0"/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[0]={x ∈ A | x R 0}={0, 4}</a:t>
            </a: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[1]={x ∈ A | x R 1}={1, 3}</a:t>
            </a: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[2]={x ∈ A | x R 2}={2}</a:t>
            </a: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[3]={x ∈ A | x R 3}={1, 3}</a:t>
            </a: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[4]={x ∈ A | x R 4}={0, 4}</a:t>
            </a: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Note that [0]=[4] and [1]=[3]. Thus the distinct equivalence classes of the relation are</a:t>
            </a:r>
          </a:p>
          <a:p>
            <a:pPr algn="just">
              <a:spcBef>
                <a:spcPct val="20000"/>
              </a:spcBef>
            </a:pPr>
            <a:r>
              <a:rPr lang="en-US" sz="4800" baseline="30000" dirty="0" smtClean="0"/>
              <a:t>{0, 4}, {1, 3}, and {2}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smtClean="0">
                <a:solidFill>
                  <a:schemeClr val="tx1"/>
                </a:solidFill>
              </a:rPr>
              <a:t>  Relation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relation R on set A is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 if whenever </a:t>
            </a:r>
            <a:r>
              <a:rPr lang="en-US" dirty="0" err="1" smtClean="0">
                <a:solidFill>
                  <a:schemeClr val="tx1"/>
                </a:solidFill>
              </a:rPr>
              <a:t>aRb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bRa</a:t>
            </a:r>
            <a:r>
              <a:rPr lang="en-US" dirty="0" smtClean="0">
                <a:solidFill>
                  <a:schemeClr val="tx1"/>
                </a:solidFill>
              </a:rPr>
              <a:t> then a=b, that is, if whenever (a, b), (b, a) ∈ R then a=b. (b, a)∈ R . Thus R is not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 if there exists  a, b ∈ A such that  (a, b)  and (b, a) belong to R but a         b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A={1,2,3,4}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={(1,1),(1,2),(2,3),(1,3),(4,4)}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={(1,1),(1,2),(2,1),(2,2),(3,3), (4,4)} - </a:t>
            </a:r>
            <a:r>
              <a:rPr lang="en-US" sz="2400" dirty="0" smtClean="0">
                <a:solidFill>
                  <a:srgbClr val="FF0000"/>
                </a:solidFill>
              </a:rPr>
              <a:t>Not </a:t>
            </a:r>
            <a:r>
              <a:rPr lang="en-US" sz="2400" dirty="0" err="1" smtClean="0">
                <a:solidFill>
                  <a:srgbClr val="FF0000"/>
                </a:solidFill>
              </a:rPr>
              <a:t>Antisymmetric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={(1,3),(2,1)}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, the empty relation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AxA</a:t>
            </a:r>
            <a:r>
              <a:rPr lang="en-US" dirty="0" smtClean="0">
                <a:solidFill>
                  <a:schemeClr val="tx1"/>
                </a:solidFill>
              </a:rPr>
              <a:t>, the universal relation -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Antisymmetric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Notequ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452914"/>
            <a:ext cx="557212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Partial Ordering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relation R on set A is called partial ordering or a partial order if it is </a:t>
            </a:r>
            <a:r>
              <a:rPr lang="en-US" dirty="0" err="1" smtClean="0">
                <a:solidFill>
                  <a:schemeClr val="tx1"/>
                </a:solidFill>
              </a:rPr>
              <a:t>reﬂexive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, and transitive.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set A together with a partial ordering R is called a partially ordered set or </a:t>
            </a:r>
            <a:r>
              <a:rPr lang="en-US" dirty="0" err="1" smtClean="0">
                <a:solidFill>
                  <a:schemeClr val="tx1"/>
                </a:solidFill>
              </a:rPr>
              <a:t>poset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Example of Partial Ordering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“Less Than or Equal to”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S be a set of real numbers and </a:t>
            </a:r>
            <a:r>
              <a:rPr lang="en-US" dirty="0" err="1" smtClean="0">
                <a:solidFill>
                  <a:schemeClr val="tx1"/>
                </a:solidFill>
              </a:rPr>
              <a:t>deﬁne</a:t>
            </a:r>
            <a:r>
              <a:rPr lang="en-US" dirty="0" smtClean="0">
                <a:solidFill>
                  <a:schemeClr val="tx1"/>
                </a:solidFill>
              </a:rPr>
              <a:t> the “less than or equal to” relation, ≤, on S as follows: For all real numbers x and y in S,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                         x ≤ y ⇔ x &lt; y </a:t>
            </a:r>
            <a:r>
              <a:rPr lang="es-ES" dirty="0" err="1" smtClean="0">
                <a:solidFill>
                  <a:schemeClr val="tx1"/>
                </a:solidFill>
              </a:rPr>
              <a:t>or</a:t>
            </a:r>
            <a:r>
              <a:rPr lang="es-ES" dirty="0" smtClean="0">
                <a:solidFill>
                  <a:schemeClr val="tx1"/>
                </a:solidFill>
              </a:rPr>
              <a:t> x = 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Example of Partial Ordering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“Less Than or Equal to”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≤ is </a:t>
            </a:r>
            <a:r>
              <a:rPr lang="en-US" dirty="0" err="1" smtClean="0">
                <a:solidFill>
                  <a:schemeClr val="tx1"/>
                </a:solidFill>
              </a:rPr>
              <a:t>reﬂexive</a:t>
            </a:r>
            <a:r>
              <a:rPr lang="en-US" dirty="0" smtClean="0">
                <a:solidFill>
                  <a:schemeClr val="tx1"/>
                </a:solidFill>
              </a:rPr>
              <a:t>: For ≤ to be </a:t>
            </a:r>
            <a:r>
              <a:rPr lang="en-US" dirty="0" err="1" smtClean="0">
                <a:solidFill>
                  <a:schemeClr val="tx1"/>
                </a:solidFill>
              </a:rPr>
              <a:t>reﬂexive</a:t>
            </a:r>
            <a:r>
              <a:rPr lang="en-US" dirty="0" smtClean="0">
                <a:solidFill>
                  <a:schemeClr val="tx1"/>
                </a:solidFill>
              </a:rPr>
              <a:t> means that x ≤ x for all real numbers x in S. But x ≤ x means that x &lt; x or x = x, and x = x is always true.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Example of Partial Ordering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“Less Than or Equal to”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≤ is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: For ≤ to be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 means that for all real numbers x and y in S, if x ≤ y and y ≤ x then x = y. This follows immediately from the </a:t>
            </a:r>
            <a:r>
              <a:rPr lang="en-US" dirty="0" err="1" smtClean="0">
                <a:solidFill>
                  <a:schemeClr val="tx1"/>
                </a:solidFill>
              </a:rPr>
              <a:t>deﬁnition</a:t>
            </a:r>
            <a:r>
              <a:rPr lang="en-US" dirty="0" smtClean="0">
                <a:solidFill>
                  <a:schemeClr val="tx1"/>
                </a:solidFill>
              </a:rPr>
              <a:t> of ≤ and the </a:t>
            </a:r>
            <a:r>
              <a:rPr lang="en-US" dirty="0" err="1" smtClean="0">
                <a:solidFill>
                  <a:schemeClr val="tx1"/>
                </a:solidFill>
              </a:rPr>
              <a:t>trichotomy</a:t>
            </a:r>
            <a:r>
              <a:rPr lang="en-US" dirty="0" smtClean="0">
                <a:solidFill>
                  <a:schemeClr val="tx1"/>
                </a:solidFill>
              </a:rPr>
              <a:t> property which says that given any real numbers, x and y, exactly one of the following holds: x &lt; y or x = y or x &gt; 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 fontScale="62500" lnSpcReduction="20000"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Example of Partial Ordering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“Less Than or Equal to”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≤ is </a:t>
            </a:r>
            <a:r>
              <a:rPr lang="en-US" dirty="0" err="1" smtClean="0">
                <a:solidFill>
                  <a:schemeClr val="tx1"/>
                </a:solidFill>
              </a:rPr>
              <a:t>reﬂexive</a:t>
            </a:r>
            <a:r>
              <a:rPr lang="en-US" dirty="0" smtClean="0">
                <a:solidFill>
                  <a:schemeClr val="tx1"/>
                </a:solidFill>
              </a:rPr>
              <a:t>: For ≤ to be </a:t>
            </a:r>
            <a:r>
              <a:rPr lang="en-US" dirty="0" err="1" smtClean="0">
                <a:solidFill>
                  <a:schemeClr val="tx1"/>
                </a:solidFill>
              </a:rPr>
              <a:t>reﬂexive</a:t>
            </a:r>
            <a:r>
              <a:rPr lang="en-US" dirty="0" smtClean="0">
                <a:solidFill>
                  <a:schemeClr val="tx1"/>
                </a:solidFill>
              </a:rPr>
              <a:t> means that x ≤ x for all real numbers x in </a:t>
            </a:r>
            <a:r>
              <a:rPr lang="en-US" dirty="0" smtClean="0">
                <a:solidFill>
                  <a:schemeClr val="tx1"/>
                </a:solidFill>
              </a:rPr>
              <a:t>S. But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x ≤ x means that x &lt; x or x = x, and x = x is always true.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≤ is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: For ≤ to be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 means that for all real numbers x and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y in </a:t>
            </a:r>
            <a:r>
              <a:rPr lang="en-US" dirty="0" err="1" smtClean="0">
                <a:solidFill>
                  <a:schemeClr val="tx1"/>
                </a:solidFill>
              </a:rPr>
              <a:t>S,if</a:t>
            </a:r>
            <a:r>
              <a:rPr lang="en-US" dirty="0" smtClean="0">
                <a:solidFill>
                  <a:schemeClr val="tx1"/>
                </a:solidFill>
              </a:rPr>
              <a:t> x ≤ y and y ≤ x then x = y. This follows immediately from the </a:t>
            </a:r>
            <a:r>
              <a:rPr lang="en-US" dirty="0" smtClean="0">
                <a:solidFill>
                  <a:schemeClr val="tx1"/>
                </a:solidFill>
              </a:rPr>
              <a:t>definition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of ≤ and the </a:t>
            </a:r>
            <a:r>
              <a:rPr lang="en-US" dirty="0" err="1" smtClean="0">
                <a:solidFill>
                  <a:schemeClr val="tx1"/>
                </a:solidFill>
              </a:rPr>
              <a:t>trichotomy</a:t>
            </a:r>
            <a:r>
              <a:rPr lang="en-US" dirty="0" smtClean="0">
                <a:solidFill>
                  <a:schemeClr val="tx1"/>
                </a:solidFill>
              </a:rPr>
              <a:t> property (see Appendix A, T17), which says that given any real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numbers, x and y, exactly one of the following holds: x &lt; y or x = y or x &gt; y.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≤ is transitive: For ≤ to be transitive means that for all real numbers x, y, and z in 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x ≤ y and y ≤ z then x ≤ z. This follows from the </a:t>
            </a:r>
            <a:r>
              <a:rPr lang="en-US" dirty="0" smtClean="0">
                <a:solidFill>
                  <a:schemeClr val="tx1"/>
                </a:solidFill>
              </a:rPr>
              <a:t>definition </a:t>
            </a:r>
            <a:r>
              <a:rPr lang="en-US" dirty="0" smtClean="0">
                <a:solidFill>
                  <a:schemeClr val="tx1"/>
                </a:solidFill>
              </a:rPr>
              <a:t>of ≤ and the transitivity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property of order (see Appendix A, T18), which says that given any real numbers x, y,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and z</a:t>
            </a:r>
            <a:r>
              <a:rPr lang="en-US" dirty="0" smtClean="0">
                <a:solidFill>
                  <a:schemeClr val="tx1"/>
                </a:solidFill>
              </a:rPr>
              <a:t>, if </a:t>
            </a:r>
            <a:r>
              <a:rPr lang="en-US" dirty="0" smtClean="0">
                <a:solidFill>
                  <a:schemeClr val="tx1"/>
                </a:solidFill>
              </a:rPr>
              <a:t>x &lt; y and y &lt; z then x &lt; z.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Because ≤ is </a:t>
            </a:r>
            <a:r>
              <a:rPr lang="en-US" dirty="0" smtClean="0">
                <a:solidFill>
                  <a:schemeClr val="tx1"/>
                </a:solidFill>
              </a:rPr>
              <a:t>reflexive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antisymmetric</a:t>
            </a:r>
            <a:r>
              <a:rPr lang="en-US" dirty="0" smtClean="0">
                <a:solidFill>
                  <a:schemeClr val="tx1"/>
                </a:solidFill>
              </a:rPr>
              <a:t>, and transitive, it is a partial order relation. 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Example of Partial Ordering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“Less Than or Equal to” Relation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≤ </a:t>
            </a:r>
            <a:r>
              <a:rPr lang="en-US" dirty="0" smtClean="0">
                <a:solidFill>
                  <a:schemeClr val="tx1"/>
                </a:solidFill>
              </a:rPr>
              <a:t>is transitive: For ≤ to be transitive means that for all real numbers x, y, and z in S if x ≤ y and y ≤ z then x ≤ z. This follows from the </a:t>
            </a:r>
            <a:r>
              <a:rPr lang="en-US" dirty="0" err="1" smtClean="0">
                <a:solidFill>
                  <a:schemeClr val="tx1"/>
                </a:solidFill>
              </a:rPr>
              <a:t>deﬁnition</a:t>
            </a:r>
            <a:r>
              <a:rPr lang="en-US" dirty="0" smtClean="0">
                <a:solidFill>
                  <a:schemeClr val="tx1"/>
                </a:solidFill>
              </a:rPr>
              <a:t> of ≤ and the transitivity property of order which says that given any real numbers x, y, and z, if x &lt; y and y &lt; z then x &lt; z.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As ≤ is </a:t>
            </a:r>
            <a:r>
              <a:rPr lang="en-US" dirty="0" err="1" smtClean="0">
                <a:solidFill>
                  <a:srgbClr val="FF0000"/>
                </a:solidFill>
              </a:rPr>
              <a:t>reﬂexive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antisymmetric</a:t>
            </a:r>
            <a:r>
              <a:rPr lang="en-US" dirty="0" smtClean="0">
                <a:solidFill>
                  <a:srgbClr val="FF0000"/>
                </a:solidFill>
              </a:rPr>
              <a:t>, and transitive, it is a partial order relation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050" name="AutoShape 2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not equal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Closure of Relation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A computer network has data centers in Boston, Chicago, Denver, Detroit, </a:t>
            </a:r>
            <a:r>
              <a:rPr lang="en-US" sz="3200" dirty="0" err="1" smtClean="0"/>
              <a:t>NewYork</a:t>
            </a:r>
            <a:r>
              <a:rPr lang="en-US" sz="3200" dirty="0" smtClean="0"/>
              <a:t>, and San Diego. 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Closure of Relation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One-way telephone lines 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            from Boston to Chicago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            from Boston to Detroit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            from Chicago to Detroit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            from Detroit to Denver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            from New York to San Diego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Let R be the relation containing (a, b) if there is a telephone line from the data center in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 to that in </a:t>
            </a:r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/>
              <a:t>. 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Closure of Relation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How can we determine if there is some (possibly indirect) link composed of one or more telephone lines from one center to another? 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Because not all links are direct, such as the link from Boston to Denver that goes through Detroit, R cannot be used directly to answer this.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In the language of relations, R is not transitive, so it does not contain all the pairs that can be linked. 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Closure of Relation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we can </a:t>
            </a:r>
            <a:r>
              <a:rPr lang="en-US" sz="3200" dirty="0" err="1" smtClean="0"/>
              <a:t>ﬁnd</a:t>
            </a:r>
            <a:r>
              <a:rPr lang="en-US" sz="3200" dirty="0" smtClean="0"/>
              <a:t> all pairs of data centers that have a link by constructing a transitive relation S containing R such that S is a subset of every transitive relation containing R. Here, S is the smallest transitive relation that contains R. This relation is called the transitive closure of R.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Closure of Relation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 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If there is a relation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 with property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 containing </a:t>
            </a:r>
            <a:r>
              <a:rPr lang="en-US" sz="3200" dirty="0" smtClean="0">
                <a:solidFill>
                  <a:srgbClr val="FF0000"/>
                </a:solidFill>
              </a:rPr>
              <a:t>R </a:t>
            </a:r>
            <a:r>
              <a:rPr lang="en-US" sz="3200" dirty="0" smtClean="0"/>
              <a:t>such that 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 is the subset of every relation with property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 containing  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, then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 is called the closure of 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 with respect to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 .</a:t>
            </a:r>
          </a:p>
          <a:p>
            <a:pPr lvl="0" algn="ctr">
              <a:spcBef>
                <a:spcPct val="20000"/>
              </a:spcBef>
            </a:pPr>
            <a:endParaRPr lang="en-US" sz="3200" dirty="0" smtClean="0"/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048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The </a:t>
            </a:r>
            <a:r>
              <a:rPr lang="en-US" sz="14400" dirty="0" err="1" smtClean="0"/>
              <a:t>Reﬂexive</a:t>
            </a:r>
            <a:r>
              <a:rPr lang="en-US" sz="14400" dirty="0" smtClean="0"/>
              <a:t> closure of R is R ∪ ∆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The Symmetric closure of R is the relation  R ∪ R</a:t>
            </a:r>
            <a:r>
              <a:rPr lang="en-US" sz="14400" baseline="30000" dirty="0" smtClean="0"/>
              <a:t>-1</a:t>
            </a:r>
            <a:r>
              <a:rPr lang="en-US" sz="14400" dirty="0" smtClean="0"/>
              <a:t>  </a:t>
            </a:r>
          </a:p>
          <a:p>
            <a:pPr algn="just">
              <a:spcBef>
                <a:spcPct val="20000"/>
              </a:spcBef>
            </a:pPr>
            <a:endParaRPr lang="en-US" sz="14400" dirty="0" smtClean="0"/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 The Transitive closure of R is the relation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R* = R ∪ R</a:t>
            </a:r>
            <a:r>
              <a:rPr lang="en-US" sz="14400" baseline="30000" dirty="0" smtClean="0"/>
              <a:t>2</a:t>
            </a:r>
            <a:r>
              <a:rPr lang="en-US" sz="14400" dirty="0" smtClean="0"/>
              <a:t> ∪ R</a:t>
            </a:r>
            <a:r>
              <a:rPr lang="en-US" sz="14400" baseline="30000" dirty="0" smtClean="0"/>
              <a:t>3</a:t>
            </a:r>
            <a:r>
              <a:rPr lang="en-US" sz="14400" dirty="0" smtClean="0"/>
              <a:t> ∪ …….∪ </a:t>
            </a:r>
            <a:r>
              <a:rPr lang="en-US" sz="14400" dirty="0" err="1" smtClean="0"/>
              <a:t>R</a:t>
            </a:r>
            <a:r>
              <a:rPr lang="en-US" sz="14400" baseline="30000" dirty="0" err="1" smtClean="0"/>
              <a:t>n</a:t>
            </a:r>
            <a:r>
              <a:rPr lang="en-US" sz="14400" dirty="0" smtClean="0"/>
              <a:t> 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Where R</a:t>
            </a:r>
            <a:r>
              <a:rPr lang="en-US" sz="14400" baseline="30000" dirty="0" smtClean="0"/>
              <a:t>2</a:t>
            </a:r>
            <a:r>
              <a:rPr lang="en-US" sz="14400" dirty="0" smtClean="0"/>
              <a:t> = R ◦ R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R</a:t>
            </a:r>
            <a:r>
              <a:rPr lang="en-US" sz="14400" baseline="30000" dirty="0" smtClean="0"/>
              <a:t>3</a:t>
            </a:r>
            <a:r>
              <a:rPr lang="en-US" sz="14400" dirty="0" smtClean="0"/>
              <a:t> = R</a:t>
            </a:r>
            <a:r>
              <a:rPr lang="en-US" sz="14400" baseline="30000" dirty="0" smtClean="0"/>
              <a:t>2</a:t>
            </a:r>
            <a:r>
              <a:rPr lang="en-US" sz="14400" dirty="0" smtClean="0"/>
              <a:t> ◦ R</a:t>
            </a:r>
          </a:p>
          <a:p>
            <a:pPr algn="just">
              <a:spcBef>
                <a:spcPct val="20000"/>
              </a:spcBef>
            </a:pPr>
            <a:r>
              <a:rPr lang="en-US" sz="14400" dirty="0" smtClean="0"/>
              <a:t>.</a:t>
            </a:r>
          </a:p>
          <a:p>
            <a:pPr algn="just">
              <a:spcBef>
                <a:spcPct val="20000"/>
              </a:spcBef>
            </a:pPr>
            <a:r>
              <a:rPr lang="en-US" sz="14400" dirty="0" err="1" smtClean="0"/>
              <a:t>R</a:t>
            </a:r>
            <a:r>
              <a:rPr lang="en-US" sz="14400" baseline="30000" dirty="0" err="1" smtClean="0"/>
              <a:t>n</a:t>
            </a:r>
            <a:r>
              <a:rPr lang="en-US" sz="14400" dirty="0" smtClean="0"/>
              <a:t> = R</a:t>
            </a:r>
            <a:r>
              <a:rPr lang="en-US" sz="14400" baseline="30000" dirty="0" smtClean="0"/>
              <a:t>n-1</a:t>
            </a:r>
            <a:r>
              <a:rPr lang="en-US" sz="14400" dirty="0" smtClean="0"/>
              <a:t> ◦ R</a:t>
            </a:r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endParaRPr lang="en-US" sz="3200" b="1" dirty="0" smtClean="0"/>
          </a:p>
          <a:p>
            <a:pPr algn="just">
              <a:spcBef>
                <a:spcPct val="20000"/>
              </a:spcBef>
            </a:pPr>
            <a:r>
              <a:rPr lang="en-US" sz="3200" b="1" dirty="0" smtClean="0"/>
              <a:t> </a:t>
            </a:r>
            <a:endParaRPr lang="en-US" sz="3200" b="1" baseline="30000" dirty="0" smtClean="0"/>
          </a:p>
          <a:p>
            <a:pPr algn="just">
              <a:spcBef>
                <a:spcPct val="20000"/>
              </a:spcBef>
            </a:pPr>
            <a:endParaRPr lang="en-US" sz="32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2431</Words>
  <Application>Microsoft Office PowerPoint</Application>
  <PresentationFormat>On-screen Show (4:3)</PresentationFormat>
  <Paragraphs>330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Shamim</dc:creator>
  <cp:lastModifiedBy>Shamim</cp:lastModifiedBy>
  <cp:revision>111</cp:revision>
  <dcterms:created xsi:type="dcterms:W3CDTF">2006-08-16T00:00:00Z</dcterms:created>
  <dcterms:modified xsi:type="dcterms:W3CDTF">2019-03-01T13:25:11Z</dcterms:modified>
</cp:coreProperties>
</file>