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6" r:id="rId2"/>
    <p:sldId id="365" r:id="rId3"/>
    <p:sldId id="407" r:id="rId4"/>
    <p:sldId id="408" r:id="rId5"/>
    <p:sldId id="409" r:id="rId6"/>
    <p:sldId id="410" r:id="rId7"/>
    <p:sldId id="411" r:id="rId8"/>
    <p:sldId id="412" r:id="rId9"/>
    <p:sldId id="413" r:id="rId10"/>
    <p:sldId id="414" r:id="rId11"/>
    <p:sldId id="433"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34" r:id="rId25"/>
    <p:sldId id="435" r:id="rId26"/>
    <p:sldId id="427" r:id="rId27"/>
    <p:sldId id="428" r:id="rId28"/>
    <p:sldId id="429" r:id="rId29"/>
    <p:sldId id="431" r:id="rId30"/>
    <p:sldId id="432" r:id="rId31"/>
    <p:sldId id="436" r:id="rId32"/>
    <p:sldId id="438" r:id="rId33"/>
    <p:sldId id="437" r:id="rId34"/>
    <p:sldId id="439" r:id="rId35"/>
    <p:sldId id="440" r:id="rId36"/>
    <p:sldId id="441" r:id="rId37"/>
    <p:sldId id="442" r:id="rId38"/>
    <p:sldId id="443" r:id="rId39"/>
    <p:sldId id="44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45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B0187-8C99-4061-BB92-1A0C8E4E86D9}" type="datetimeFigureOut">
              <a:rPr lang="en-US" smtClean="0"/>
              <a:pPr/>
              <a:t>3/5/2019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C8872-221C-43D7-82B4-CA62B2F8C8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10</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12</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15</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17</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19</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20</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22</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25</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27</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29</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30</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32</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35</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37</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39</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5</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7</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183EF23-7BED-4E58-9FEF-0DD02ACDF836}" type="slidenum">
              <a:rPr lang="en-US" altLang="en-US" smtClean="0"/>
              <a:pPr/>
              <a:t>9</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tr-T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C2FDCF-81E7-4DAE-AFBA-7C021A01C4F4}"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5AF95-B961-4A9E-9658-EA7C0CC0159A}"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DA311-2B3C-4AFF-AF4D-C85CE7120297}"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BAAA2-C534-422B-8217-F95E7D817521}"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12F97-4224-42DA-8A54-8CBEFDF899CB}"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DEF865-8184-4C17-B48D-B67E7B2FEBBF}" type="datetime1">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2CEFE2-6913-4397-A9DD-996CB051056F}" type="datetime1">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F6CFAC-A13D-4BD0-8455-E7AAED66166B}" type="datetime1">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22FA-54B5-4E77-ABFF-1A9464B3224F}" type="datetime1">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6E9B2-1A54-48C0-A6D4-987044B0D1E8}" type="datetime1">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E65A-B4FA-4969-9CE5-0897472FE1E5}" type="datetime1">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42423-9EB2-46CE-A92C-538B46E87118}" type="datetime1">
              <a:rPr lang="en-US" smtClean="0"/>
              <a:pPr/>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1219200" y="3886200"/>
            <a:ext cx="6781800" cy="1752600"/>
          </a:xfrm>
        </p:spPr>
        <p:txBody>
          <a:bodyPr/>
          <a:lstStyle/>
          <a:p>
            <a:pPr eaLnBrk="1" hangingPunct="1"/>
            <a:r>
              <a:rPr lang="en-US" altLang="en-US" b="1" dirty="0" smtClean="0">
                <a:solidFill>
                  <a:srgbClr val="FF0000"/>
                </a:solidFill>
                <a:latin typeface="Tahoma" pitchFamily="34" charset="0"/>
              </a:rPr>
              <a:t>Logic and Propositional Calculus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Rectangle 4"/>
          <p:cNvSpPr/>
          <p:nvPr/>
        </p:nvSpPr>
        <p:spPr>
          <a:xfrm>
            <a:off x="914400" y="2505670"/>
            <a:ext cx="73914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Mathematics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r>
              <a:rPr lang="en-US" sz="3200" dirty="0" smtClean="0"/>
              <a:t>Compound Propositions </a:t>
            </a:r>
          </a:p>
          <a:p>
            <a:pPr lvl="0" indent="-514350" algn="just"/>
            <a:r>
              <a:rPr lang="en-US" sz="3200" dirty="0" smtClean="0"/>
              <a:t>Many mathematical statements are constructed by combining one or more propositions. New propositions, called compound propositions, are formed from existing propositions using logical operators</a:t>
            </a:r>
          </a:p>
          <a:p>
            <a:pPr lvl="0" indent="-514350" algn="just"/>
            <a:endParaRPr lang="en-US" sz="3200" dirty="0" smtClean="0"/>
          </a:p>
          <a:p>
            <a:pPr lvl="0" indent="-514350" algn="just"/>
            <a:r>
              <a:rPr lang="en-US" sz="3200" dirty="0" smtClean="0"/>
              <a:t>Primitive Proposition</a:t>
            </a:r>
          </a:p>
          <a:p>
            <a:pPr lvl="0" indent="-514350" algn="just"/>
            <a:r>
              <a:rPr lang="en-US" sz="3200" dirty="0" smtClean="0"/>
              <a:t>A proposition is said to be primitive if it can not be broken down into simpler proposition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endParaRPr lang="en-US" sz="3200" dirty="0" smtClean="0"/>
          </a:p>
          <a:p>
            <a:pPr lvl="0" indent="-514350" algn="ctr"/>
            <a:r>
              <a:rPr lang="en-US" sz="3200" dirty="0" smtClean="0"/>
              <a:t>Basic Logical Operation</a:t>
            </a:r>
          </a:p>
          <a:p>
            <a:pPr lvl="0" indent="-514350" algn="just"/>
            <a:endParaRPr lang="en-US" sz="3200" dirty="0" smtClean="0"/>
          </a:p>
          <a:p>
            <a:pPr lvl="0" indent="-514350" algn="just"/>
            <a:r>
              <a:rPr lang="en-US" sz="3200" dirty="0" smtClean="0"/>
              <a:t>Negation</a:t>
            </a:r>
          </a:p>
          <a:p>
            <a:pPr lvl="0" indent="-514350" algn="just"/>
            <a:r>
              <a:rPr lang="en-US" sz="3200" dirty="0" smtClean="0"/>
              <a:t>Conjunction</a:t>
            </a:r>
          </a:p>
          <a:p>
            <a:pPr lvl="0" indent="-514350" algn="just"/>
            <a:r>
              <a:rPr lang="en-US" sz="3200" dirty="0" smtClean="0"/>
              <a:t>Disjunction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Negation</a:t>
            </a:r>
          </a:p>
          <a:p>
            <a:pPr lvl="0" indent="-514350" algn="just"/>
            <a:r>
              <a:rPr lang="en-US" sz="3200" dirty="0" smtClean="0"/>
              <a:t>Let p be a proposition. The negation of p, denoted by ¬p, is the statement </a:t>
            </a:r>
          </a:p>
          <a:p>
            <a:pPr lvl="0" indent="-514350" algn="just"/>
            <a:r>
              <a:rPr lang="en-US" sz="3200" dirty="0" smtClean="0"/>
              <a:t>“It is not the case that p.”</a:t>
            </a:r>
          </a:p>
          <a:p>
            <a:pPr lvl="0" indent="-514350" algn="just"/>
            <a:endParaRPr lang="en-US" sz="3200" dirty="0" smtClean="0"/>
          </a:p>
          <a:p>
            <a:pPr lvl="0" indent="-514350" algn="just"/>
            <a:r>
              <a:rPr lang="en-US" sz="3200" dirty="0" smtClean="0"/>
              <a:t>The proposition ¬p is read “not p.” The truth value of the negation of p, ¬p, is the opposite</a:t>
            </a:r>
          </a:p>
          <a:p>
            <a:pPr lvl="0" indent="-514350" algn="just"/>
            <a:r>
              <a:rPr lang="en-US" sz="3200" dirty="0" smtClean="0"/>
              <a:t>of the truth value of 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indent="-514350" algn="ctr"/>
            <a:r>
              <a:rPr lang="en-US" sz="3200" dirty="0" smtClean="0"/>
              <a:t>Negation</a:t>
            </a:r>
          </a:p>
          <a:p>
            <a:pPr lvl="0" indent="-514350" algn="just"/>
            <a:endParaRPr lang="en-US" sz="3200" dirty="0" smtClean="0"/>
          </a:p>
          <a:p>
            <a:pPr lvl="0" indent="-514350" algn="just"/>
            <a:r>
              <a:rPr lang="en-US" sz="3200" dirty="0" smtClean="0"/>
              <a:t>Find the negation of the proposition</a:t>
            </a:r>
          </a:p>
          <a:p>
            <a:pPr lvl="0" indent="-514350" algn="just"/>
            <a:r>
              <a:rPr lang="en-US" sz="3200" dirty="0" smtClean="0"/>
              <a:t>“Michael’s PC runs Linux”</a:t>
            </a:r>
          </a:p>
          <a:p>
            <a:pPr lvl="0" indent="-514350" algn="just"/>
            <a:endParaRPr lang="en-US" sz="3200" dirty="0" smtClean="0"/>
          </a:p>
          <a:p>
            <a:pPr lvl="0" indent="-514350" algn="just"/>
            <a:r>
              <a:rPr lang="en-US" sz="3200" dirty="0" smtClean="0"/>
              <a:t>The negation is</a:t>
            </a:r>
          </a:p>
          <a:p>
            <a:pPr lvl="0" indent="-514350" algn="just"/>
            <a:r>
              <a:rPr lang="en-US" sz="3200" dirty="0" smtClean="0"/>
              <a:t>“It is not the case that Michael’s PC runs Linux.”</a:t>
            </a:r>
          </a:p>
          <a:p>
            <a:pPr lvl="0" indent="-514350" algn="just"/>
            <a:endParaRPr lang="en-US" sz="3200" dirty="0" smtClean="0"/>
          </a:p>
          <a:p>
            <a:pPr lvl="0" indent="-514350" algn="just"/>
            <a:r>
              <a:rPr lang="en-US" sz="3200" dirty="0" smtClean="0"/>
              <a:t>This negation can be more simply expressed as</a:t>
            </a:r>
          </a:p>
          <a:p>
            <a:pPr lvl="0" indent="-514350" algn="just"/>
            <a:r>
              <a:rPr lang="en-US" sz="3200" dirty="0" smtClean="0"/>
              <a:t>“Michael’s PC does not run Linux.”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indent="-514350" algn="ctr"/>
            <a:r>
              <a:rPr lang="en-US" sz="3200" dirty="0" smtClean="0"/>
              <a:t>Negation</a:t>
            </a:r>
          </a:p>
          <a:p>
            <a:pPr lvl="0" indent="-514350" algn="just"/>
            <a:endParaRPr lang="en-US" sz="3200" dirty="0" smtClean="0"/>
          </a:p>
          <a:p>
            <a:pPr lvl="0" indent="-514350" algn="just"/>
            <a:r>
              <a:rPr lang="en-US" sz="3200" dirty="0" smtClean="0"/>
              <a:t>Find the negation of the proposition</a:t>
            </a:r>
          </a:p>
          <a:p>
            <a:pPr lvl="0" indent="-514350" algn="just"/>
            <a:r>
              <a:rPr lang="en-US" sz="3200" dirty="0" smtClean="0"/>
              <a:t>“</a:t>
            </a:r>
            <a:r>
              <a:rPr lang="en-US" sz="3200" dirty="0" err="1" smtClean="0"/>
              <a:t>Vandana’s</a:t>
            </a:r>
            <a:r>
              <a:rPr lang="en-US" sz="3200" dirty="0" smtClean="0"/>
              <a:t> </a:t>
            </a:r>
            <a:r>
              <a:rPr lang="en-US" sz="3200" dirty="0" err="1" smtClean="0"/>
              <a:t>smartphone</a:t>
            </a:r>
            <a:r>
              <a:rPr lang="en-US" sz="3200" dirty="0" smtClean="0"/>
              <a:t> has at least 32GB of memory”</a:t>
            </a:r>
          </a:p>
          <a:p>
            <a:pPr lvl="0" indent="-514350" algn="just"/>
            <a:r>
              <a:rPr lang="en-US" sz="3200" dirty="0" smtClean="0"/>
              <a:t>(and express this in simple English)</a:t>
            </a:r>
          </a:p>
          <a:p>
            <a:pPr lvl="0" indent="-514350" algn="just"/>
            <a:r>
              <a:rPr lang="en-US" sz="3200" dirty="0" smtClean="0"/>
              <a:t> The negation is</a:t>
            </a:r>
          </a:p>
          <a:p>
            <a:pPr lvl="0" indent="-514350" algn="just"/>
            <a:r>
              <a:rPr lang="en-US" sz="3200" dirty="0" smtClean="0"/>
              <a:t>“It is not the case that </a:t>
            </a:r>
            <a:r>
              <a:rPr lang="en-US" sz="3200" dirty="0" err="1" smtClean="0"/>
              <a:t>Vandana’s</a:t>
            </a:r>
            <a:r>
              <a:rPr lang="en-US" sz="3200" dirty="0" smtClean="0"/>
              <a:t> </a:t>
            </a:r>
            <a:r>
              <a:rPr lang="en-US" sz="3200" dirty="0" err="1" smtClean="0"/>
              <a:t>smartphone</a:t>
            </a:r>
            <a:r>
              <a:rPr lang="en-US" sz="3200" dirty="0" smtClean="0"/>
              <a:t> has at least 32GB of memory.”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endParaRPr lang="en-US" sz="3200" dirty="0" smtClean="0"/>
          </a:p>
          <a:p>
            <a:pPr indent="-514350" algn="ctr"/>
            <a:r>
              <a:rPr lang="en-US" sz="3200" dirty="0" smtClean="0"/>
              <a:t>Negation</a:t>
            </a:r>
          </a:p>
          <a:p>
            <a:pPr lvl="0" indent="-514350" algn="just"/>
            <a:endParaRPr lang="en-US" sz="3200" dirty="0" smtClean="0"/>
          </a:p>
          <a:p>
            <a:pPr lvl="0" indent="-514350" algn="just"/>
            <a:r>
              <a:rPr lang="en-US" sz="3200" dirty="0" smtClean="0"/>
              <a:t>This negation can also be expressed as</a:t>
            </a:r>
          </a:p>
          <a:p>
            <a:pPr lvl="0" indent="-514350" algn="just"/>
            <a:r>
              <a:rPr lang="en-US" sz="3200" dirty="0" smtClean="0"/>
              <a:t>“</a:t>
            </a:r>
            <a:r>
              <a:rPr lang="en-US" sz="3200" dirty="0" err="1" smtClean="0"/>
              <a:t>Vandana’s</a:t>
            </a:r>
            <a:r>
              <a:rPr lang="en-US" sz="3200" dirty="0" smtClean="0"/>
              <a:t> </a:t>
            </a:r>
            <a:r>
              <a:rPr lang="en-US" sz="3200" dirty="0" err="1" smtClean="0"/>
              <a:t>smartphone</a:t>
            </a:r>
            <a:r>
              <a:rPr lang="en-US" sz="3200" dirty="0" smtClean="0"/>
              <a:t> does not have at least 32GB of memory”</a:t>
            </a:r>
          </a:p>
          <a:p>
            <a:pPr lvl="0" indent="-514350" algn="just"/>
            <a:r>
              <a:rPr lang="en-US" sz="3200" dirty="0" smtClean="0"/>
              <a:t>or even more simply as</a:t>
            </a:r>
          </a:p>
          <a:p>
            <a:pPr lvl="0" indent="-514350" algn="just"/>
            <a:r>
              <a:rPr lang="en-US" sz="3200" dirty="0" smtClean="0"/>
              <a:t>“</a:t>
            </a:r>
            <a:r>
              <a:rPr lang="en-US" sz="3200" dirty="0" err="1" smtClean="0"/>
              <a:t>Vandana’s</a:t>
            </a:r>
            <a:r>
              <a:rPr lang="en-US" sz="3200" dirty="0" smtClean="0"/>
              <a:t> </a:t>
            </a:r>
            <a:r>
              <a:rPr lang="en-US" sz="3200" dirty="0" err="1" smtClean="0"/>
              <a:t>smartphone</a:t>
            </a:r>
            <a:r>
              <a:rPr lang="en-US" sz="3200" dirty="0" smtClean="0"/>
              <a:t> has less than 32GB of memory.”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algn="ctr">
              <a:spcBef>
                <a:spcPct val="20000"/>
              </a:spcBef>
            </a:pPr>
            <a:r>
              <a:rPr lang="en-US" sz="3200" dirty="0" smtClean="0"/>
              <a:t>Negation</a:t>
            </a:r>
          </a:p>
          <a:p>
            <a:pPr lvl="0" algn="ctr">
              <a:spcBef>
                <a:spcPct val="20000"/>
              </a:spcBef>
            </a:pPr>
            <a:endParaRPr lang="en-US" sz="3200" dirty="0" smtClean="0"/>
          </a:p>
          <a:p>
            <a:pPr lvl="0" indent="-514350" algn="just"/>
            <a:endParaRPr lang="en-US" sz="3200" dirty="0" smtClean="0"/>
          </a:p>
          <a:p>
            <a:pPr lvl="0" indent="-514350" algn="just"/>
            <a:endParaRPr lang="en-US" sz="3200" dirty="0" smtClean="0"/>
          </a:p>
          <a:p>
            <a:pPr lvl="0" indent="-514350" algn="just"/>
            <a:endParaRPr lang="en-US" sz="3200" dirty="0" smtClean="0"/>
          </a:p>
          <a:p>
            <a:pPr lvl="0" indent="-514350" algn="just"/>
            <a:endParaRPr lang="en-US" sz="3200" dirty="0" smtClean="0"/>
          </a:p>
          <a:p>
            <a:pPr lvl="0" indent="-514350" algn="just"/>
            <a:endParaRPr lang="en-US" sz="3200" dirty="0" smtClean="0"/>
          </a:p>
          <a:p>
            <a:pPr lvl="0" indent="-514350" algn="just"/>
            <a:endParaRPr lang="en-US" sz="3200" dirty="0" smtClean="0"/>
          </a:p>
          <a:p>
            <a:pPr lvl="0" indent="-514350" algn="just"/>
            <a:r>
              <a:rPr lang="en-US" sz="3200" dirty="0" smtClean="0"/>
              <a:t>Table displays the truth table for the negation of a proposition p</a:t>
            </a:r>
          </a:p>
        </p:txBody>
      </p:sp>
      <p:graphicFrame>
        <p:nvGraphicFramePr>
          <p:cNvPr id="4" name="Table 3"/>
          <p:cNvGraphicFramePr>
            <a:graphicFrameLocks noGrp="1"/>
          </p:cNvGraphicFramePr>
          <p:nvPr/>
        </p:nvGraphicFramePr>
        <p:xfrm>
          <a:off x="1524000" y="2193290"/>
          <a:ext cx="6096000" cy="2302510"/>
        </p:xfrm>
        <a:graphic>
          <a:graphicData uri="http://schemas.openxmlformats.org/drawingml/2006/table">
            <a:tbl>
              <a:tblPr firstRow="1" bandRow="1">
                <a:tableStyleId>{5C22544A-7EE6-4342-B048-85BDC9FD1C3A}</a:tableStyleId>
              </a:tblPr>
              <a:tblGrid>
                <a:gridCol w="3048000"/>
                <a:gridCol w="3048000"/>
              </a:tblGrid>
              <a:tr h="565150">
                <a:tc gridSpan="2">
                  <a:txBody>
                    <a:bodyPr/>
                    <a:lstStyle/>
                    <a:p>
                      <a:pPr algn="ctr"/>
                      <a:r>
                        <a:rPr lang="en-US" sz="2000" dirty="0" smtClean="0"/>
                        <a:t>The Truth Table for the Negation of a Proposition.</a:t>
                      </a:r>
                      <a:endParaRPr lang="en-US" sz="2000" dirty="0"/>
                    </a:p>
                  </a:txBody>
                  <a:tcPr/>
                </a:tc>
                <a:tc hMerge="1">
                  <a:txBody>
                    <a:bodyPr/>
                    <a:lstStyle/>
                    <a:p>
                      <a:endParaRPr lang="en-US" dirty="0"/>
                    </a:p>
                  </a:txBody>
                  <a:tcPr/>
                </a:tc>
              </a:tr>
              <a:tr h="565150">
                <a:tc>
                  <a:txBody>
                    <a:bodyPr/>
                    <a:lstStyle/>
                    <a:p>
                      <a:pPr algn="ctr"/>
                      <a:r>
                        <a:rPr lang="en-US" sz="3200" dirty="0" smtClean="0"/>
                        <a:t>p</a:t>
                      </a:r>
                      <a:endParaRPr lang="en-US" sz="3200" dirty="0"/>
                    </a:p>
                  </a:txBody>
                  <a:tcPr/>
                </a:tc>
                <a:tc>
                  <a:txBody>
                    <a:bodyPr/>
                    <a:lstStyle/>
                    <a:p>
                      <a:pPr algn="ctr"/>
                      <a:r>
                        <a:rPr lang="en-US" sz="3200" dirty="0" smtClean="0"/>
                        <a:t>¬p</a:t>
                      </a:r>
                      <a:endParaRPr lang="en-US" sz="3200" dirty="0"/>
                    </a:p>
                  </a:txBody>
                  <a:tcPr/>
                </a:tc>
              </a:tr>
              <a:tr h="565150">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r>
              <a:tr h="565150">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indent="-514350" algn="ctr"/>
            <a:r>
              <a:rPr lang="en-US" sz="3200" dirty="0" smtClean="0"/>
              <a:t>Negation</a:t>
            </a:r>
          </a:p>
          <a:p>
            <a:pPr lvl="0" indent="-514350" algn="just"/>
            <a:endParaRPr lang="en-US" sz="3200" dirty="0" smtClean="0"/>
          </a:p>
          <a:p>
            <a:pPr lvl="0" indent="-514350" algn="just"/>
            <a:endParaRPr lang="en-US" sz="3200" dirty="0" smtClean="0"/>
          </a:p>
          <a:p>
            <a:pPr lvl="0" indent="-514350" algn="just"/>
            <a:r>
              <a:rPr lang="en-US" sz="3200" dirty="0" smtClean="0"/>
              <a:t>The negation of a proposition can also be considered the result of the operation of the</a:t>
            </a:r>
          </a:p>
          <a:p>
            <a:pPr lvl="0" indent="-514350" algn="just"/>
            <a:r>
              <a:rPr lang="en-US" sz="3200" dirty="0" smtClean="0"/>
              <a:t>negation operator on a proposition</a:t>
            </a:r>
          </a:p>
          <a:p>
            <a:pPr lvl="0" indent="-514350" algn="just"/>
            <a:endParaRPr lang="en-US" sz="3200" dirty="0" smtClean="0"/>
          </a:p>
          <a:p>
            <a:pPr lvl="0" indent="-514350" algn="just"/>
            <a:r>
              <a:rPr lang="en-US" sz="3200" dirty="0" smtClean="0"/>
              <a:t>The negation operator constructs a new proposition from a single existing proposition</a:t>
            </a:r>
          </a:p>
          <a:p>
            <a:pPr lvl="0" indent="-514350" algn="just"/>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endParaRPr lang="en-US" sz="3200" dirty="0" smtClean="0"/>
          </a:p>
          <a:p>
            <a:pPr lvl="0" indent="-514350" algn="just"/>
            <a:endParaRPr lang="en-US" sz="3200" dirty="0" smtClean="0"/>
          </a:p>
          <a:p>
            <a:pPr lvl="0" indent="-514350" algn="just"/>
            <a:endParaRPr lang="en-US" sz="3200" dirty="0" smtClean="0"/>
          </a:p>
          <a:p>
            <a:pPr lvl="0" indent="-514350" algn="just"/>
            <a:r>
              <a:rPr lang="en-US" sz="3200" dirty="0" smtClean="0"/>
              <a:t>There are logical operators that are used to form new propositions from two or more existing propositions. These logical operators are called connectives.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Conjunction</a:t>
            </a:r>
          </a:p>
          <a:p>
            <a:pPr lvl="0" indent="-514350" algn="just"/>
            <a:r>
              <a:rPr lang="en-US" sz="3200" dirty="0" smtClean="0"/>
              <a:t>Let p and q be propositions. The conjunction of p and q, denoted by p ∧ q, is the proposition</a:t>
            </a:r>
          </a:p>
          <a:p>
            <a:pPr lvl="0" indent="-514350" algn="just"/>
            <a:r>
              <a:rPr lang="en-US" sz="3200" dirty="0" smtClean="0"/>
              <a:t>“p and q.” The conjunction p ∧ q is true when both p and q are true and is false otherwise.</a:t>
            </a:r>
          </a:p>
        </p:txBody>
      </p:sp>
      <p:graphicFrame>
        <p:nvGraphicFramePr>
          <p:cNvPr id="4" name="Table 3"/>
          <p:cNvGraphicFramePr>
            <a:graphicFrameLocks noGrp="1"/>
          </p:cNvGraphicFramePr>
          <p:nvPr/>
        </p:nvGraphicFramePr>
        <p:xfrm>
          <a:off x="1295400" y="3382934"/>
          <a:ext cx="6629400" cy="3322666"/>
        </p:xfrm>
        <a:graphic>
          <a:graphicData uri="http://schemas.openxmlformats.org/drawingml/2006/table">
            <a:tbl>
              <a:tblPr firstRow="1" bandRow="1">
                <a:tableStyleId>{5C22544A-7EE6-4342-B048-85BDC9FD1C3A}</a:tableStyleId>
              </a:tblPr>
              <a:tblGrid>
                <a:gridCol w="2209800"/>
                <a:gridCol w="2209800"/>
                <a:gridCol w="2209800"/>
              </a:tblGrid>
              <a:tr h="427066">
                <a:tc gridSpan="3">
                  <a:txBody>
                    <a:bodyPr/>
                    <a:lstStyle/>
                    <a:p>
                      <a:pPr algn="ctr"/>
                      <a:r>
                        <a:rPr lang="en-US" sz="2000" dirty="0" smtClean="0"/>
                        <a:t>The Truth Table for the Conjunction of Two Propositions.</a:t>
                      </a:r>
                      <a:endParaRPr lang="en-US" sz="2000" dirty="0"/>
                    </a:p>
                  </a:txBody>
                  <a:tcPr/>
                </a:tc>
                <a:tc hMerge="1">
                  <a:txBody>
                    <a:bodyPr/>
                    <a:lstStyle/>
                    <a:p>
                      <a:endParaRPr lang="en-US" dirty="0"/>
                    </a:p>
                  </a:txBody>
                  <a:tcPr/>
                </a:tc>
                <a:tc hMerge="1">
                  <a:txBody>
                    <a:bodyPr/>
                    <a:lstStyle/>
                    <a:p>
                      <a:pPr algn="ctr"/>
                      <a:endParaRPr lang="en-US" dirty="0"/>
                    </a:p>
                  </a:txBody>
                  <a:tcPr/>
                </a:tc>
              </a:tr>
              <a:tr h="545777">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p ∧ q</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fontScale="92500" lnSpcReduction="20000"/>
          </a:bodyPr>
          <a:lstStyle/>
          <a:p>
            <a:pPr lvl="0" algn="ctr">
              <a:spcBef>
                <a:spcPct val="20000"/>
              </a:spcBef>
            </a:pPr>
            <a:r>
              <a:rPr lang="en-US" sz="3200" dirty="0" smtClean="0"/>
              <a:t>Logic</a:t>
            </a:r>
          </a:p>
          <a:p>
            <a:pPr lvl="0" algn="ctr">
              <a:spcBef>
                <a:spcPct val="20000"/>
              </a:spcBef>
            </a:pPr>
            <a:endParaRPr lang="en-US" sz="3200" dirty="0" smtClean="0"/>
          </a:p>
          <a:p>
            <a:pPr lvl="0" algn="just">
              <a:spcBef>
                <a:spcPct val="20000"/>
              </a:spcBef>
            </a:pPr>
            <a:r>
              <a:rPr lang="en-US" sz="3200" dirty="0" smtClean="0"/>
              <a:t>Logic is the basis of all mathematical reasoning, and of all automated reasoning</a:t>
            </a:r>
          </a:p>
          <a:p>
            <a:pPr lvl="0" algn="just">
              <a:spcBef>
                <a:spcPct val="20000"/>
              </a:spcBef>
            </a:pPr>
            <a:endParaRPr lang="en-US" sz="3200" dirty="0" smtClean="0"/>
          </a:p>
          <a:p>
            <a:pPr lvl="0" algn="just">
              <a:spcBef>
                <a:spcPct val="20000"/>
              </a:spcBef>
            </a:pPr>
            <a:r>
              <a:rPr lang="en-US" sz="3200" dirty="0" smtClean="0"/>
              <a:t>It has practical applications</a:t>
            </a:r>
          </a:p>
          <a:p>
            <a:pPr marL="514350" lvl="0" indent="-514350" algn="just">
              <a:spcBef>
                <a:spcPct val="20000"/>
              </a:spcBef>
              <a:buFont typeface="Arial" pitchFamily="34" charset="0"/>
              <a:buChar char="•"/>
            </a:pPr>
            <a:r>
              <a:rPr lang="en-US" sz="3200" dirty="0" smtClean="0"/>
              <a:t>To  the design of computing machines</a:t>
            </a:r>
          </a:p>
          <a:p>
            <a:pPr marL="514350" lvl="0" indent="-514350" algn="just">
              <a:spcBef>
                <a:spcPct val="20000"/>
              </a:spcBef>
              <a:buFont typeface="Arial" pitchFamily="34" charset="0"/>
              <a:buChar char="•"/>
            </a:pPr>
            <a:r>
              <a:rPr lang="en-US" sz="3200" dirty="0" smtClean="0"/>
              <a:t>To the specification of systems</a:t>
            </a:r>
          </a:p>
          <a:p>
            <a:pPr marL="514350" lvl="0" indent="-514350" algn="just">
              <a:spcBef>
                <a:spcPct val="20000"/>
              </a:spcBef>
              <a:buFont typeface="Arial" pitchFamily="34" charset="0"/>
              <a:buChar char="•"/>
            </a:pPr>
            <a:r>
              <a:rPr lang="en-US" sz="3200" dirty="0" smtClean="0"/>
              <a:t>To artificial intelligence</a:t>
            </a:r>
          </a:p>
          <a:p>
            <a:pPr marL="514350" lvl="0" indent="-514350" algn="just">
              <a:spcBef>
                <a:spcPct val="20000"/>
              </a:spcBef>
              <a:buFont typeface="Arial" pitchFamily="34" charset="0"/>
              <a:buChar char="•"/>
            </a:pPr>
            <a:r>
              <a:rPr lang="en-US" sz="3200" dirty="0" smtClean="0"/>
              <a:t>To computer programming</a:t>
            </a:r>
          </a:p>
          <a:p>
            <a:pPr marL="514350" lvl="0" indent="-514350" algn="just">
              <a:spcBef>
                <a:spcPct val="20000"/>
              </a:spcBef>
              <a:buFont typeface="Arial" pitchFamily="34" charset="0"/>
              <a:buChar char="•"/>
            </a:pPr>
            <a:r>
              <a:rPr lang="en-US" sz="3200" dirty="0" smtClean="0"/>
              <a:t>To programming languages, and</a:t>
            </a:r>
          </a:p>
          <a:p>
            <a:pPr marL="514350" lvl="0" indent="-514350" algn="just">
              <a:spcBef>
                <a:spcPct val="20000"/>
              </a:spcBef>
              <a:buFont typeface="Arial" pitchFamily="34" charset="0"/>
              <a:buChar char="•"/>
            </a:pPr>
            <a:r>
              <a:rPr lang="en-US" sz="3200" dirty="0" smtClean="0"/>
              <a:t>To other areas of computer science, as well as to many other fields of study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indent="-514350" algn="ctr"/>
            <a:r>
              <a:rPr lang="en-US" sz="3200" dirty="0" smtClean="0"/>
              <a:t>Conjunction</a:t>
            </a:r>
          </a:p>
          <a:p>
            <a:pPr lvl="0" indent="-514350" algn="just"/>
            <a:r>
              <a:rPr lang="en-US" sz="3200" dirty="0" smtClean="0"/>
              <a:t>p = “Rebecca’s PC has more than 16 GB free hard disk space”</a:t>
            </a:r>
          </a:p>
          <a:p>
            <a:pPr lvl="0" indent="-514350" algn="just"/>
            <a:r>
              <a:rPr lang="en-US" sz="3200" dirty="0" smtClean="0"/>
              <a:t>q = “The processor in Rebecca’s PC runs faster than 1 GHz.”</a:t>
            </a:r>
          </a:p>
          <a:p>
            <a:pPr lvl="0" indent="-514350" algn="just"/>
            <a:endParaRPr lang="en-US" sz="3200" dirty="0" smtClean="0"/>
          </a:p>
          <a:p>
            <a:pPr indent="-514350" algn="just"/>
            <a:r>
              <a:rPr lang="en-US" sz="3200" dirty="0" smtClean="0"/>
              <a:t>p ∧ q = “Rebecca’s PC has more than 16 GB free hard disk space, and its processor runs faster than 1 GHz.”</a:t>
            </a:r>
          </a:p>
          <a:p>
            <a:pPr lvl="0" indent="-514350" algn="just"/>
            <a:endParaRPr lang="en-US" sz="3200" dirty="0" smtClean="0"/>
          </a:p>
          <a:p>
            <a:pPr lvl="0" indent="-514350" algn="just"/>
            <a:endParaRPr lang="en-US" sz="3200" dirty="0" smtClean="0"/>
          </a:p>
          <a:p>
            <a:pPr lvl="0" indent="-514350" algn="just"/>
            <a:endParaRPr lang="en-US"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Disjunction</a:t>
            </a:r>
          </a:p>
          <a:p>
            <a:pPr lvl="0" indent="-514350" algn="just"/>
            <a:r>
              <a:rPr lang="en-US" sz="3200" dirty="0" smtClean="0"/>
              <a:t>Let p and q be propositions. The disjunction of p and q, denoted by p ∨ q, is the proposition</a:t>
            </a:r>
          </a:p>
          <a:p>
            <a:pPr lvl="0" indent="-514350" algn="just"/>
            <a:r>
              <a:rPr lang="en-US" sz="3200" dirty="0" smtClean="0"/>
              <a:t>“p or q.” The disjunction p ∨ q is false when both p and q are false and is true otherwise.</a:t>
            </a:r>
          </a:p>
        </p:txBody>
      </p:sp>
      <p:graphicFrame>
        <p:nvGraphicFramePr>
          <p:cNvPr id="4" name="Table 3"/>
          <p:cNvGraphicFramePr>
            <a:graphicFrameLocks noGrp="1"/>
          </p:cNvGraphicFramePr>
          <p:nvPr/>
        </p:nvGraphicFramePr>
        <p:xfrm>
          <a:off x="1752600" y="3382934"/>
          <a:ext cx="5638800" cy="3322666"/>
        </p:xfrm>
        <a:graphic>
          <a:graphicData uri="http://schemas.openxmlformats.org/drawingml/2006/table">
            <a:tbl>
              <a:tblPr firstRow="1" bandRow="1">
                <a:tableStyleId>{5C22544A-7EE6-4342-B048-85BDC9FD1C3A}</a:tableStyleId>
              </a:tblPr>
              <a:tblGrid>
                <a:gridCol w="1879600"/>
                <a:gridCol w="1879600"/>
                <a:gridCol w="1879600"/>
              </a:tblGrid>
              <a:tr h="427066">
                <a:tc gridSpan="3">
                  <a:txBody>
                    <a:bodyPr/>
                    <a:lstStyle/>
                    <a:p>
                      <a:pPr algn="ctr"/>
                      <a:r>
                        <a:rPr lang="en-US" dirty="0" smtClean="0"/>
                        <a:t>The Truth Table for the Disjunction of Two Propositions.</a:t>
                      </a:r>
                      <a:endParaRPr lang="en-US" dirty="0"/>
                    </a:p>
                  </a:txBody>
                  <a:tcPr/>
                </a:tc>
                <a:tc hMerge="1">
                  <a:txBody>
                    <a:bodyPr/>
                    <a:lstStyle/>
                    <a:p>
                      <a:endParaRPr lang="en-US" dirty="0"/>
                    </a:p>
                  </a:txBody>
                  <a:tcPr/>
                </a:tc>
                <a:tc hMerge="1">
                  <a:txBody>
                    <a:bodyPr/>
                    <a:lstStyle/>
                    <a:p>
                      <a:pPr algn="ctr"/>
                      <a:endParaRPr lang="en-US" dirty="0"/>
                    </a:p>
                  </a:txBody>
                  <a:tcPr/>
                </a:tc>
              </a:tr>
              <a:tr h="545777">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p ∨ q</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indent="-514350" algn="ctr"/>
            <a:r>
              <a:rPr lang="en-US" sz="3200" dirty="0" smtClean="0"/>
              <a:t>Disjunction</a:t>
            </a:r>
          </a:p>
          <a:p>
            <a:pPr lvl="0" indent="-514350" algn="just"/>
            <a:r>
              <a:rPr lang="en-US" sz="3200" dirty="0" smtClean="0"/>
              <a:t>p = “Rebecca’s PC has more than 16 GB free hard disk space”</a:t>
            </a:r>
          </a:p>
          <a:p>
            <a:pPr lvl="0" indent="-514350" algn="just"/>
            <a:r>
              <a:rPr lang="en-US" sz="3200" dirty="0" smtClean="0"/>
              <a:t>q = “The processor in Rebecca’s PC runs faster than 1 GHz.”</a:t>
            </a:r>
          </a:p>
          <a:p>
            <a:pPr lvl="0" indent="-514350" algn="just"/>
            <a:endParaRPr lang="en-US" sz="3200" dirty="0" smtClean="0"/>
          </a:p>
          <a:p>
            <a:pPr indent="-514350" algn="just"/>
            <a:r>
              <a:rPr lang="en-US" sz="3200" dirty="0" smtClean="0"/>
              <a:t>p ∨ q = “Rebecca’s PC has more than 16 GB free hard disk space, or its processor runs faster than 1 GHz.”</a:t>
            </a:r>
          </a:p>
          <a:p>
            <a:pPr lvl="0" indent="-514350" algn="just"/>
            <a:endParaRPr lang="en-US" sz="3200" dirty="0" smtClean="0"/>
          </a:p>
          <a:p>
            <a:pPr lvl="0" indent="-514350" algn="just"/>
            <a:endParaRPr lang="en-US" sz="3200" dirty="0" smtClean="0"/>
          </a:p>
          <a:p>
            <a:pPr lvl="0" indent="-514350" algn="just"/>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Exclusive Or</a:t>
            </a:r>
          </a:p>
          <a:p>
            <a:pPr lvl="0" indent="-514350" algn="just"/>
            <a:r>
              <a:rPr lang="en-US" sz="3200" dirty="0" smtClean="0"/>
              <a:t>Let p and q be propositions. The exclusive or of p and q, denoted by p ⊕ q, is the proposition</a:t>
            </a:r>
          </a:p>
          <a:p>
            <a:pPr lvl="0" indent="-514350" algn="just"/>
            <a:r>
              <a:rPr lang="en-US" sz="3200" dirty="0" smtClean="0"/>
              <a:t>that is true when exactly one of p and q is true and is false otherwise.</a:t>
            </a:r>
          </a:p>
        </p:txBody>
      </p:sp>
      <p:graphicFrame>
        <p:nvGraphicFramePr>
          <p:cNvPr id="4" name="Table 3"/>
          <p:cNvGraphicFramePr>
            <a:graphicFrameLocks noGrp="1"/>
          </p:cNvGraphicFramePr>
          <p:nvPr/>
        </p:nvGraphicFramePr>
        <p:xfrm>
          <a:off x="1295400" y="3382934"/>
          <a:ext cx="6629400" cy="3322666"/>
        </p:xfrm>
        <a:graphic>
          <a:graphicData uri="http://schemas.openxmlformats.org/drawingml/2006/table">
            <a:tbl>
              <a:tblPr firstRow="1" bandRow="1">
                <a:tableStyleId>{5C22544A-7EE6-4342-B048-85BDC9FD1C3A}</a:tableStyleId>
              </a:tblPr>
              <a:tblGrid>
                <a:gridCol w="2209800"/>
                <a:gridCol w="2209800"/>
                <a:gridCol w="2209800"/>
              </a:tblGrid>
              <a:tr h="427066">
                <a:tc gridSpan="3">
                  <a:txBody>
                    <a:bodyPr/>
                    <a:lstStyle/>
                    <a:p>
                      <a:pPr algn="ctr"/>
                      <a:r>
                        <a:rPr lang="en-US" sz="2000" dirty="0" smtClean="0"/>
                        <a:t>The Truth Table for the Exclusive Or of Two Propositions.</a:t>
                      </a:r>
                      <a:endParaRPr lang="en-US" sz="2000" dirty="0"/>
                    </a:p>
                  </a:txBody>
                  <a:tcPr/>
                </a:tc>
                <a:tc hMerge="1">
                  <a:txBody>
                    <a:bodyPr/>
                    <a:lstStyle/>
                    <a:p>
                      <a:endParaRPr lang="en-US" dirty="0"/>
                    </a:p>
                  </a:txBody>
                  <a:tcPr/>
                </a:tc>
                <a:tc hMerge="1">
                  <a:txBody>
                    <a:bodyPr/>
                    <a:lstStyle/>
                    <a:p>
                      <a:pPr algn="ctr"/>
                      <a:endParaRPr lang="en-US" dirty="0"/>
                    </a:p>
                  </a:txBody>
                  <a:tcPr/>
                </a:tc>
              </a:tr>
              <a:tr h="545777">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 p ⊕ q </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Tautology</a:t>
            </a:r>
          </a:p>
          <a:p>
            <a:pPr indent="-514350" algn="just"/>
            <a:r>
              <a:rPr lang="en-US" sz="3200" dirty="0" smtClean="0"/>
              <a:t>A propositional expression is a </a:t>
            </a:r>
            <a:r>
              <a:rPr lang="en-US" sz="3200" b="1" dirty="0" smtClean="0"/>
              <a:t>tautology</a:t>
            </a:r>
            <a:r>
              <a:rPr lang="en-US" sz="3200" dirty="0" smtClean="0"/>
              <a:t> if and only if for all possible assignments of truth values to its variables its truth value is </a:t>
            </a:r>
            <a:r>
              <a:rPr lang="en-US" sz="3200" b="1" dirty="0" smtClean="0"/>
              <a:t>T</a:t>
            </a:r>
          </a:p>
          <a:p>
            <a:pPr indent="-514350" algn="just"/>
            <a:endParaRPr lang="en-US" sz="3200" dirty="0" smtClean="0"/>
          </a:p>
          <a:p>
            <a:pPr lvl="0" indent="-514350" algn="ctr"/>
            <a:endParaRPr lang="en-US" sz="3200" dirty="0" smtClean="0"/>
          </a:p>
          <a:p>
            <a:pPr lvl="0" indent="-514350" algn="just"/>
            <a:endParaRPr lang="en-US" sz="3200" dirty="0" smtClean="0"/>
          </a:p>
        </p:txBody>
      </p:sp>
      <p:graphicFrame>
        <p:nvGraphicFramePr>
          <p:cNvPr id="5" name="Table 4"/>
          <p:cNvGraphicFramePr>
            <a:graphicFrameLocks noGrp="1"/>
          </p:cNvGraphicFramePr>
          <p:nvPr/>
        </p:nvGraphicFramePr>
        <p:xfrm>
          <a:off x="1295400" y="3382934"/>
          <a:ext cx="6629400" cy="2225040"/>
        </p:xfrm>
        <a:graphic>
          <a:graphicData uri="http://schemas.openxmlformats.org/drawingml/2006/table">
            <a:tbl>
              <a:tblPr firstRow="1" bandRow="1">
                <a:tableStyleId>{5C22544A-7EE6-4342-B048-85BDC9FD1C3A}</a:tableStyleId>
              </a:tblPr>
              <a:tblGrid>
                <a:gridCol w="2209800"/>
                <a:gridCol w="2209800"/>
                <a:gridCol w="2209800"/>
              </a:tblGrid>
              <a:tr h="545777">
                <a:tc>
                  <a:txBody>
                    <a:bodyPr/>
                    <a:lstStyle/>
                    <a:p>
                      <a:pPr algn="ctr"/>
                      <a:r>
                        <a:rPr lang="en-US" sz="3200" dirty="0" smtClean="0"/>
                        <a:t>p</a:t>
                      </a:r>
                      <a:endParaRPr lang="en-US" sz="3200" dirty="0"/>
                    </a:p>
                  </a:txBody>
                  <a:tcPr/>
                </a:tc>
                <a:tc>
                  <a:txBody>
                    <a:bodyPr/>
                    <a:lstStyle/>
                    <a:p>
                      <a:pPr algn="ctr"/>
                      <a:r>
                        <a:rPr lang="en-US" sz="3200" dirty="0" smtClean="0"/>
                        <a:t>¬p</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p ∨ ¬p</a:t>
                      </a:r>
                    </a:p>
                    <a:p>
                      <a:pPr algn="ct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Contradiction</a:t>
            </a:r>
          </a:p>
          <a:p>
            <a:pPr indent="-514350" algn="just"/>
            <a:r>
              <a:rPr lang="en-US" sz="3200" dirty="0" smtClean="0"/>
              <a:t>A propositional expression is a </a:t>
            </a:r>
            <a:r>
              <a:rPr lang="en-US" sz="3200" b="1" dirty="0" smtClean="0"/>
              <a:t>Contradiction</a:t>
            </a:r>
            <a:r>
              <a:rPr lang="en-US" sz="3200" dirty="0" smtClean="0"/>
              <a:t> if and only if for all possible assignments of truth values to its variables its truth value is </a:t>
            </a:r>
            <a:r>
              <a:rPr lang="en-US" sz="3200" b="1" dirty="0" smtClean="0"/>
              <a:t>F</a:t>
            </a:r>
          </a:p>
          <a:p>
            <a:pPr indent="-514350" algn="just"/>
            <a:endParaRPr lang="en-US" sz="3200" dirty="0" smtClean="0"/>
          </a:p>
          <a:p>
            <a:pPr lvl="0" indent="-514350" algn="ctr"/>
            <a:endParaRPr lang="en-US" sz="3200" dirty="0" smtClean="0"/>
          </a:p>
          <a:p>
            <a:pPr lvl="0" indent="-514350" algn="just"/>
            <a:endParaRPr lang="en-US" sz="3200" dirty="0" smtClean="0"/>
          </a:p>
        </p:txBody>
      </p:sp>
      <p:graphicFrame>
        <p:nvGraphicFramePr>
          <p:cNvPr id="5" name="Table 4"/>
          <p:cNvGraphicFramePr>
            <a:graphicFrameLocks noGrp="1"/>
          </p:cNvGraphicFramePr>
          <p:nvPr/>
        </p:nvGraphicFramePr>
        <p:xfrm>
          <a:off x="1295400" y="3382934"/>
          <a:ext cx="6629400" cy="2225040"/>
        </p:xfrm>
        <a:graphic>
          <a:graphicData uri="http://schemas.openxmlformats.org/drawingml/2006/table">
            <a:tbl>
              <a:tblPr firstRow="1" bandRow="1">
                <a:tableStyleId>{5C22544A-7EE6-4342-B048-85BDC9FD1C3A}</a:tableStyleId>
              </a:tblPr>
              <a:tblGrid>
                <a:gridCol w="2209800"/>
                <a:gridCol w="2209800"/>
                <a:gridCol w="2209800"/>
              </a:tblGrid>
              <a:tr h="545777">
                <a:tc>
                  <a:txBody>
                    <a:bodyPr/>
                    <a:lstStyle/>
                    <a:p>
                      <a:pPr algn="ctr"/>
                      <a:r>
                        <a:rPr lang="en-US" sz="3200" dirty="0" smtClean="0"/>
                        <a:t>p</a:t>
                      </a:r>
                      <a:endParaRPr lang="en-US" sz="3200" dirty="0"/>
                    </a:p>
                  </a:txBody>
                  <a:tcPr/>
                </a:tc>
                <a:tc>
                  <a:txBody>
                    <a:bodyPr/>
                    <a:lstStyle/>
                    <a:p>
                      <a:pPr algn="ctr"/>
                      <a:r>
                        <a:rPr lang="en-US" sz="3200" dirty="0" smtClean="0"/>
                        <a:t>¬p</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p ∧ ¬p</a:t>
                      </a:r>
                    </a:p>
                    <a:p>
                      <a:pPr algn="ct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smtClean="0"/>
                        <a:t>F</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Conditional Statement </a:t>
            </a:r>
          </a:p>
          <a:p>
            <a:pPr lvl="0" indent="-514350" algn="just"/>
            <a:endParaRPr lang="en-US" sz="3200" dirty="0" smtClean="0"/>
          </a:p>
          <a:p>
            <a:pPr lvl="0" indent="-514350" algn="just"/>
            <a:r>
              <a:rPr lang="en-US" sz="3200" dirty="0" smtClean="0"/>
              <a:t>Let p and q be propositions. The conditional statement p → q is the proposition “if p, then q.” The conditional statement p → q is false when p is true and q is false, and true otherwise.</a:t>
            </a:r>
          </a:p>
          <a:p>
            <a:pPr lvl="0" indent="-514350" algn="just"/>
            <a:endParaRPr lang="en-US" sz="3200" dirty="0" smtClean="0"/>
          </a:p>
          <a:p>
            <a:pPr lvl="0" indent="-514350" algn="just"/>
            <a:r>
              <a:rPr lang="en-US" sz="3200" dirty="0" smtClean="0"/>
              <a:t>In the conditional statement p → q, p is called the hypothesis (or antecedent or premise) and q is called the conclusion (or consequence).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Rectangle 3"/>
          <p:cNvSpPr txBox="1">
            <a:spLocks noChangeArrowheads="1"/>
          </p:cNvSpPr>
          <p:nvPr/>
        </p:nvSpPr>
        <p:spPr>
          <a:xfrm>
            <a:off x="533400" y="228600"/>
            <a:ext cx="80010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Conditional Statement</a:t>
            </a:r>
          </a:p>
        </p:txBody>
      </p:sp>
      <p:graphicFrame>
        <p:nvGraphicFramePr>
          <p:cNvPr id="4" name="Table 3"/>
          <p:cNvGraphicFramePr>
            <a:graphicFrameLocks noGrp="1"/>
          </p:cNvGraphicFramePr>
          <p:nvPr/>
        </p:nvGraphicFramePr>
        <p:xfrm>
          <a:off x="1219200" y="1752600"/>
          <a:ext cx="7010400" cy="3627120"/>
        </p:xfrm>
        <a:graphic>
          <a:graphicData uri="http://schemas.openxmlformats.org/drawingml/2006/table">
            <a:tbl>
              <a:tblPr firstRow="1" bandRow="1">
                <a:tableStyleId>{5C22544A-7EE6-4342-B048-85BDC9FD1C3A}</a:tableStyleId>
              </a:tblPr>
              <a:tblGrid>
                <a:gridCol w="2336800"/>
                <a:gridCol w="2336800"/>
                <a:gridCol w="2336800"/>
              </a:tblGrid>
              <a:tr h="42706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The Truth Table for the Conditional Statement p → q</a:t>
                      </a:r>
                    </a:p>
                    <a:p>
                      <a:pPr algn="ctr"/>
                      <a:endParaRPr lang="en-US" dirty="0"/>
                    </a:p>
                  </a:txBody>
                  <a:tcPr/>
                </a:tc>
                <a:tc hMerge="1">
                  <a:txBody>
                    <a:bodyPr/>
                    <a:lstStyle/>
                    <a:p>
                      <a:endParaRPr lang="en-US" dirty="0"/>
                    </a:p>
                  </a:txBody>
                  <a:tcPr/>
                </a:tc>
                <a:tc hMerge="1">
                  <a:txBody>
                    <a:bodyPr/>
                    <a:lstStyle/>
                    <a:p>
                      <a:pPr algn="ctr"/>
                      <a:endParaRPr lang="en-US" dirty="0"/>
                    </a:p>
                  </a:txBody>
                  <a:tcPr/>
                </a:tc>
              </a:tr>
              <a:tr h="545777">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 p → q</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lnSpcReduction="10000"/>
          </a:bodyPr>
          <a:lstStyle/>
          <a:p>
            <a:pPr lvl="0" algn="ctr">
              <a:spcBef>
                <a:spcPct val="20000"/>
              </a:spcBef>
            </a:pPr>
            <a:r>
              <a:rPr lang="en-US" sz="3200" dirty="0" smtClean="0"/>
              <a:t>Propositional Logic</a:t>
            </a:r>
          </a:p>
          <a:p>
            <a:pPr lvl="0" indent="-514350" algn="ctr"/>
            <a:r>
              <a:rPr lang="en-US" sz="3200" dirty="0" smtClean="0"/>
              <a:t>Conditional Statement</a:t>
            </a:r>
          </a:p>
          <a:p>
            <a:pPr lvl="0" indent="-514350" algn="just"/>
            <a:r>
              <a:rPr lang="en-US" sz="3200" dirty="0" smtClean="0"/>
              <a:t>Different ways to express conditional statement:</a:t>
            </a:r>
          </a:p>
          <a:p>
            <a:pPr lvl="0" indent="-514350" algn="just"/>
            <a:r>
              <a:rPr lang="en-US" sz="3200" dirty="0" smtClean="0"/>
              <a:t>“if p, then q”                “p implies q”</a:t>
            </a:r>
          </a:p>
          <a:p>
            <a:pPr lvl="0" indent="-514350" algn="just"/>
            <a:r>
              <a:rPr lang="en-US" sz="3200" dirty="0" smtClean="0"/>
              <a:t>“if p, q”                         “p only if q”</a:t>
            </a:r>
          </a:p>
          <a:p>
            <a:pPr lvl="0" indent="-514350" algn="just"/>
            <a:r>
              <a:rPr lang="en-US" sz="3200" dirty="0" smtClean="0"/>
              <a:t>“p is </a:t>
            </a:r>
            <a:r>
              <a:rPr lang="en-US" sz="3200" dirty="0" err="1" smtClean="0"/>
              <a:t>sufﬁcient</a:t>
            </a:r>
            <a:r>
              <a:rPr lang="en-US" sz="3200" dirty="0" smtClean="0"/>
              <a:t> for q” “a </a:t>
            </a:r>
            <a:r>
              <a:rPr lang="en-US" sz="3200" dirty="0" err="1" smtClean="0"/>
              <a:t>sufﬁcient</a:t>
            </a:r>
            <a:r>
              <a:rPr lang="en-US" sz="3200" dirty="0" smtClean="0"/>
              <a:t> condition for q is p”</a:t>
            </a:r>
          </a:p>
          <a:p>
            <a:pPr lvl="0" indent="-514350" algn="just"/>
            <a:r>
              <a:rPr lang="en-US" sz="3200" dirty="0" smtClean="0"/>
              <a:t>“q if p”                           “q whenever p”</a:t>
            </a:r>
          </a:p>
          <a:p>
            <a:pPr lvl="0" indent="-514350" algn="just"/>
            <a:r>
              <a:rPr lang="en-US" sz="3200" dirty="0" smtClean="0"/>
              <a:t>“q when p”                   “q is necessary for p”</a:t>
            </a:r>
          </a:p>
          <a:p>
            <a:pPr lvl="0" indent="-514350" algn="just"/>
            <a:r>
              <a:rPr lang="en-US" sz="3200" dirty="0" smtClean="0"/>
              <a:t>“a necessary condition for p is q”</a:t>
            </a:r>
          </a:p>
          <a:p>
            <a:pPr lvl="0" indent="-514350" algn="just"/>
            <a:r>
              <a:rPr lang="en-US" sz="3200" dirty="0" smtClean="0"/>
              <a:t>“q follows from p”</a:t>
            </a:r>
          </a:p>
          <a:p>
            <a:pPr lvl="0" indent="-514350" algn="just"/>
            <a:r>
              <a:rPr lang="en-US" sz="3200" dirty="0" smtClean="0"/>
              <a:t>“q unless ¬p”</a:t>
            </a:r>
          </a:p>
          <a:p>
            <a:pPr lvl="0" indent="-514350" algn="just"/>
            <a:endParaRPr lang="en-US" sz="3200" dirty="0" smtClean="0"/>
          </a:p>
          <a:p>
            <a:pPr lvl="0" indent="-514350" algn="just"/>
            <a:r>
              <a:rPr lang="en-US" sz="3200" dirty="0" smtClean="0">
                <a:solidFill>
                  <a:srgbClr val="FF0000"/>
                </a:solidFill>
              </a:rPr>
              <a:t>“p only if q” says that p cannot be true when q is not 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fontScale="92500" lnSpcReduction="20000"/>
          </a:bodyPr>
          <a:lstStyle/>
          <a:p>
            <a:pPr lvl="0" algn="ctr">
              <a:spcBef>
                <a:spcPct val="20000"/>
              </a:spcBef>
            </a:pPr>
            <a:r>
              <a:rPr lang="en-US" sz="3200" dirty="0" smtClean="0"/>
              <a:t>Propositional Logic</a:t>
            </a:r>
          </a:p>
          <a:p>
            <a:pPr lvl="0" indent="-514350" algn="ctr"/>
            <a:r>
              <a:rPr lang="en-US" sz="3200" dirty="0" smtClean="0"/>
              <a:t>Conditional Statement</a:t>
            </a:r>
          </a:p>
          <a:p>
            <a:pPr lvl="0" indent="-514350" algn="just"/>
            <a:endParaRPr lang="en-US" sz="3200" dirty="0" smtClean="0"/>
          </a:p>
          <a:p>
            <a:pPr lvl="0" indent="-514350" algn="just"/>
            <a:endParaRPr lang="en-US" sz="3200" dirty="0" smtClean="0"/>
          </a:p>
          <a:p>
            <a:pPr lvl="0" indent="-514350" algn="just"/>
            <a:r>
              <a:rPr lang="en-US" sz="3200" dirty="0" smtClean="0"/>
              <a:t>Let p be the statement “Maria learns discrete mathematics” and q the statement “Maria will </a:t>
            </a:r>
            <a:r>
              <a:rPr lang="en-US" sz="3200" dirty="0" err="1" smtClean="0"/>
              <a:t>ﬁnd</a:t>
            </a:r>
            <a:r>
              <a:rPr lang="en-US" sz="3200" dirty="0" smtClean="0"/>
              <a:t> a good job.” Express the statement p → q as a statement in English</a:t>
            </a:r>
          </a:p>
          <a:p>
            <a:pPr lvl="0" indent="-514350" algn="just"/>
            <a:endParaRPr lang="en-US" sz="3200" dirty="0" smtClean="0"/>
          </a:p>
          <a:p>
            <a:pPr lvl="0" indent="-514350" algn="just"/>
            <a:r>
              <a:rPr lang="en-US" sz="3200" dirty="0" smtClean="0"/>
              <a:t>p is the statement “Maria learns discrete mathematics” and q is the statement “Maria will </a:t>
            </a:r>
            <a:r>
              <a:rPr lang="en-US" sz="3200" dirty="0" err="1" smtClean="0"/>
              <a:t>ﬁnd</a:t>
            </a:r>
            <a:r>
              <a:rPr lang="en-US" sz="3200" dirty="0" smtClean="0"/>
              <a:t> a good job,”</a:t>
            </a:r>
          </a:p>
          <a:p>
            <a:pPr lvl="0" indent="-514350" algn="just"/>
            <a:endParaRPr lang="en-US" sz="3200" dirty="0" smtClean="0"/>
          </a:p>
          <a:p>
            <a:pPr lvl="0" indent="-514350" algn="just"/>
            <a:r>
              <a:rPr lang="en-US" sz="3200" dirty="0" smtClean="0"/>
              <a:t> p → q</a:t>
            </a:r>
          </a:p>
          <a:p>
            <a:pPr lvl="0" indent="-514350" algn="just"/>
            <a:r>
              <a:rPr lang="en-US" sz="3200" dirty="0" smtClean="0"/>
              <a:t>represents the statement</a:t>
            </a:r>
          </a:p>
          <a:p>
            <a:pPr lvl="0" indent="-514350" algn="just"/>
            <a:r>
              <a:rPr lang="en-US" sz="3200" dirty="0" smtClean="0"/>
              <a:t>“If Maria learns discrete mathematics, then she will </a:t>
            </a:r>
            <a:r>
              <a:rPr lang="en-US" sz="3200" dirty="0" err="1" smtClean="0"/>
              <a:t>ﬁnd</a:t>
            </a:r>
            <a:r>
              <a:rPr lang="en-US" sz="3200" dirty="0" smtClean="0"/>
              <a:t> a good job.”</a:t>
            </a:r>
          </a:p>
          <a:p>
            <a:pPr lvl="0" indent="-514350" algn="just"/>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Logic</a:t>
            </a:r>
          </a:p>
          <a:p>
            <a:pPr lvl="0" algn="just">
              <a:spcBef>
                <a:spcPct val="20000"/>
              </a:spcBef>
            </a:pPr>
            <a:r>
              <a:rPr lang="en-US" sz="3200" dirty="0" smtClean="0"/>
              <a:t>To understand mathematics, we must understand what makes up a correct mathematical argument, that is, a proof .</a:t>
            </a:r>
          </a:p>
          <a:p>
            <a:pPr marL="514350" lvl="0" indent="-514350" algn="just">
              <a:spcBef>
                <a:spcPct val="20000"/>
              </a:spcBef>
              <a:buFont typeface="Arial" pitchFamily="34" charset="0"/>
              <a:buChar char="•"/>
            </a:pPr>
            <a:r>
              <a:rPr lang="en-US" sz="3200" dirty="0" smtClean="0"/>
              <a:t>Once we prove a mathematical statement is true, we call it a theorem</a:t>
            </a:r>
          </a:p>
          <a:p>
            <a:pPr marL="514350" lvl="0" indent="-514350" algn="just">
              <a:spcBef>
                <a:spcPct val="20000"/>
              </a:spcBef>
              <a:buFont typeface="Arial" pitchFamily="34" charset="0"/>
              <a:buChar char="•"/>
            </a:pPr>
            <a:r>
              <a:rPr lang="en-US" sz="3200" dirty="0" smtClean="0"/>
              <a:t>A collection of theorems on a topic organize what we know about this topic</a:t>
            </a:r>
          </a:p>
          <a:p>
            <a:pPr marL="514350" lvl="0" indent="-514350" algn="just">
              <a:spcBef>
                <a:spcPct val="20000"/>
              </a:spcBef>
              <a:buFont typeface="Arial" pitchFamily="34" charset="0"/>
              <a:buChar char="•"/>
            </a:pPr>
            <a:r>
              <a:rPr lang="en-US" sz="3200" dirty="0" smtClean="0"/>
              <a:t>Knowing the proof of a theorem often makes it possible to modify the result to </a:t>
            </a:r>
            <a:r>
              <a:rPr lang="en-US" sz="3200" dirty="0" err="1" smtClean="0"/>
              <a:t>ﬁt</a:t>
            </a:r>
            <a:r>
              <a:rPr lang="en-US" sz="3200" dirty="0" smtClean="0"/>
              <a:t> new situations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fontScale="92500" lnSpcReduction="10000"/>
          </a:bodyPr>
          <a:lstStyle/>
          <a:p>
            <a:pPr lvl="0" algn="ctr">
              <a:spcBef>
                <a:spcPct val="20000"/>
              </a:spcBef>
            </a:pPr>
            <a:r>
              <a:rPr lang="en-US" sz="3200" dirty="0" smtClean="0"/>
              <a:t>Propositional Logic</a:t>
            </a:r>
          </a:p>
          <a:p>
            <a:pPr lvl="0" indent="-514350" algn="ctr"/>
            <a:r>
              <a:rPr lang="en-US" sz="3200" dirty="0" smtClean="0"/>
              <a:t>Conditional Statement</a:t>
            </a:r>
          </a:p>
          <a:p>
            <a:pPr lvl="0" indent="-514350" algn="just"/>
            <a:r>
              <a:rPr lang="en-US" sz="3200" dirty="0" smtClean="0"/>
              <a:t>There are many other ways to express this conditional statement in English. Among the most natural of these are:</a:t>
            </a:r>
          </a:p>
          <a:p>
            <a:pPr lvl="0" indent="-514350" algn="just"/>
            <a:endParaRPr lang="en-US" sz="3200" dirty="0" smtClean="0"/>
          </a:p>
          <a:p>
            <a:pPr lvl="0" indent="-514350" algn="just"/>
            <a:r>
              <a:rPr lang="en-US" sz="3200" dirty="0" smtClean="0"/>
              <a:t>“Maria will </a:t>
            </a:r>
            <a:r>
              <a:rPr lang="en-US" sz="3200" dirty="0" err="1" smtClean="0"/>
              <a:t>ﬁnd</a:t>
            </a:r>
            <a:r>
              <a:rPr lang="en-US" sz="3200" dirty="0" smtClean="0"/>
              <a:t> a good job when she learns discrete mathematics.”</a:t>
            </a:r>
          </a:p>
          <a:p>
            <a:pPr lvl="0" indent="-514350" algn="just"/>
            <a:endParaRPr lang="en-US" sz="3200" dirty="0" smtClean="0"/>
          </a:p>
          <a:p>
            <a:pPr lvl="0" indent="-514350" algn="just"/>
            <a:r>
              <a:rPr lang="en-US" sz="3200" dirty="0" smtClean="0"/>
              <a:t>“For Maria to get a good job, it is </a:t>
            </a:r>
            <a:r>
              <a:rPr lang="en-US" sz="3200" dirty="0" err="1" smtClean="0"/>
              <a:t>sufﬁcient</a:t>
            </a:r>
            <a:r>
              <a:rPr lang="en-US" sz="3200" dirty="0" smtClean="0"/>
              <a:t> for her to learn discrete mathematics.”</a:t>
            </a:r>
          </a:p>
          <a:p>
            <a:pPr lvl="0" indent="-514350" algn="just"/>
            <a:r>
              <a:rPr lang="en-US" sz="3200" dirty="0" smtClean="0"/>
              <a:t>and</a:t>
            </a:r>
          </a:p>
          <a:p>
            <a:pPr lvl="0" indent="-514350" algn="just"/>
            <a:endParaRPr lang="en-US" sz="3200" dirty="0" smtClean="0"/>
          </a:p>
          <a:p>
            <a:pPr lvl="0" indent="-514350" algn="just"/>
            <a:r>
              <a:rPr lang="en-US" sz="3200" dirty="0" smtClean="0"/>
              <a:t>“Maria will </a:t>
            </a:r>
            <a:r>
              <a:rPr lang="en-US" sz="3200" dirty="0" err="1" smtClean="0"/>
              <a:t>ﬁnd</a:t>
            </a:r>
            <a:r>
              <a:rPr lang="en-US" sz="3200" dirty="0" smtClean="0"/>
              <a:t> a good job unless she does not learn discrete mathematics.”</a:t>
            </a:r>
          </a:p>
          <a:p>
            <a:pPr lvl="0" indent="-514350" algn="just"/>
            <a:endParaRPr 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endParaRPr lang="en-US" sz="3200" dirty="0" smtClean="0"/>
          </a:p>
          <a:p>
            <a:pPr lvl="0" indent="-514350" algn="just"/>
            <a:r>
              <a:rPr lang="en-US" sz="3200" dirty="0" smtClean="0"/>
              <a:t>Let p and q be propositions. The </a:t>
            </a:r>
            <a:r>
              <a:rPr lang="en-US" sz="3200" dirty="0" err="1" smtClean="0"/>
              <a:t>biconditional</a:t>
            </a:r>
            <a:r>
              <a:rPr lang="en-US" sz="3200" dirty="0" smtClean="0"/>
              <a:t> statement p ↔ q is the proposition “p if and only if q.” The </a:t>
            </a:r>
            <a:r>
              <a:rPr lang="en-US" sz="3200" dirty="0" err="1" smtClean="0"/>
              <a:t>biconditional</a:t>
            </a:r>
            <a:r>
              <a:rPr lang="en-US" sz="3200" dirty="0" smtClean="0"/>
              <a:t> statement p ↔ q is true when p and q have the same truth values, and is false otherwise. </a:t>
            </a:r>
            <a:r>
              <a:rPr lang="en-US" sz="3200" dirty="0" err="1" smtClean="0"/>
              <a:t>Biconditional</a:t>
            </a:r>
            <a:r>
              <a:rPr lang="en-US" sz="3200" dirty="0" smtClean="0"/>
              <a:t> statements are also called bi-implications.</a:t>
            </a:r>
          </a:p>
          <a:p>
            <a:pPr lvl="0" indent="-514350" algn="just"/>
            <a:endParaRPr lang="en-US" sz="3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endParaRPr lang="en-US" sz="3200" dirty="0" smtClean="0"/>
          </a:p>
          <a:p>
            <a:pPr lvl="0" indent="-514350" algn="just"/>
            <a:endParaRPr lang="en-US" sz="3200" dirty="0" smtClean="0"/>
          </a:p>
          <a:p>
            <a:pPr lvl="0" indent="-514350" algn="just"/>
            <a:endParaRPr lang="en-US" sz="3200" dirty="0" smtClean="0"/>
          </a:p>
        </p:txBody>
      </p:sp>
      <p:graphicFrame>
        <p:nvGraphicFramePr>
          <p:cNvPr id="4" name="Table 3"/>
          <p:cNvGraphicFramePr>
            <a:graphicFrameLocks noGrp="1"/>
          </p:cNvGraphicFramePr>
          <p:nvPr/>
        </p:nvGraphicFramePr>
        <p:xfrm>
          <a:off x="1295400" y="1752600"/>
          <a:ext cx="6629400" cy="3322666"/>
        </p:xfrm>
        <a:graphic>
          <a:graphicData uri="http://schemas.openxmlformats.org/drawingml/2006/table">
            <a:tbl>
              <a:tblPr firstRow="1" bandRow="1">
                <a:tableStyleId>{5C22544A-7EE6-4342-B048-85BDC9FD1C3A}</a:tableStyleId>
              </a:tblPr>
              <a:tblGrid>
                <a:gridCol w="2209800"/>
                <a:gridCol w="2209800"/>
                <a:gridCol w="2209800"/>
              </a:tblGrid>
              <a:tr h="427066">
                <a:tc gridSpan="3">
                  <a:txBody>
                    <a:bodyPr/>
                    <a:lstStyle/>
                    <a:p>
                      <a:pPr algn="ctr"/>
                      <a:r>
                        <a:rPr lang="en-US" sz="2000" dirty="0" smtClean="0"/>
                        <a:t>The Truth Table for the </a:t>
                      </a:r>
                      <a:r>
                        <a:rPr lang="en-US" sz="2000" dirty="0" err="1" smtClean="0"/>
                        <a:t>Biconditional</a:t>
                      </a:r>
                      <a:r>
                        <a:rPr lang="en-US" sz="2000" dirty="0" smtClean="0"/>
                        <a:t> Statement of p ↔ q</a:t>
                      </a:r>
                      <a:endParaRPr lang="en-US" sz="2000" dirty="0"/>
                    </a:p>
                  </a:txBody>
                  <a:tcPr/>
                </a:tc>
                <a:tc hMerge="1">
                  <a:txBody>
                    <a:bodyPr/>
                    <a:lstStyle/>
                    <a:p>
                      <a:endParaRPr lang="en-US" dirty="0"/>
                    </a:p>
                  </a:txBody>
                  <a:tcPr/>
                </a:tc>
                <a:tc hMerge="1">
                  <a:txBody>
                    <a:bodyPr/>
                    <a:lstStyle/>
                    <a:p>
                      <a:pPr algn="ctr"/>
                      <a:endParaRPr lang="en-US" dirty="0"/>
                    </a:p>
                  </a:txBody>
                  <a:tcPr/>
                </a:tc>
              </a:tr>
              <a:tr h="545777">
                <a:tc>
                  <a:txBody>
                    <a:bodyPr/>
                    <a:lstStyle/>
                    <a:p>
                      <a:pPr algn="ctr"/>
                      <a:r>
                        <a:rPr lang="en-US" sz="3200" dirty="0" smtClean="0"/>
                        <a:t>p</a:t>
                      </a:r>
                      <a:endParaRPr lang="en-US" sz="3200" dirty="0"/>
                    </a:p>
                  </a:txBody>
                  <a:tcPr/>
                </a:tc>
                <a:tc>
                  <a:txBody>
                    <a:bodyPr/>
                    <a:lstStyle/>
                    <a:p>
                      <a:pPr algn="ctr"/>
                      <a:r>
                        <a:rPr lang="en-US" sz="3200" dirty="0" smtClean="0"/>
                        <a:t>q</a:t>
                      </a:r>
                      <a:endParaRPr lang="en-US" sz="3200" dirty="0"/>
                    </a:p>
                  </a:txBody>
                  <a:tcPr/>
                </a:tc>
                <a:tc>
                  <a:txBody>
                    <a:bodyPr/>
                    <a:lstStyle/>
                    <a:p>
                      <a:pPr algn="ctr"/>
                      <a:r>
                        <a:rPr lang="en-US" sz="3200" dirty="0" smtClean="0"/>
                        <a:t> p ↔ q </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r>
              <a:tr h="545777">
                <a:tc>
                  <a:txBody>
                    <a:bodyPr/>
                    <a:lstStyle/>
                    <a:p>
                      <a:pPr algn="ctr"/>
                      <a:r>
                        <a:rPr lang="en-US" sz="3200" dirty="0" smtClean="0"/>
                        <a:t>F</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F</a:t>
                      </a:r>
                      <a:endParaRPr lang="en-US" sz="3200" dirty="0"/>
                    </a:p>
                  </a:txBody>
                  <a:tcPr/>
                </a:tc>
                <a:tc>
                  <a:txBody>
                    <a:bodyPr/>
                    <a:lstStyle/>
                    <a:p>
                      <a:pPr algn="ctr"/>
                      <a:r>
                        <a:rPr lang="en-US" sz="3200" dirty="0" smtClean="0"/>
                        <a:t>F</a:t>
                      </a:r>
                      <a:endParaRPr lang="en-US" sz="3200" dirty="0"/>
                    </a:p>
                  </a:txBody>
                  <a:tcPr/>
                </a:tc>
              </a:tr>
              <a:tr h="545777">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lnSpcReduction="10000"/>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r>
              <a:rPr lang="en-US" sz="3200" dirty="0" smtClean="0"/>
              <a:t>Note that the statement p ↔ q is true when both the conditional statements p → q and q → p are true and is false otherwise. That is why we use the words “if and only if” to express this logical connective and why it is symbolically written by combining the symbols → and ←. </a:t>
            </a:r>
          </a:p>
          <a:p>
            <a:pPr lvl="0" indent="-514350" algn="just"/>
            <a:r>
              <a:rPr lang="en-US" sz="3200" dirty="0" smtClean="0"/>
              <a:t>There are some other common ways to express p ↔ q:</a:t>
            </a:r>
          </a:p>
          <a:p>
            <a:pPr lvl="0" indent="-514350" algn="just"/>
            <a:r>
              <a:rPr lang="en-US" sz="3200" dirty="0" smtClean="0"/>
              <a:t>“p is necessary and </a:t>
            </a:r>
            <a:r>
              <a:rPr lang="en-US" sz="3200" dirty="0" err="1" smtClean="0"/>
              <a:t>sufﬁcient</a:t>
            </a:r>
            <a:r>
              <a:rPr lang="en-US" sz="3200" dirty="0" smtClean="0"/>
              <a:t> for q”</a:t>
            </a:r>
          </a:p>
          <a:p>
            <a:pPr lvl="0" indent="-514350" algn="just"/>
            <a:r>
              <a:rPr lang="en-US" sz="3200" dirty="0" smtClean="0"/>
              <a:t>“if p then q, and conversely”</a:t>
            </a:r>
          </a:p>
          <a:p>
            <a:pPr lvl="0" indent="-514350" algn="just"/>
            <a:r>
              <a:rPr lang="en-US" sz="3200" dirty="0" smtClean="0"/>
              <a:t>“p </a:t>
            </a:r>
            <a:r>
              <a:rPr lang="en-US" sz="3200" dirty="0" err="1" smtClean="0"/>
              <a:t>iff</a:t>
            </a:r>
            <a:r>
              <a:rPr lang="en-US" sz="3200" dirty="0" smtClean="0"/>
              <a:t> q.”</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endParaRPr lang="en-US" sz="3200" dirty="0" smtClean="0"/>
          </a:p>
          <a:p>
            <a:pPr lvl="0" indent="-514350" algn="just"/>
            <a:r>
              <a:rPr lang="en-US" sz="3200" dirty="0" smtClean="0"/>
              <a:t>Let p be the statement “You can take the </a:t>
            </a:r>
            <a:r>
              <a:rPr lang="en-US" sz="3200" dirty="0" err="1" smtClean="0"/>
              <a:t>ﬂight</a:t>
            </a:r>
            <a:r>
              <a:rPr lang="en-US" sz="3200" dirty="0" smtClean="0"/>
              <a:t>,” </a:t>
            </a:r>
          </a:p>
          <a:p>
            <a:pPr lvl="0" indent="-514350" algn="just"/>
            <a:r>
              <a:rPr lang="en-US" sz="3200" dirty="0" smtClean="0"/>
              <a:t>and</a:t>
            </a:r>
          </a:p>
          <a:p>
            <a:pPr lvl="0" indent="-514350" algn="just"/>
            <a:r>
              <a:rPr lang="en-US" sz="3200" dirty="0" smtClean="0"/>
              <a:t> let q be the statement “You buy a ticket.”</a:t>
            </a:r>
          </a:p>
          <a:p>
            <a:pPr lvl="0" indent="-514350" algn="just"/>
            <a:endParaRPr lang="en-US" sz="3200" dirty="0" smtClean="0"/>
          </a:p>
          <a:p>
            <a:pPr lvl="0" indent="-514350" algn="just"/>
            <a:r>
              <a:rPr lang="en-US" sz="3200" dirty="0" smtClean="0"/>
              <a:t>Then p ↔ q is the statement</a:t>
            </a:r>
          </a:p>
          <a:p>
            <a:pPr lvl="0" indent="-514350" algn="just"/>
            <a:r>
              <a:rPr lang="en-US" sz="3200" dirty="0" smtClean="0"/>
              <a:t>“You can take the </a:t>
            </a:r>
            <a:r>
              <a:rPr lang="en-US" sz="3200" dirty="0" err="1" smtClean="0"/>
              <a:t>ﬂight</a:t>
            </a:r>
            <a:r>
              <a:rPr lang="en-US" sz="3200" dirty="0" smtClean="0"/>
              <a:t> if and only if you buy a ticket.”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endParaRPr lang="en-US" sz="3200" dirty="0" smtClean="0"/>
          </a:p>
          <a:p>
            <a:pPr lvl="0" indent="-514350" algn="just"/>
            <a:r>
              <a:rPr lang="en-US" sz="3200" dirty="0" smtClean="0"/>
              <a:t>Construct the truth table of the compound proposition</a:t>
            </a:r>
          </a:p>
          <a:p>
            <a:pPr lvl="0" indent="-514350" algn="just"/>
            <a:r>
              <a:rPr lang="en-US" sz="3200" dirty="0" smtClean="0"/>
              <a:t>                        (p ∨¬q) → (p ∧ q).</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err="1" smtClean="0"/>
              <a:t>Biconditional</a:t>
            </a:r>
            <a:r>
              <a:rPr lang="en-US" sz="3200" dirty="0" smtClean="0"/>
              <a:t> Statement</a:t>
            </a:r>
          </a:p>
          <a:p>
            <a:pPr lvl="0" indent="-514350" algn="just"/>
            <a:endParaRPr lang="en-US" sz="3200" dirty="0" smtClean="0"/>
          </a:p>
        </p:txBody>
      </p:sp>
      <p:pic>
        <p:nvPicPr>
          <p:cNvPr id="1026" name="Picture 2"/>
          <p:cNvPicPr>
            <a:picLocks noChangeAspect="1" noChangeArrowheads="1"/>
          </p:cNvPicPr>
          <p:nvPr/>
        </p:nvPicPr>
        <p:blipFill>
          <a:blip r:embed="rId3"/>
          <a:srcRect/>
          <a:stretch>
            <a:fillRect/>
          </a:stretch>
        </p:blipFill>
        <p:spPr bwMode="auto">
          <a:xfrm>
            <a:off x="0" y="1905000"/>
            <a:ext cx="9143999" cy="4038600"/>
          </a:xfrm>
          <a:prstGeom prst="rect">
            <a:avLst/>
          </a:prstGeom>
          <a:noFill/>
          <a:ln w="9525">
            <a:noFill/>
            <a:miter lim="800000"/>
            <a:headEnd/>
            <a:tailEnd/>
          </a:ln>
          <a:effectLst/>
        </p:spPr>
      </p:pic>
      <p:sp>
        <p:nvSpPr>
          <p:cNvPr id="5" name="TextBox 4"/>
          <p:cNvSpPr txBox="1"/>
          <p:nvPr/>
        </p:nvSpPr>
        <p:spPr>
          <a:xfrm>
            <a:off x="381000" y="2373868"/>
            <a:ext cx="12954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Precedence of Logical Operators</a:t>
            </a:r>
          </a:p>
        </p:txBody>
      </p:sp>
      <p:sp>
        <p:nvSpPr>
          <p:cNvPr id="5" name="TextBox 4"/>
          <p:cNvSpPr txBox="1"/>
          <p:nvPr/>
        </p:nvSpPr>
        <p:spPr>
          <a:xfrm>
            <a:off x="381000" y="2373868"/>
            <a:ext cx="1295400" cy="369332"/>
          </a:xfrm>
          <a:prstGeom prst="rect">
            <a:avLst/>
          </a:prstGeom>
          <a:solidFill>
            <a:schemeClr val="bg1"/>
          </a:solidFill>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762000" y="1371600"/>
            <a:ext cx="6629400" cy="5181600"/>
          </a:xfrm>
          <a:prstGeom prst="rect">
            <a:avLst/>
          </a:prstGeom>
          <a:noFill/>
          <a:ln w="9525">
            <a:noFill/>
            <a:miter lim="800000"/>
            <a:headEnd/>
            <a:tailEnd/>
          </a:ln>
          <a:effectLst/>
        </p:spPr>
      </p:pic>
      <p:sp>
        <p:nvSpPr>
          <p:cNvPr id="8" name="TextBox 7"/>
          <p:cNvSpPr txBox="1"/>
          <p:nvPr/>
        </p:nvSpPr>
        <p:spPr>
          <a:xfrm>
            <a:off x="1600200" y="1752600"/>
            <a:ext cx="2895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Logic and Bit Operations</a:t>
            </a:r>
          </a:p>
        </p:txBody>
      </p:sp>
      <p:sp>
        <p:nvSpPr>
          <p:cNvPr id="5" name="TextBox 4"/>
          <p:cNvSpPr txBox="1"/>
          <p:nvPr/>
        </p:nvSpPr>
        <p:spPr>
          <a:xfrm>
            <a:off x="381000" y="2373868"/>
            <a:ext cx="12954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1600200" y="1752600"/>
            <a:ext cx="2895600" cy="369332"/>
          </a:xfrm>
          <a:prstGeom prst="rect">
            <a:avLst/>
          </a:prstGeom>
          <a:solidFill>
            <a:schemeClr val="bg1"/>
          </a:solidFill>
        </p:spPr>
        <p:txBody>
          <a:bodyPr wrap="square" rtlCol="0">
            <a:spAutoFit/>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1828800" y="1600201"/>
            <a:ext cx="5029200" cy="2414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Rectangle 3"/>
          <p:cNvSpPr txBox="1">
            <a:spLocks noChangeArrowheads="1"/>
          </p:cNvSpPr>
          <p:nvPr/>
        </p:nvSpPr>
        <p:spPr>
          <a:xfrm>
            <a:off x="0" y="228600"/>
            <a:ext cx="8991600" cy="64008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ctr"/>
            <a:r>
              <a:rPr lang="en-US" sz="3200" dirty="0" smtClean="0"/>
              <a:t>Logic and Bit Operations</a:t>
            </a:r>
          </a:p>
        </p:txBody>
      </p:sp>
      <p:sp>
        <p:nvSpPr>
          <p:cNvPr id="5" name="TextBox 4"/>
          <p:cNvSpPr txBox="1"/>
          <p:nvPr/>
        </p:nvSpPr>
        <p:spPr>
          <a:xfrm>
            <a:off x="381000" y="2373868"/>
            <a:ext cx="12954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1600200" y="1752600"/>
            <a:ext cx="2895600" cy="369332"/>
          </a:xfrm>
          <a:prstGeom prst="rect">
            <a:avLst/>
          </a:prstGeom>
          <a:solidFill>
            <a:schemeClr val="bg1"/>
          </a:solidFill>
        </p:spPr>
        <p:txBody>
          <a:bodyPr wrap="square" rtlCol="0">
            <a:spAutoFit/>
          </a:bodyPr>
          <a:lstStyle/>
          <a:p>
            <a:endParaRPr lang="en-US" dirty="0"/>
          </a:p>
        </p:txBody>
      </p:sp>
      <p:pic>
        <p:nvPicPr>
          <p:cNvPr id="3075" name="Picture 3"/>
          <p:cNvPicPr>
            <a:picLocks noChangeAspect="1" noChangeArrowheads="1"/>
          </p:cNvPicPr>
          <p:nvPr/>
        </p:nvPicPr>
        <p:blipFill>
          <a:blip r:embed="rId3"/>
          <a:srcRect/>
          <a:stretch>
            <a:fillRect/>
          </a:stretch>
        </p:blipFill>
        <p:spPr bwMode="auto">
          <a:xfrm>
            <a:off x="1219200" y="1600200"/>
            <a:ext cx="7239000" cy="3886200"/>
          </a:xfrm>
          <a:prstGeom prst="rect">
            <a:avLst/>
          </a:prstGeom>
          <a:noFill/>
          <a:ln w="9525">
            <a:noFill/>
            <a:miter lim="800000"/>
            <a:headEnd/>
            <a:tailEnd/>
          </a:ln>
          <a:effectLst/>
        </p:spPr>
      </p:pic>
      <p:sp>
        <p:nvSpPr>
          <p:cNvPr id="9" name="TextBox 8"/>
          <p:cNvSpPr txBox="1"/>
          <p:nvPr/>
        </p:nvSpPr>
        <p:spPr>
          <a:xfrm>
            <a:off x="1524000" y="1905000"/>
            <a:ext cx="1676400" cy="381000"/>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algn="just">
              <a:spcBef>
                <a:spcPct val="20000"/>
              </a:spcBef>
            </a:pPr>
            <a:endParaRPr lang="en-US" sz="3200" dirty="0" smtClean="0"/>
          </a:p>
          <a:p>
            <a:pPr marL="514350" lvl="0" indent="-514350" algn="just">
              <a:spcBef>
                <a:spcPct val="20000"/>
              </a:spcBef>
              <a:buFont typeface="Arial" pitchFamily="34" charset="0"/>
              <a:buChar char="•"/>
            </a:pPr>
            <a:r>
              <a:rPr lang="en-US" sz="3200" dirty="0" smtClean="0"/>
              <a:t>The rules of logic give precise meaning to mathematical statements</a:t>
            </a:r>
          </a:p>
          <a:p>
            <a:pPr marL="514350" lvl="0" indent="-514350" algn="just">
              <a:spcBef>
                <a:spcPct val="20000"/>
              </a:spcBef>
              <a:buFont typeface="Arial" pitchFamily="34" charset="0"/>
              <a:buChar char="•"/>
            </a:pPr>
            <a:r>
              <a:rPr lang="en-US" sz="3200" dirty="0" smtClean="0"/>
              <a:t> These rules are used to distinguish between valid and invalid mathematical arguments.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algn="just">
              <a:spcBef>
                <a:spcPct val="20000"/>
              </a:spcBef>
            </a:pPr>
            <a:endParaRPr lang="en-US" sz="3200" dirty="0" smtClean="0"/>
          </a:p>
          <a:p>
            <a:pPr lvl="0" indent="-514350" algn="just"/>
            <a:endParaRPr lang="en-US" sz="3200" dirty="0" smtClean="0"/>
          </a:p>
          <a:p>
            <a:pPr lvl="0" indent="-514350" algn="just"/>
            <a:r>
              <a:rPr lang="en-US" sz="3200" dirty="0" smtClean="0"/>
              <a:t>A proposition is a declarative sentence (that is, a sentence that declares a fact) that is either true or false, but not both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fontScale="85000" lnSpcReduction="10000"/>
          </a:bodyPr>
          <a:lstStyle/>
          <a:p>
            <a:pPr lvl="0" algn="ctr">
              <a:spcBef>
                <a:spcPct val="20000"/>
              </a:spcBef>
            </a:pPr>
            <a:r>
              <a:rPr lang="en-US" sz="3200" dirty="0" smtClean="0"/>
              <a:t>Propositional Logic</a:t>
            </a:r>
          </a:p>
          <a:p>
            <a:pPr lvl="0" algn="just">
              <a:spcBef>
                <a:spcPct val="20000"/>
              </a:spcBef>
            </a:pPr>
            <a:endParaRPr lang="en-US" sz="3200" dirty="0" smtClean="0"/>
          </a:p>
          <a:p>
            <a:pPr lvl="0" indent="-514350" algn="just"/>
            <a:r>
              <a:rPr lang="en-US" sz="3200" dirty="0" smtClean="0"/>
              <a:t>All the following declarative sentences are propositions.</a:t>
            </a:r>
          </a:p>
          <a:p>
            <a:pPr lvl="0" indent="-514350" algn="just"/>
            <a:endParaRPr lang="en-US" sz="3200" dirty="0" smtClean="0"/>
          </a:p>
          <a:p>
            <a:pPr lvl="0" indent="-514350" algn="just">
              <a:buFont typeface="+mj-lt"/>
              <a:buAutoNum type="arabicPeriod"/>
            </a:pPr>
            <a:r>
              <a:rPr lang="en-US" sz="3200" dirty="0" smtClean="0"/>
              <a:t>Washington, D.C., is the capital of the United States      </a:t>
            </a:r>
          </a:p>
          <a:p>
            <a:pPr lvl="0" indent="-514350" algn="just">
              <a:buFont typeface="+mj-lt"/>
              <a:buAutoNum type="arabicPeriod"/>
            </a:pPr>
            <a:endParaRPr lang="en-US" sz="3200" dirty="0" smtClean="0"/>
          </a:p>
          <a:p>
            <a:pPr lvl="0" indent="-514350" algn="just">
              <a:buFont typeface="+mj-lt"/>
              <a:buAutoNum type="arabicPeriod"/>
            </a:pPr>
            <a:r>
              <a:rPr lang="en-US" sz="3200" dirty="0" smtClean="0"/>
              <a:t>Toronto is the capital of Canada.</a:t>
            </a:r>
          </a:p>
          <a:p>
            <a:pPr lvl="0" indent="-514350" algn="just">
              <a:buFont typeface="+mj-lt"/>
              <a:buAutoNum type="arabicPeriod"/>
            </a:pPr>
            <a:endParaRPr lang="en-US" sz="3200" dirty="0" smtClean="0"/>
          </a:p>
          <a:p>
            <a:pPr lvl="0" indent="-514350" algn="just">
              <a:buFont typeface="+mj-lt"/>
              <a:buAutoNum type="arabicPeriod"/>
            </a:pPr>
            <a:r>
              <a:rPr lang="en-US" sz="3200" dirty="0" smtClean="0"/>
              <a:t>1 + 1 = 2.</a:t>
            </a:r>
          </a:p>
          <a:p>
            <a:pPr lvl="0" indent="-514350" algn="just">
              <a:buFont typeface="+mj-lt"/>
              <a:buAutoNum type="arabicPeriod"/>
            </a:pPr>
            <a:endParaRPr lang="en-US" sz="3200" dirty="0" smtClean="0"/>
          </a:p>
          <a:p>
            <a:pPr lvl="0" indent="-514350" algn="just">
              <a:buFont typeface="+mj-lt"/>
              <a:buAutoNum type="arabicPeriod"/>
            </a:pPr>
            <a:r>
              <a:rPr lang="en-US" sz="3200" dirty="0" smtClean="0"/>
              <a:t>2 + 2 = 3.</a:t>
            </a:r>
          </a:p>
          <a:p>
            <a:pPr lvl="0" indent="-514350" algn="just"/>
            <a:endParaRPr lang="en-US" sz="3200" dirty="0" smtClean="0"/>
          </a:p>
          <a:p>
            <a:pPr lvl="0" indent="-514350" algn="just"/>
            <a:r>
              <a:rPr lang="en-US" sz="3200" dirty="0" smtClean="0"/>
              <a:t>Propositions 1 and 3 are true, whereas 2 and 4 are false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fontScale="85000" lnSpcReduction="20000"/>
          </a:bodyPr>
          <a:lstStyle/>
          <a:p>
            <a:pPr lvl="0" algn="ctr">
              <a:spcBef>
                <a:spcPct val="20000"/>
              </a:spcBef>
            </a:pPr>
            <a:r>
              <a:rPr lang="en-US" sz="3200" dirty="0" smtClean="0"/>
              <a:t>Propositional Logic</a:t>
            </a:r>
          </a:p>
          <a:p>
            <a:pPr lvl="0" indent="-514350" algn="just"/>
            <a:r>
              <a:rPr lang="en-US" sz="3200" dirty="0" smtClean="0"/>
              <a:t>Some sentences that are not propositions are given below:</a:t>
            </a:r>
          </a:p>
          <a:p>
            <a:pPr lvl="0" indent="-514350" algn="just"/>
            <a:endParaRPr lang="en-US" sz="3200" dirty="0" smtClean="0"/>
          </a:p>
          <a:p>
            <a:pPr lvl="0" indent="-514350" algn="just">
              <a:buFont typeface="+mj-lt"/>
              <a:buAutoNum type="arabicPeriod"/>
            </a:pPr>
            <a:r>
              <a:rPr lang="en-US" sz="3200" dirty="0" smtClean="0"/>
              <a:t>What time is it? </a:t>
            </a:r>
          </a:p>
          <a:p>
            <a:pPr lvl="0" indent="-514350" algn="just">
              <a:buFont typeface="+mj-lt"/>
              <a:buAutoNum type="arabicPeriod"/>
            </a:pPr>
            <a:endParaRPr lang="en-US" sz="3200" dirty="0" smtClean="0"/>
          </a:p>
          <a:p>
            <a:pPr lvl="0" indent="-514350" algn="just">
              <a:buFont typeface="+mj-lt"/>
              <a:buAutoNum type="arabicPeriod"/>
            </a:pPr>
            <a:r>
              <a:rPr lang="en-US" sz="3200" dirty="0" smtClean="0"/>
              <a:t>Read this carefully</a:t>
            </a:r>
          </a:p>
          <a:p>
            <a:pPr lvl="0" indent="-514350" algn="just">
              <a:buFont typeface="+mj-lt"/>
              <a:buAutoNum type="arabicPeriod"/>
            </a:pPr>
            <a:endParaRPr lang="en-US" sz="3200" dirty="0" smtClean="0"/>
          </a:p>
          <a:p>
            <a:pPr lvl="0" indent="-514350" algn="just">
              <a:buFont typeface="+mj-lt"/>
              <a:buAutoNum type="arabicPeriod"/>
            </a:pPr>
            <a:r>
              <a:rPr lang="en-US" sz="3200" dirty="0" smtClean="0"/>
              <a:t>x + 1 = 2.</a:t>
            </a:r>
          </a:p>
          <a:p>
            <a:pPr lvl="0" indent="-514350" algn="just">
              <a:buFont typeface="+mj-lt"/>
              <a:buAutoNum type="arabicPeriod"/>
            </a:pPr>
            <a:endParaRPr lang="en-US" sz="3200" dirty="0" smtClean="0"/>
          </a:p>
          <a:p>
            <a:pPr lvl="0" indent="-514350" algn="just">
              <a:buFont typeface="+mj-lt"/>
              <a:buAutoNum type="arabicPeriod"/>
            </a:pPr>
            <a:r>
              <a:rPr lang="en-US" sz="3200" dirty="0" smtClean="0"/>
              <a:t>x + y = z</a:t>
            </a:r>
          </a:p>
          <a:p>
            <a:pPr lvl="0" indent="-514350" algn="just"/>
            <a:endParaRPr lang="en-US" sz="3200" dirty="0" smtClean="0"/>
          </a:p>
          <a:p>
            <a:pPr lvl="0" indent="-514350" algn="just"/>
            <a:r>
              <a:rPr lang="en-US" sz="3200" dirty="0" smtClean="0"/>
              <a:t>Sentences 1 and 2 are not propositions because they are not declarative sentences</a:t>
            </a:r>
          </a:p>
          <a:p>
            <a:pPr lvl="0" indent="-514350" algn="just"/>
            <a:endParaRPr lang="en-US" sz="3200" dirty="0" smtClean="0"/>
          </a:p>
          <a:p>
            <a:pPr lvl="0" indent="-514350" algn="just"/>
            <a:r>
              <a:rPr lang="en-US" sz="3200" dirty="0" smtClean="0"/>
              <a:t>Sentences 3 and 4 are not propositions because they are neither true nor false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r>
              <a:rPr lang="en-US" sz="3200" dirty="0" smtClean="0"/>
              <a:t>We use letters to denote propositional variables (or statement variables), that is, </a:t>
            </a:r>
            <a:r>
              <a:rPr lang="en-US" sz="3200" dirty="0" err="1" smtClean="0"/>
              <a:t>vari</a:t>
            </a:r>
            <a:r>
              <a:rPr lang="en-US" sz="3200" dirty="0" smtClean="0"/>
              <a:t>-</a:t>
            </a:r>
          </a:p>
          <a:p>
            <a:pPr lvl="0" indent="-514350" algn="just"/>
            <a:r>
              <a:rPr lang="en-US" sz="3200" dirty="0" err="1" smtClean="0"/>
              <a:t>ables</a:t>
            </a:r>
            <a:r>
              <a:rPr lang="en-US" sz="3200" dirty="0" smtClean="0"/>
              <a:t> that represent propositions</a:t>
            </a:r>
          </a:p>
          <a:p>
            <a:pPr lvl="0" indent="-514350" algn="just"/>
            <a:endParaRPr lang="en-US" sz="3200" dirty="0" smtClean="0"/>
          </a:p>
          <a:p>
            <a:pPr lvl="0" indent="-514350" algn="just"/>
            <a:r>
              <a:rPr lang="en-US" sz="3200" dirty="0" smtClean="0"/>
              <a:t>The conventional letters used for propositional variables are p, q, r, s,... .</a:t>
            </a:r>
          </a:p>
          <a:p>
            <a:pPr lvl="0" indent="-514350" algn="just"/>
            <a:endParaRPr lang="en-US" sz="3200" dirty="0" smtClean="0"/>
          </a:p>
          <a:p>
            <a:pPr lvl="0" indent="-514350" algn="just"/>
            <a:r>
              <a:rPr lang="en-US" sz="3200" dirty="0" smtClean="0"/>
              <a:t>The truth value of a proposition is true, denoted by T, if it is a true proposition, and the truth value of a proposition is false, denoted by F, if it is a false proposition.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3"/>
          <p:cNvSpPr txBox="1">
            <a:spLocks noChangeArrowheads="1"/>
          </p:cNvSpPr>
          <p:nvPr/>
        </p:nvSpPr>
        <p:spPr>
          <a:xfrm>
            <a:off x="533400" y="609600"/>
            <a:ext cx="8001000" cy="5943600"/>
          </a:xfrm>
          <a:prstGeom prst="rect">
            <a:avLst/>
          </a:prstGeom>
        </p:spPr>
        <p:txBody>
          <a:bodyPr vert="horz" lIns="91440" tIns="45720" rIns="91440" bIns="45720" rtlCol="0">
            <a:normAutofit/>
          </a:bodyPr>
          <a:lstStyle/>
          <a:p>
            <a:pPr lvl="0" algn="ctr">
              <a:spcBef>
                <a:spcPct val="20000"/>
              </a:spcBef>
            </a:pPr>
            <a:r>
              <a:rPr lang="en-US" sz="3200" dirty="0" smtClean="0"/>
              <a:t>Propositional Logic</a:t>
            </a:r>
          </a:p>
          <a:p>
            <a:pPr lvl="0" indent="-514350" algn="just"/>
            <a:endParaRPr lang="en-US" sz="3200" dirty="0" smtClean="0"/>
          </a:p>
          <a:p>
            <a:pPr lvl="0" indent="-514350" algn="just"/>
            <a:r>
              <a:rPr lang="en-US" sz="3200" dirty="0" smtClean="0"/>
              <a:t>The area of logic that deals with propositions is called the propositional calculus or propositional logic. </a:t>
            </a:r>
          </a:p>
          <a:p>
            <a:pPr lvl="0" indent="-514350" algn="just"/>
            <a:endParaRPr lang="en-US" sz="3200" dirty="0" smtClean="0"/>
          </a:p>
          <a:p>
            <a:pPr lvl="0" indent="-514350" algn="just"/>
            <a:r>
              <a:rPr lang="en-US" sz="3200" dirty="0" smtClean="0"/>
              <a:t>It was </a:t>
            </a:r>
            <a:r>
              <a:rPr lang="en-US" sz="3200" dirty="0" err="1" smtClean="0"/>
              <a:t>ﬁrst</a:t>
            </a:r>
            <a:r>
              <a:rPr lang="en-US" sz="3200" dirty="0" smtClean="0"/>
              <a:t> developed systematically by the Greek philosopher Aristotle more than 2300 years ago.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5037</TotalTime>
  <Words>1886</Words>
  <Application>Microsoft Office PowerPoint</Application>
  <PresentationFormat>On-screen Show (4:3)</PresentationFormat>
  <Paragraphs>430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Shamim</dc:creator>
  <cp:lastModifiedBy>Shamim</cp:lastModifiedBy>
  <cp:revision>227</cp:revision>
  <dcterms:created xsi:type="dcterms:W3CDTF">2006-08-16T00:00:00Z</dcterms:created>
  <dcterms:modified xsi:type="dcterms:W3CDTF">2019-03-05T05:31:26Z</dcterms:modified>
</cp:coreProperties>
</file>