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49" r:id="rId3"/>
    <p:sldId id="471" r:id="rId4"/>
    <p:sldId id="450" r:id="rId5"/>
    <p:sldId id="472" r:id="rId6"/>
    <p:sldId id="473" r:id="rId7"/>
    <p:sldId id="474" r:id="rId8"/>
    <p:sldId id="475" r:id="rId9"/>
    <p:sldId id="476" r:id="rId10"/>
    <p:sldId id="477" r:id="rId11"/>
    <p:sldId id="478" r:id="rId12"/>
    <p:sldId id="479" r:id="rId13"/>
    <p:sldId id="480" r:id="rId14"/>
    <p:sldId id="481" r:id="rId15"/>
    <p:sldId id="485" r:id="rId16"/>
    <p:sldId id="484" r:id="rId17"/>
    <p:sldId id="483" r:id="rId18"/>
    <p:sldId id="486" r:id="rId19"/>
    <p:sldId id="487" r:id="rId20"/>
    <p:sldId id="488" r:id="rId21"/>
    <p:sldId id="489" r:id="rId22"/>
    <p:sldId id="490" r:id="rId23"/>
    <p:sldId id="491" r:id="rId24"/>
    <p:sldId id="492" r:id="rId25"/>
    <p:sldId id="493" r:id="rId26"/>
    <p:sldId id="494" r:id="rId27"/>
    <p:sldId id="495" r:id="rId28"/>
    <p:sldId id="502" r:id="rId29"/>
    <p:sldId id="496" r:id="rId30"/>
    <p:sldId id="504" r:id="rId31"/>
    <p:sldId id="503" r:id="rId32"/>
    <p:sldId id="506" r:id="rId33"/>
    <p:sldId id="505" r:id="rId34"/>
    <p:sldId id="49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20" y="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9/21/2019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9/21/2019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458200" cy="609600"/>
          </a:xfrm>
        </p:spPr>
        <p:txBody>
          <a:bodyPr>
            <a:normAutofit/>
          </a:bodyPr>
          <a:lstStyle/>
          <a:p>
            <a:pPr algn="ctr"/>
            <a:endParaRPr lang="en-US" sz="3200" dirty="0">
              <a:solidFill>
                <a:schemeClr val="tx1"/>
              </a:solidFill>
              <a:latin typeface="Times New Roman" pitchFamily="18" charset="0"/>
              <a:cs typeface="Times New Roman" pitchFamily="18" charset="0"/>
            </a:endParaRPr>
          </a:p>
        </p:txBody>
      </p:sp>
      <p:sp>
        <p:nvSpPr>
          <p:cNvPr id="5" name="Rectangle 4"/>
          <p:cNvSpPr/>
          <p:nvPr/>
        </p:nvSpPr>
        <p:spPr>
          <a:xfrm>
            <a:off x="304800" y="1574661"/>
            <a:ext cx="8458200" cy="4216539"/>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r>
              <a:rPr lang="en-US" sz="2800" dirty="0" smtClean="0">
                <a:solidFill>
                  <a:srgbClr val="FFC000"/>
                </a:solidFill>
                <a:latin typeface="Times New Roman" pitchFamily="18" charset="0"/>
                <a:cs typeface="Times New Roman" pitchFamily="18" charset="0"/>
              </a:rPr>
              <a:t>Course Title                        </a:t>
            </a:r>
          </a:p>
          <a:p>
            <a:pPr algn="just"/>
            <a:r>
              <a:rPr lang="en-US" sz="3600" dirty="0" smtClean="0">
                <a:solidFill>
                  <a:srgbClr val="FFC000"/>
                </a:solidFill>
                <a:latin typeface="Times New Roman" pitchFamily="18" charset="0"/>
                <a:cs typeface="Times New Roman" pitchFamily="18" charset="0"/>
              </a:rPr>
              <a:t>Operating Systems &amp; Systems Programming</a:t>
            </a:r>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r>
              <a:rPr lang="en-US" sz="2800" dirty="0" smtClean="0">
                <a:solidFill>
                  <a:srgbClr val="FFFF00"/>
                </a:solidFill>
                <a:latin typeface="Times New Roman" pitchFamily="18" charset="0"/>
                <a:cs typeface="Times New Roman" pitchFamily="18" charset="0"/>
              </a:rPr>
              <a:t>Course No.</a:t>
            </a:r>
          </a:p>
          <a:p>
            <a:pPr algn="just"/>
            <a:r>
              <a:rPr lang="en-US" sz="2800" dirty="0" smtClean="0">
                <a:solidFill>
                  <a:srgbClr val="FFFF00"/>
                </a:solidFill>
                <a:latin typeface="Times New Roman" pitchFamily="18" charset="0"/>
                <a:cs typeface="Times New Roman" pitchFamily="18" charset="0"/>
              </a:rPr>
              <a:t>                    </a:t>
            </a:r>
            <a:r>
              <a:rPr lang="en-US" sz="3600" dirty="0" smtClean="0">
                <a:solidFill>
                  <a:srgbClr val="FFFF00"/>
                </a:solidFill>
                <a:latin typeface="Times New Roman" pitchFamily="18" charset="0"/>
                <a:cs typeface="Times New Roman" pitchFamily="18" charset="0"/>
              </a:rPr>
              <a:t>CSE  - 3201  / CSE - 2205</a:t>
            </a: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5816977"/>
          </a:xfrm>
          <a:prstGeom prst="rect">
            <a:avLst/>
          </a:prstGeom>
          <a:noFill/>
        </p:spPr>
        <p:txBody>
          <a:bodyPr wrap="square" rtlCol="0">
            <a:spAutoFit/>
          </a:bodyPr>
          <a:lstStyle/>
          <a:p>
            <a:r>
              <a:rPr lang="en-US" sz="3600" dirty="0" smtClean="0"/>
              <a:t>Deadlock</a:t>
            </a:r>
          </a:p>
          <a:p>
            <a:endParaRPr lang="en-US" sz="2400" dirty="0" smtClean="0"/>
          </a:p>
          <a:p>
            <a:pPr algn="just"/>
            <a:endParaRPr lang="en-US" sz="2600" dirty="0" smtClean="0"/>
          </a:p>
          <a:p>
            <a:pPr algn="just"/>
            <a:r>
              <a:rPr lang="en-US" sz="2600" dirty="0" smtClean="0"/>
              <a:t>To answer this question, we can construct the resource graph as of  Figure below:</a:t>
            </a:r>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p:txBody>
      </p:sp>
      <p:pic>
        <p:nvPicPr>
          <p:cNvPr id="1026" name="Picture 2"/>
          <p:cNvPicPr>
            <a:picLocks noChangeAspect="1" noChangeArrowheads="1"/>
          </p:cNvPicPr>
          <p:nvPr/>
        </p:nvPicPr>
        <p:blipFill>
          <a:blip r:embed="rId2"/>
          <a:srcRect/>
          <a:stretch>
            <a:fillRect/>
          </a:stretch>
        </p:blipFill>
        <p:spPr bwMode="auto">
          <a:xfrm>
            <a:off x="2438400" y="3409950"/>
            <a:ext cx="3590925" cy="2838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6217087"/>
          </a:xfrm>
          <a:prstGeom prst="rect">
            <a:avLst/>
          </a:prstGeom>
          <a:noFill/>
        </p:spPr>
        <p:txBody>
          <a:bodyPr wrap="square" rtlCol="0">
            <a:spAutoFit/>
          </a:bodyPr>
          <a:lstStyle/>
          <a:p>
            <a:r>
              <a:rPr lang="en-US" sz="3600" dirty="0" smtClean="0"/>
              <a:t>Deadlock</a:t>
            </a:r>
          </a:p>
          <a:p>
            <a:endParaRPr lang="en-US" sz="2400" dirty="0" smtClean="0"/>
          </a:p>
          <a:p>
            <a:pPr algn="just"/>
            <a:endParaRPr lang="en-US" sz="2600" dirty="0" smtClean="0"/>
          </a:p>
          <a:p>
            <a:pPr algn="just"/>
            <a:r>
              <a:rPr lang="en-US" sz="2600" dirty="0" smtClean="0"/>
              <a:t>This graph contains one cycle, which can be seen by visual inspection. The cycle is shown in Figure below:</a:t>
            </a:r>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p:txBody>
      </p:sp>
      <p:pic>
        <p:nvPicPr>
          <p:cNvPr id="2050" name="Picture 2"/>
          <p:cNvPicPr>
            <a:picLocks noChangeAspect="1" noChangeArrowheads="1"/>
          </p:cNvPicPr>
          <p:nvPr/>
        </p:nvPicPr>
        <p:blipFill>
          <a:blip r:embed="rId2"/>
          <a:srcRect/>
          <a:stretch>
            <a:fillRect/>
          </a:stretch>
        </p:blipFill>
        <p:spPr bwMode="auto">
          <a:xfrm>
            <a:off x="3467100" y="3505200"/>
            <a:ext cx="31623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3816429"/>
          </a:xfrm>
          <a:prstGeom prst="rect">
            <a:avLst/>
          </a:prstGeom>
          <a:noFill/>
        </p:spPr>
        <p:txBody>
          <a:bodyPr wrap="square" rtlCol="0">
            <a:spAutoFit/>
          </a:bodyPr>
          <a:lstStyle/>
          <a:p>
            <a:r>
              <a:rPr lang="en-US" sz="3600" dirty="0" smtClean="0"/>
              <a:t>Deadlock</a:t>
            </a:r>
          </a:p>
          <a:p>
            <a:endParaRPr lang="en-US" sz="2400" dirty="0" smtClean="0"/>
          </a:p>
          <a:p>
            <a:pPr algn="just"/>
            <a:endParaRPr lang="en-US" sz="2600" dirty="0" smtClean="0"/>
          </a:p>
          <a:p>
            <a:pPr algn="just"/>
            <a:endParaRPr lang="en-US" sz="2600" dirty="0" smtClean="0"/>
          </a:p>
          <a:p>
            <a:pPr algn="just"/>
            <a:r>
              <a:rPr lang="en-US" sz="2600" dirty="0" smtClean="0"/>
              <a:t> From this cycle, we can see that processes D, E, and G are all deadlocked. Processes A, C, and F are not deadlock because S can be allocated to any one of them, which then finishes and returns it. Then the other two can take it in turn and also complete.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5047536"/>
          </a:xfrm>
          <a:prstGeom prst="rect">
            <a:avLst/>
          </a:prstGeom>
          <a:noFill/>
        </p:spPr>
        <p:txBody>
          <a:bodyPr wrap="square" rtlCol="0">
            <a:spAutoFit/>
          </a:bodyPr>
          <a:lstStyle/>
          <a:p>
            <a:r>
              <a:rPr lang="en-US" sz="3600" dirty="0" smtClean="0"/>
              <a:t>Deadlock</a:t>
            </a:r>
          </a:p>
          <a:p>
            <a:pPr algn="just"/>
            <a:endParaRPr lang="en-US" sz="2600" dirty="0" smtClean="0"/>
          </a:p>
          <a:p>
            <a:pPr algn="just"/>
            <a:endParaRPr lang="en-US" sz="2600" dirty="0" smtClean="0"/>
          </a:p>
          <a:p>
            <a:pPr algn="just"/>
            <a:r>
              <a:rPr lang="en-US" sz="2600" dirty="0" smtClean="0"/>
              <a:t>Many algorithms for detecting cycles in directed graphs are known.  Below we will give a simple one that inspects a graph and terminates either when it has found a cycle or when it has shown that none exists.  </a:t>
            </a:r>
          </a:p>
          <a:p>
            <a:pPr algn="just"/>
            <a:endParaRPr lang="en-US" sz="2600" dirty="0" smtClean="0"/>
          </a:p>
          <a:p>
            <a:pPr algn="just"/>
            <a:r>
              <a:rPr lang="en-US" sz="2600" dirty="0" smtClean="0"/>
              <a:t>It uses one dynamic data structure, L, a list of nodes, as well as a list of arcs. During the algorithm, to prevent repeated inspections, arcs will be marked to indicate that they have already been inspected.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533400"/>
            <a:ext cx="9067800" cy="6247864"/>
          </a:xfrm>
          <a:prstGeom prst="rect">
            <a:avLst/>
          </a:prstGeom>
          <a:noFill/>
        </p:spPr>
        <p:txBody>
          <a:bodyPr wrap="square" rtlCol="0">
            <a:spAutoFit/>
          </a:bodyPr>
          <a:lstStyle/>
          <a:p>
            <a:r>
              <a:rPr lang="en-US" sz="3600" dirty="0" smtClean="0"/>
              <a:t>Deadlock</a:t>
            </a:r>
          </a:p>
          <a:p>
            <a:pPr algn="just"/>
            <a:r>
              <a:rPr lang="en-US" sz="2600" dirty="0" smtClean="0"/>
              <a:t>The algorithm operates by carrying out the following steps as specified:</a:t>
            </a:r>
          </a:p>
          <a:p>
            <a:pPr algn="just"/>
            <a:endParaRPr lang="en-US" sz="2400" dirty="0" smtClean="0"/>
          </a:p>
          <a:p>
            <a:pPr algn="just"/>
            <a:r>
              <a:rPr lang="en-US" sz="2400" dirty="0" smtClean="0"/>
              <a:t>1. For each node, N in the graph, perform the following five steps with  N as the starting node. </a:t>
            </a:r>
          </a:p>
          <a:p>
            <a:pPr algn="just"/>
            <a:endParaRPr lang="en-US" sz="2400" dirty="0" smtClean="0"/>
          </a:p>
          <a:p>
            <a:pPr algn="just"/>
            <a:r>
              <a:rPr lang="en-US" sz="2400" dirty="0" smtClean="0"/>
              <a:t>2. Initialize L to the empty list, and designate all the arcs as unmarked. </a:t>
            </a:r>
          </a:p>
          <a:p>
            <a:pPr algn="just"/>
            <a:endParaRPr lang="en-US" sz="2400" dirty="0" smtClean="0"/>
          </a:p>
          <a:p>
            <a:pPr algn="just"/>
            <a:r>
              <a:rPr lang="en-US" sz="2400" dirty="0" smtClean="0"/>
              <a:t>3. Add the current node to the end of L and check to see if the node now appears in L two times. If it does, the graph contains a cycle (listed in L) and the algorithm terminates. </a:t>
            </a:r>
          </a:p>
          <a:p>
            <a:pPr algn="just"/>
            <a:endParaRPr lang="en-US" sz="2400" dirty="0" smtClean="0"/>
          </a:p>
          <a:p>
            <a:pPr algn="just"/>
            <a:r>
              <a:rPr lang="en-US" sz="2400" dirty="0" smtClean="0"/>
              <a:t>4. From the given node, see if there are any unmarked outgoing arcs. If  so, go to step 5; if not, go to step 6.</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4647426"/>
          </a:xfrm>
          <a:prstGeom prst="rect">
            <a:avLst/>
          </a:prstGeom>
          <a:noFill/>
        </p:spPr>
        <p:txBody>
          <a:bodyPr wrap="square" rtlCol="0">
            <a:spAutoFit/>
          </a:bodyPr>
          <a:lstStyle/>
          <a:p>
            <a:r>
              <a:rPr lang="en-US" sz="3600" dirty="0" smtClean="0"/>
              <a:t>Deadlock</a:t>
            </a:r>
          </a:p>
          <a:p>
            <a:pPr algn="just"/>
            <a:endParaRPr lang="en-US" sz="2600" dirty="0" smtClean="0"/>
          </a:p>
          <a:p>
            <a:pPr algn="just"/>
            <a:endParaRPr lang="en-US" sz="2600" dirty="0" smtClean="0"/>
          </a:p>
          <a:p>
            <a:pPr algn="just"/>
            <a:r>
              <a:rPr lang="en-US" sz="2600" dirty="0" smtClean="0"/>
              <a:t>5. Pick an unmarked outgoing arc at random and mark it. Then follow it to the new current node and go to step 3. </a:t>
            </a:r>
          </a:p>
          <a:p>
            <a:pPr algn="just"/>
            <a:endParaRPr lang="en-US" sz="2600" dirty="0" smtClean="0"/>
          </a:p>
          <a:p>
            <a:pPr algn="just"/>
            <a:r>
              <a:rPr lang="en-US" sz="2600" dirty="0" smtClean="0"/>
              <a:t>6. If this node is the initial node, the graph does not contain any cycles and the algorithm terminates. Otherwise, we have now reached a dead end. Remove it and go back to the previous node, that is, the one that was current just before this one, make that one the current node, and go to step 3.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6155531"/>
          </a:xfrm>
          <a:prstGeom prst="rect">
            <a:avLst/>
          </a:prstGeom>
          <a:noFill/>
        </p:spPr>
        <p:txBody>
          <a:bodyPr wrap="square" rtlCol="0">
            <a:spAutoFit/>
          </a:bodyPr>
          <a:lstStyle/>
          <a:p>
            <a:r>
              <a:rPr lang="en-US" sz="3600" dirty="0" smtClean="0"/>
              <a:t>Deadlock</a:t>
            </a:r>
          </a:p>
          <a:p>
            <a:endParaRPr lang="en-US" sz="2400" dirty="0" smtClean="0"/>
          </a:p>
          <a:p>
            <a:r>
              <a:rPr lang="en-US" sz="2400" dirty="0" smtClean="0"/>
              <a:t>Deadlock Detection with Multiple Resources of Each Type</a:t>
            </a:r>
          </a:p>
          <a:p>
            <a:endParaRPr lang="en-US" sz="2400" dirty="0" smtClean="0"/>
          </a:p>
          <a:p>
            <a:pPr algn="just"/>
            <a:endParaRPr lang="en-US" sz="2600" dirty="0" smtClean="0"/>
          </a:p>
          <a:p>
            <a:pPr algn="just"/>
            <a:r>
              <a:rPr lang="en-US" sz="2600" dirty="0" smtClean="0"/>
              <a:t>E is the </a:t>
            </a:r>
            <a:r>
              <a:rPr lang="en-US" sz="2600" dirty="0" smtClean="0">
                <a:solidFill>
                  <a:srgbClr val="FFC000"/>
                </a:solidFill>
              </a:rPr>
              <a:t>existing resource vector</a:t>
            </a:r>
            <a:r>
              <a:rPr lang="en-US" sz="2600" dirty="0" smtClean="0"/>
              <a:t>. It gives the total number of instances of each resource in existence.  For example, if class 1 is tape drives, then E</a:t>
            </a:r>
            <a:r>
              <a:rPr lang="en-US" sz="2600" baseline="-25000" dirty="0" smtClean="0"/>
              <a:t>1</a:t>
            </a:r>
            <a:r>
              <a:rPr lang="en-US" sz="2600" dirty="0" smtClean="0"/>
              <a:t> = 2 means the system has two tape drives.</a:t>
            </a:r>
          </a:p>
          <a:p>
            <a:pPr algn="just"/>
            <a:endParaRPr lang="en-US" sz="2600" dirty="0" smtClean="0"/>
          </a:p>
          <a:p>
            <a:pPr algn="just"/>
            <a:r>
              <a:rPr lang="en-US" sz="2600" dirty="0" smtClean="0">
                <a:solidFill>
                  <a:srgbClr val="FFC000"/>
                </a:solidFill>
              </a:rPr>
              <a:t>Available resource vector</a:t>
            </a:r>
            <a:r>
              <a:rPr lang="en-US" sz="2600" dirty="0" smtClean="0"/>
              <a:t> with A</a:t>
            </a:r>
            <a:r>
              <a:rPr lang="en-US" sz="2600" baseline="-25000" dirty="0" smtClean="0"/>
              <a:t>i</a:t>
            </a:r>
            <a:r>
              <a:rPr lang="en-US" sz="2600" dirty="0" smtClean="0"/>
              <a:t> giving the number of instances of resource </a:t>
            </a:r>
            <a:r>
              <a:rPr lang="en-US" sz="2600" dirty="0" err="1" smtClean="0"/>
              <a:t>i</a:t>
            </a:r>
            <a:r>
              <a:rPr lang="en-US" sz="2600" dirty="0" smtClean="0"/>
              <a:t> that are currently available (i.e., unassigned). If both of our two tape drives are assigned, A</a:t>
            </a:r>
            <a:r>
              <a:rPr lang="en-US" sz="2600" baseline="-25000" dirty="0" smtClean="0"/>
              <a:t>1</a:t>
            </a:r>
            <a:r>
              <a:rPr lang="en-US" sz="2600" dirty="0" smtClean="0"/>
              <a:t> will be 0.</a:t>
            </a:r>
          </a:p>
          <a:p>
            <a:pPr algn="just"/>
            <a:endParaRPr lang="en-US" sz="26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5816977"/>
          </a:xfrm>
          <a:prstGeom prst="rect">
            <a:avLst/>
          </a:prstGeom>
          <a:noFill/>
        </p:spPr>
        <p:txBody>
          <a:bodyPr wrap="square" rtlCol="0">
            <a:spAutoFit/>
          </a:bodyPr>
          <a:lstStyle/>
          <a:p>
            <a:r>
              <a:rPr lang="en-US" sz="3600" dirty="0" smtClean="0"/>
              <a:t>Deadlock</a:t>
            </a:r>
          </a:p>
          <a:p>
            <a:endParaRPr lang="en-US" sz="2400" dirty="0" smtClean="0"/>
          </a:p>
          <a:p>
            <a:pPr algn="just"/>
            <a:endParaRPr lang="en-US" sz="2600" dirty="0" smtClean="0"/>
          </a:p>
          <a:p>
            <a:pPr algn="just"/>
            <a:r>
              <a:rPr lang="en-US" sz="2600" dirty="0" smtClean="0"/>
              <a:t> </a:t>
            </a:r>
            <a:r>
              <a:rPr lang="en-US" sz="2600" dirty="0" smtClean="0">
                <a:solidFill>
                  <a:srgbClr val="FFC000"/>
                </a:solidFill>
              </a:rPr>
              <a:t>The current allocation matrix</a:t>
            </a:r>
            <a:r>
              <a:rPr lang="en-US" sz="2600" dirty="0" smtClean="0"/>
              <a:t>  C  </a:t>
            </a:r>
          </a:p>
          <a:p>
            <a:pPr algn="just"/>
            <a:endParaRPr lang="en-US" sz="2600" dirty="0" smtClean="0"/>
          </a:p>
          <a:p>
            <a:pPr algn="just"/>
            <a:r>
              <a:rPr lang="en-US" sz="2600" dirty="0" smtClean="0">
                <a:solidFill>
                  <a:srgbClr val="FFC000"/>
                </a:solidFill>
              </a:rPr>
              <a:t>The request matrix</a:t>
            </a:r>
            <a:r>
              <a:rPr lang="en-US" sz="2600" dirty="0" smtClean="0"/>
              <a:t>  R    </a:t>
            </a:r>
          </a:p>
          <a:p>
            <a:pPr algn="just"/>
            <a:endParaRPr lang="en-US" sz="2600" dirty="0" smtClean="0"/>
          </a:p>
          <a:p>
            <a:pPr algn="just"/>
            <a:r>
              <a:rPr lang="en-US" sz="2600" dirty="0" smtClean="0"/>
              <a:t>The </a:t>
            </a:r>
            <a:r>
              <a:rPr lang="en-US" sz="2600" dirty="0" err="1" smtClean="0"/>
              <a:t>ith</a:t>
            </a:r>
            <a:r>
              <a:rPr lang="en-US" sz="2600" dirty="0" smtClean="0"/>
              <a:t> row of C tells how many instances of each resource class P</a:t>
            </a:r>
            <a:r>
              <a:rPr lang="en-US" sz="2600" baseline="-25000" dirty="0" smtClean="0"/>
              <a:t>i</a:t>
            </a:r>
            <a:r>
              <a:rPr lang="en-US" sz="2600" dirty="0" smtClean="0"/>
              <a:t> currently holds. Thus, </a:t>
            </a:r>
            <a:r>
              <a:rPr lang="en-US" sz="2600" dirty="0" err="1" smtClean="0"/>
              <a:t>C</a:t>
            </a:r>
            <a:r>
              <a:rPr lang="en-US" sz="2600" baseline="-25000" dirty="0" err="1" smtClean="0"/>
              <a:t>ij</a:t>
            </a:r>
            <a:r>
              <a:rPr lang="en-US" sz="2600" dirty="0" smtClean="0"/>
              <a:t>   is the number of instances of resource j that are held by process </a:t>
            </a:r>
            <a:r>
              <a:rPr lang="en-US" sz="2600" dirty="0" err="1" smtClean="0"/>
              <a:t>i</a:t>
            </a:r>
            <a:r>
              <a:rPr lang="en-US" sz="2600" dirty="0" smtClean="0"/>
              <a:t>. </a:t>
            </a:r>
          </a:p>
          <a:p>
            <a:pPr algn="just"/>
            <a:endParaRPr lang="en-US" sz="2600" dirty="0" smtClean="0"/>
          </a:p>
          <a:p>
            <a:pPr algn="just"/>
            <a:r>
              <a:rPr lang="en-US" sz="2600" dirty="0" smtClean="0"/>
              <a:t>Similarly, </a:t>
            </a:r>
            <a:r>
              <a:rPr lang="en-US" sz="2600" dirty="0" err="1" smtClean="0"/>
              <a:t>R</a:t>
            </a:r>
            <a:r>
              <a:rPr lang="en-US" sz="2600" baseline="-25000" dirty="0" err="1" smtClean="0"/>
              <a:t>ij</a:t>
            </a:r>
            <a:r>
              <a:rPr lang="en-US" sz="2600" dirty="0" smtClean="0"/>
              <a:t>  is the number of instances of resource j that P</a:t>
            </a:r>
            <a:r>
              <a:rPr lang="en-US" sz="2600" baseline="-25000" dirty="0" smtClean="0"/>
              <a:t>i</a:t>
            </a:r>
            <a:r>
              <a:rPr lang="en-US" sz="2600" dirty="0" smtClean="0"/>
              <a:t> wants.</a:t>
            </a:r>
          </a:p>
          <a:p>
            <a:pPr algn="just"/>
            <a:r>
              <a:rPr lang="en-US" sz="2600" dirty="0" smtClean="0"/>
              <a:t>These four data structures are shown in Fig. 6-6.</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6217087"/>
          </a:xfrm>
          <a:prstGeom prst="rect">
            <a:avLst/>
          </a:prstGeom>
          <a:noFill/>
        </p:spPr>
        <p:txBody>
          <a:bodyPr wrap="square" rtlCol="0">
            <a:spAutoFit/>
          </a:bodyPr>
          <a:lstStyle/>
          <a:p>
            <a:r>
              <a:rPr lang="en-US" sz="3600" dirty="0" smtClean="0"/>
              <a:t>Deadlock</a:t>
            </a:r>
          </a:p>
          <a:p>
            <a:endParaRPr lang="en-US" sz="2400" dirty="0" smtClean="0"/>
          </a:p>
          <a:p>
            <a:pPr algn="just"/>
            <a:r>
              <a:rPr lang="en-US" sz="2600" dirty="0" smtClean="0"/>
              <a:t>These four data structures are shown in Figure below:</a:t>
            </a:r>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r>
              <a:rPr lang="en-US" sz="2600" dirty="0" smtClean="0"/>
              <a:t>Figure: The four data structures needed by the deadlock detection algorithm.</a:t>
            </a:r>
          </a:p>
        </p:txBody>
      </p:sp>
      <p:pic>
        <p:nvPicPr>
          <p:cNvPr id="3074" name="Picture 2"/>
          <p:cNvPicPr>
            <a:picLocks noChangeAspect="1" noChangeArrowheads="1"/>
          </p:cNvPicPr>
          <p:nvPr/>
        </p:nvPicPr>
        <p:blipFill>
          <a:blip r:embed="rId2"/>
          <a:srcRect/>
          <a:stretch>
            <a:fillRect/>
          </a:stretch>
        </p:blipFill>
        <p:spPr bwMode="auto">
          <a:xfrm>
            <a:off x="533400" y="2133600"/>
            <a:ext cx="82296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5816977"/>
          </a:xfrm>
          <a:prstGeom prst="rect">
            <a:avLst/>
          </a:prstGeom>
          <a:noFill/>
        </p:spPr>
        <p:txBody>
          <a:bodyPr wrap="square" rtlCol="0">
            <a:spAutoFit/>
          </a:bodyPr>
          <a:lstStyle/>
          <a:p>
            <a:r>
              <a:rPr lang="en-US" sz="3600" dirty="0" smtClean="0"/>
              <a:t>Deadlock</a:t>
            </a:r>
          </a:p>
          <a:p>
            <a:endParaRPr lang="en-US" sz="2400" dirty="0" smtClean="0"/>
          </a:p>
          <a:p>
            <a:pPr algn="just"/>
            <a:r>
              <a:rPr lang="en-US" sz="2600" dirty="0" smtClean="0"/>
              <a:t>The deadlock detection algorithm is based on comparing vectors.  Let us define the relation A ≤ B on two vectors A and B to mean that each element of A is less than or equal to the corresponding element of B. Mathematically, A ≤ B holds if and only if A</a:t>
            </a:r>
            <a:r>
              <a:rPr lang="en-US" sz="2600" baseline="-25000" dirty="0" smtClean="0"/>
              <a:t>i</a:t>
            </a:r>
            <a:r>
              <a:rPr lang="en-US" sz="2600" dirty="0" smtClean="0"/>
              <a:t> ≤ B</a:t>
            </a:r>
            <a:r>
              <a:rPr lang="en-US" sz="2600" baseline="-25000" dirty="0" smtClean="0"/>
              <a:t>i</a:t>
            </a:r>
            <a:r>
              <a:rPr lang="en-US" sz="2600" dirty="0" smtClean="0"/>
              <a:t>   for 1 ≤ </a:t>
            </a:r>
            <a:r>
              <a:rPr lang="en-US" sz="2600" dirty="0" err="1" smtClean="0"/>
              <a:t>i</a:t>
            </a:r>
            <a:r>
              <a:rPr lang="en-US" sz="2600" dirty="0" smtClean="0"/>
              <a:t> ≤ m.</a:t>
            </a:r>
          </a:p>
          <a:p>
            <a:pPr algn="just"/>
            <a:endParaRPr lang="en-US" sz="2600" dirty="0" smtClean="0"/>
          </a:p>
          <a:p>
            <a:pPr algn="just"/>
            <a:r>
              <a:rPr lang="en-US" sz="2600" dirty="0" smtClean="0"/>
              <a:t>Each process is initially said to be unmarked.  As the algorithm progresses, processes will be marked, indicating that they are able to complete and are thus not deadlocked.  When the algorithm terminates, any unmarked processes are known to be deadlocked.  This algorithm assumes a worst-case scenario: all processes keep all acquired resources until they exit.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85800"/>
            <a:ext cx="9067800" cy="4708981"/>
          </a:xfrm>
          <a:prstGeom prst="rect">
            <a:avLst/>
          </a:prstGeom>
          <a:noFill/>
        </p:spPr>
        <p:txBody>
          <a:bodyPr wrap="square" rtlCol="0">
            <a:spAutoFit/>
          </a:bodyPr>
          <a:lstStyle/>
          <a:p>
            <a:r>
              <a:rPr lang="en-US" sz="3600" dirty="0" smtClean="0"/>
              <a:t>Deadlock</a:t>
            </a:r>
          </a:p>
          <a:p>
            <a:pPr algn="just"/>
            <a:endParaRPr lang="en-US" sz="2800" dirty="0" smtClean="0"/>
          </a:p>
          <a:p>
            <a:pPr algn="just"/>
            <a:endParaRPr lang="en-US" sz="2800" dirty="0" smtClean="0"/>
          </a:p>
          <a:p>
            <a:pPr algn="just"/>
            <a:r>
              <a:rPr lang="en-US" sz="2800" dirty="0" smtClean="0"/>
              <a:t>Deadlock can be defined formally as follows:</a:t>
            </a:r>
          </a:p>
          <a:p>
            <a:pPr algn="just"/>
            <a:endParaRPr lang="en-US" sz="2800" dirty="0" smtClean="0"/>
          </a:p>
          <a:p>
            <a:pPr algn="just"/>
            <a:r>
              <a:rPr lang="en-US" sz="2800" i="1" dirty="0" smtClean="0"/>
              <a:t>A set of processes is deadlocked if each process in the set is waiting for an event that only another process in the set can cause.</a:t>
            </a:r>
            <a:endParaRPr lang="en-US" sz="3600" i="1" dirty="0" smtClean="0"/>
          </a:p>
          <a:p>
            <a:endParaRPr lang="en-US" sz="3600" dirty="0" smtClean="0"/>
          </a:p>
          <a:p>
            <a:endParaRPr lang="en-US" sz="3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5816977"/>
          </a:xfrm>
          <a:prstGeom prst="rect">
            <a:avLst/>
          </a:prstGeom>
          <a:noFill/>
        </p:spPr>
        <p:txBody>
          <a:bodyPr wrap="square" rtlCol="0">
            <a:spAutoFit/>
          </a:bodyPr>
          <a:lstStyle/>
          <a:p>
            <a:r>
              <a:rPr lang="en-US" sz="3600" dirty="0" smtClean="0"/>
              <a:t>Deadlock</a:t>
            </a:r>
          </a:p>
          <a:p>
            <a:endParaRPr lang="en-US" sz="2400" dirty="0" smtClean="0"/>
          </a:p>
          <a:p>
            <a:pPr algn="just"/>
            <a:r>
              <a:rPr lang="en-US" sz="2600" dirty="0" smtClean="0"/>
              <a:t>The deadlock detection algorithm can now be given as follows.</a:t>
            </a:r>
          </a:p>
          <a:p>
            <a:pPr algn="just"/>
            <a:endParaRPr lang="en-US" sz="2600" dirty="0" smtClean="0"/>
          </a:p>
          <a:p>
            <a:pPr algn="just"/>
            <a:r>
              <a:rPr lang="en-US" sz="2600" dirty="0" smtClean="0"/>
              <a:t>1.  Look for an unmarked process, P</a:t>
            </a:r>
            <a:r>
              <a:rPr lang="en-US" sz="2600" baseline="-25000" dirty="0" smtClean="0"/>
              <a:t>i</a:t>
            </a:r>
            <a:r>
              <a:rPr lang="en-US" sz="2600" dirty="0" smtClean="0"/>
              <a:t> , for which the </a:t>
            </a:r>
            <a:r>
              <a:rPr lang="en-US" sz="2600" dirty="0" err="1" smtClean="0"/>
              <a:t>ith</a:t>
            </a:r>
            <a:r>
              <a:rPr lang="en-US" sz="2600" dirty="0" smtClean="0"/>
              <a:t> row of R is less than or equal to A.</a:t>
            </a:r>
          </a:p>
          <a:p>
            <a:pPr algn="just"/>
            <a:endParaRPr lang="en-US" sz="2600" dirty="0" smtClean="0"/>
          </a:p>
          <a:p>
            <a:pPr algn="just"/>
            <a:r>
              <a:rPr lang="en-US" sz="2600" dirty="0" smtClean="0"/>
              <a:t>2.  If such a process is found, add the </a:t>
            </a:r>
            <a:r>
              <a:rPr lang="en-US" sz="2600" dirty="0" err="1" smtClean="0"/>
              <a:t>ith</a:t>
            </a:r>
            <a:r>
              <a:rPr lang="en-US" sz="2600" dirty="0" smtClean="0"/>
              <a:t> row of C to A, mark the process, and go back to step 1.</a:t>
            </a:r>
          </a:p>
          <a:p>
            <a:pPr algn="just"/>
            <a:endParaRPr lang="en-US" sz="2600" dirty="0" smtClean="0"/>
          </a:p>
          <a:p>
            <a:pPr algn="just"/>
            <a:r>
              <a:rPr lang="en-US" sz="2600" dirty="0" smtClean="0"/>
              <a:t>3.  If no such process exists, the algorithm terminates. </a:t>
            </a:r>
          </a:p>
          <a:p>
            <a:pPr algn="just"/>
            <a:endParaRPr lang="en-US" sz="2600" dirty="0" smtClean="0"/>
          </a:p>
          <a:p>
            <a:pPr algn="just"/>
            <a:r>
              <a:rPr lang="en-US" sz="2600" dirty="0" smtClean="0"/>
              <a:t>When the algorithm finishes, all the unmarked processes, if any, are deadlocked.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6186309"/>
          </a:xfrm>
          <a:prstGeom prst="rect">
            <a:avLst/>
          </a:prstGeom>
          <a:noFill/>
        </p:spPr>
        <p:txBody>
          <a:bodyPr wrap="square" rtlCol="0">
            <a:spAutoFit/>
          </a:bodyPr>
          <a:lstStyle/>
          <a:p>
            <a:r>
              <a:rPr lang="en-US" sz="3600" dirty="0" smtClean="0"/>
              <a:t>Deadlock</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             </a:t>
            </a:r>
          </a:p>
          <a:p>
            <a:endParaRPr lang="en-US" sz="2400" dirty="0" smtClean="0"/>
          </a:p>
          <a:p>
            <a:r>
              <a:rPr lang="en-US" sz="2400" dirty="0" smtClean="0"/>
              <a:t> Figure: An example for the deadlock detection algorithm ( No deadlock)</a:t>
            </a:r>
          </a:p>
          <a:p>
            <a:endParaRPr lang="en-US" sz="2400" dirty="0" smtClean="0"/>
          </a:p>
        </p:txBody>
      </p:sp>
      <p:pic>
        <p:nvPicPr>
          <p:cNvPr id="4098" name="Picture 2"/>
          <p:cNvPicPr>
            <a:picLocks noChangeAspect="1" noChangeArrowheads="1"/>
          </p:cNvPicPr>
          <p:nvPr/>
        </p:nvPicPr>
        <p:blipFill>
          <a:blip r:embed="rId2"/>
          <a:srcRect/>
          <a:stretch>
            <a:fillRect/>
          </a:stretch>
        </p:blipFill>
        <p:spPr bwMode="auto">
          <a:xfrm>
            <a:off x="1295400" y="1600200"/>
            <a:ext cx="67056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6186309"/>
          </a:xfrm>
          <a:prstGeom prst="rect">
            <a:avLst/>
          </a:prstGeom>
          <a:noFill/>
        </p:spPr>
        <p:txBody>
          <a:bodyPr wrap="square" rtlCol="0">
            <a:spAutoFit/>
          </a:bodyPr>
          <a:lstStyle/>
          <a:p>
            <a:r>
              <a:rPr lang="en-US" sz="3600" dirty="0" smtClean="0"/>
              <a:t>Deadlock</a:t>
            </a:r>
          </a:p>
          <a:p>
            <a:r>
              <a:rPr lang="en-US" sz="2400" dirty="0" smtClean="0"/>
              <a:t>Now consider a minor variation of the situation of Figure.</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  </a:t>
            </a:r>
          </a:p>
          <a:p>
            <a:endParaRPr lang="en-US" sz="2400" dirty="0" smtClean="0"/>
          </a:p>
          <a:p>
            <a:endParaRPr lang="en-US" sz="2400" dirty="0" smtClean="0"/>
          </a:p>
          <a:p>
            <a:pPr algn="just"/>
            <a:r>
              <a:rPr lang="en-US" sz="2400" dirty="0" smtClean="0"/>
              <a:t>Suppose that process 3 needs a </a:t>
            </a:r>
            <a:r>
              <a:rPr lang="en-US" sz="2400" dirty="0" err="1" smtClean="0"/>
              <a:t>Blu</a:t>
            </a:r>
            <a:r>
              <a:rPr lang="en-US" sz="2400" dirty="0" smtClean="0"/>
              <a:t>-ray drive as well as the two tape drives and the plotter. None of the requests can be satisfied, so the entire system will eventually be deadlocked. Even if we give process 3 its two tape drives and one plotter, the system deadlocks when it requests the </a:t>
            </a:r>
            <a:r>
              <a:rPr lang="en-US" sz="2400" dirty="0" err="1" smtClean="0"/>
              <a:t>Blu</a:t>
            </a:r>
            <a:r>
              <a:rPr lang="en-US" sz="2400" dirty="0" smtClean="0"/>
              <a:t>-ray drive.</a:t>
            </a:r>
          </a:p>
        </p:txBody>
      </p:sp>
      <p:pic>
        <p:nvPicPr>
          <p:cNvPr id="7" name="Picture 2"/>
          <p:cNvPicPr>
            <a:picLocks noChangeAspect="1" noChangeArrowheads="1"/>
          </p:cNvPicPr>
          <p:nvPr/>
        </p:nvPicPr>
        <p:blipFill>
          <a:blip r:embed="rId2"/>
          <a:srcRect/>
          <a:stretch>
            <a:fillRect/>
          </a:stretch>
        </p:blipFill>
        <p:spPr bwMode="auto">
          <a:xfrm>
            <a:off x="1447800" y="1752600"/>
            <a:ext cx="594360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3016210"/>
          </a:xfrm>
          <a:prstGeom prst="rect">
            <a:avLst/>
          </a:prstGeom>
          <a:noFill/>
        </p:spPr>
        <p:txBody>
          <a:bodyPr wrap="square" rtlCol="0">
            <a:spAutoFit/>
          </a:bodyPr>
          <a:lstStyle/>
          <a:p>
            <a:r>
              <a:rPr lang="en-US" sz="3600" dirty="0" smtClean="0"/>
              <a:t>Deadlock</a:t>
            </a:r>
          </a:p>
          <a:p>
            <a:endParaRPr lang="en-US" sz="2400" dirty="0" smtClean="0"/>
          </a:p>
          <a:p>
            <a:pPr algn="just"/>
            <a:r>
              <a:rPr lang="en-US" sz="2600" dirty="0" smtClean="0"/>
              <a:t> Recovery from Deadlock</a:t>
            </a:r>
          </a:p>
          <a:p>
            <a:pPr algn="just"/>
            <a:endParaRPr lang="en-US" sz="2600" dirty="0" smtClean="0"/>
          </a:p>
          <a:p>
            <a:pPr algn="just"/>
            <a:r>
              <a:rPr lang="en-US" sz="2600" dirty="0" smtClean="0"/>
              <a:t>Recovery through Preemption</a:t>
            </a:r>
          </a:p>
          <a:p>
            <a:pPr algn="just"/>
            <a:r>
              <a:rPr lang="en-US" sz="2600" dirty="0" smtClean="0"/>
              <a:t>Recovery through Rollback</a:t>
            </a:r>
          </a:p>
          <a:p>
            <a:pPr algn="just"/>
            <a:r>
              <a:rPr lang="en-US" sz="2600" dirty="0" smtClean="0"/>
              <a:t>Recovery through Killing Processes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6217087"/>
          </a:xfrm>
          <a:prstGeom prst="rect">
            <a:avLst/>
          </a:prstGeom>
          <a:noFill/>
        </p:spPr>
        <p:txBody>
          <a:bodyPr wrap="square" rtlCol="0">
            <a:spAutoFit/>
          </a:bodyPr>
          <a:lstStyle/>
          <a:p>
            <a:r>
              <a:rPr lang="en-US" sz="3600" dirty="0" smtClean="0"/>
              <a:t>Deadlock</a:t>
            </a:r>
          </a:p>
          <a:p>
            <a:endParaRPr lang="en-US" sz="2400" dirty="0" smtClean="0"/>
          </a:p>
          <a:p>
            <a:pPr algn="just"/>
            <a:r>
              <a:rPr lang="en-US" sz="2600" dirty="0" smtClean="0"/>
              <a:t>Deadlock  Avoidance </a:t>
            </a:r>
          </a:p>
          <a:p>
            <a:pPr algn="just"/>
            <a:r>
              <a:rPr lang="en-US" sz="2600" dirty="0" smtClean="0"/>
              <a:t>     Resource Trajectories</a:t>
            </a:r>
          </a:p>
          <a:p>
            <a:pPr algn="just"/>
            <a:r>
              <a:rPr lang="en-US" sz="2600" dirty="0" smtClean="0"/>
              <a:t> </a:t>
            </a:r>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r>
              <a:rPr lang="en-US" sz="2600" dirty="0" smtClean="0"/>
              <a:t>                   Figure : Two process resource trajectories.</a:t>
            </a:r>
          </a:p>
        </p:txBody>
      </p:sp>
      <p:pic>
        <p:nvPicPr>
          <p:cNvPr id="5122" name="Picture 2"/>
          <p:cNvPicPr>
            <a:picLocks noChangeAspect="1" noChangeArrowheads="1"/>
          </p:cNvPicPr>
          <p:nvPr/>
        </p:nvPicPr>
        <p:blipFill>
          <a:blip r:embed="rId2"/>
          <a:srcRect/>
          <a:stretch>
            <a:fillRect/>
          </a:stretch>
        </p:blipFill>
        <p:spPr bwMode="auto">
          <a:xfrm>
            <a:off x="1633538" y="2438400"/>
            <a:ext cx="5876925" cy="3629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6247864"/>
          </a:xfrm>
          <a:prstGeom prst="rect">
            <a:avLst/>
          </a:prstGeom>
          <a:noFill/>
        </p:spPr>
        <p:txBody>
          <a:bodyPr wrap="square" rtlCol="0">
            <a:spAutoFit/>
          </a:bodyPr>
          <a:lstStyle/>
          <a:p>
            <a:r>
              <a:rPr lang="en-US" sz="3600" dirty="0" smtClean="0"/>
              <a:t>Deadlock</a:t>
            </a:r>
          </a:p>
          <a:p>
            <a:pPr algn="just"/>
            <a:r>
              <a:rPr lang="en-US" sz="2600" dirty="0" smtClean="0"/>
              <a:t> Safe and Unsafe States </a:t>
            </a:r>
          </a:p>
          <a:p>
            <a:pPr algn="just"/>
            <a:endParaRPr lang="en-US" sz="2600" dirty="0" smtClean="0"/>
          </a:p>
          <a:p>
            <a:pPr algn="just"/>
            <a:r>
              <a:rPr lang="en-US" sz="2600" dirty="0" smtClean="0"/>
              <a:t>A state is said to be safe if there is some scheduling order in which every process can run to completion even if all of them suddenly request their maximum number of resources immediately. </a:t>
            </a:r>
          </a:p>
          <a:p>
            <a:pPr algn="just"/>
            <a:endParaRPr lang="en-US" sz="2600" dirty="0" smtClean="0"/>
          </a:p>
          <a:p>
            <a:pPr algn="just"/>
            <a:r>
              <a:rPr lang="en-US" sz="2600" dirty="0" smtClean="0"/>
              <a:t>Example</a:t>
            </a:r>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r>
              <a:rPr lang="en-US" sz="2600" dirty="0" smtClean="0"/>
              <a:t>Figure : Demonstration that the state in (a) is safe.</a:t>
            </a:r>
          </a:p>
        </p:txBody>
      </p:sp>
      <p:pic>
        <p:nvPicPr>
          <p:cNvPr id="6146" name="Picture 2"/>
          <p:cNvPicPr>
            <a:picLocks noChangeAspect="1" noChangeArrowheads="1"/>
          </p:cNvPicPr>
          <p:nvPr/>
        </p:nvPicPr>
        <p:blipFill>
          <a:blip r:embed="rId2"/>
          <a:srcRect/>
          <a:stretch>
            <a:fillRect/>
          </a:stretch>
        </p:blipFill>
        <p:spPr bwMode="auto">
          <a:xfrm>
            <a:off x="938213" y="4429125"/>
            <a:ext cx="7267575" cy="1743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5047536"/>
          </a:xfrm>
          <a:prstGeom prst="rect">
            <a:avLst/>
          </a:prstGeom>
          <a:noFill/>
        </p:spPr>
        <p:txBody>
          <a:bodyPr wrap="square" rtlCol="0">
            <a:spAutoFit/>
          </a:bodyPr>
          <a:lstStyle/>
          <a:p>
            <a:r>
              <a:rPr lang="en-US" sz="3600" dirty="0" smtClean="0"/>
              <a:t>Deadlock</a:t>
            </a:r>
          </a:p>
          <a:p>
            <a:pPr algn="just"/>
            <a:r>
              <a:rPr lang="en-US" sz="2600" dirty="0" smtClean="0"/>
              <a:t> </a:t>
            </a:r>
          </a:p>
          <a:p>
            <a:pPr algn="just"/>
            <a:endParaRPr lang="en-US" sz="2600" dirty="0" smtClean="0"/>
          </a:p>
          <a:p>
            <a:pPr algn="just"/>
            <a:r>
              <a:rPr lang="en-US" sz="2600" dirty="0" smtClean="0"/>
              <a:t>Example</a:t>
            </a:r>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r>
              <a:rPr lang="en-US" sz="2600" dirty="0" smtClean="0"/>
              <a:t>    Figure : Demonstration that the state in (b) is not safe.</a:t>
            </a:r>
          </a:p>
        </p:txBody>
      </p:sp>
      <p:pic>
        <p:nvPicPr>
          <p:cNvPr id="7170" name="Picture 2"/>
          <p:cNvPicPr>
            <a:picLocks noChangeAspect="1" noChangeArrowheads="1"/>
          </p:cNvPicPr>
          <p:nvPr/>
        </p:nvPicPr>
        <p:blipFill>
          <a:blip r:embed="rId2"/>
          <a:srcRect/>
          <a:stretch>
            <a:fillRect/>
          </a:stretch>
        </p:blipFill>
        <p:spPr bwMode="auto">
          <a:xfrm>
            <a:off x="685800" y="3124200"/>
            <a:ext cx="7248525" cy="1838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5447645"/>
          </a:xfrm>
          <a:prstGeom prst="rect">
            <a:avLst/>
          </a:prstGeom>
          <a:noFill/>
        </p:spPr>
        <p:txBody>
          <a:bodyPr wrap="square" rtlCol="0">
            <a:spAutoFit/>
          </a:bodyPr>
          <a:lstStyle/>
          <a:p>
            <a:r>
              <a:rPr lang="en-US" sz="3600" dirty="0" smtClean="0"/>
              <a:t>Deadlock</a:t>
            </a:r>
          </a:p>
          <a:p>
            <a:pPr algn="just"/>
            <a:r>
              <a:rPr lang="en-US" sz="2600" dirty="0" smtClean="0"/>
              <a:t> </a:t>
            </a:r>
            <a:endParaRPr lang="en-US" sz="2600" dirty="0" smtClean="0"/>
          </a:p>
          <a:p>
            <a:pPr algn="just"/>
            <a:r>
              <a:rPr lang="en-US" sz="2600" dirty="0" smtClean="0"/>
              <a:t>Deadlock </a:t>
            </a:r>
            <a:r>
              <a:rPr lang="en-US" sz="2600" dirty="0" smtClean="0"/>
              <a:t>Prevention </a:t>
            </a:r>
          </a:p>
          <a:p>
            <a:pPr algn="just"/>
            <a:endParaRPr lang="en-US" sz="2600" dirty="0" smtClean="0"/>
          </a:p>
          <a:p>
            <a:pPr algn="just"/>
            <a:endParaRPr lang="en-US" sz="2600" dirty="0" smtClean="0"/>
          </a:p>
          <a:p>
            <a:pPr algn="just"/>
            <a:endParaRPr lang="en-US" sz="2600" dirty="0" smtClean="0"/>
          </a:p>
          <a:p>
            <a:pPr algn="just"/>
            <a:r>
              <a:rPr lang="en-US" sz="2600" dirty="0" smtClean="0"/>
              <a:t>Attacking the Mutual Exclusion Condition</a:t>
            </a:r>
          </a:p>
          <a:p>
            <a:pPr algn="just"/>
            <a:endParaRPr lang="en-US" sz="2600" dirty="0" smtClean="0"/>
          </a:p>
          <a:p>
            <a:pPr algn="just"/>
            <a:r>
              <a:rPr lang="en-US" sz="2600" dirty="0" smtClean="0"/>
              <a:t>Attacking </a:t>
            </a:r>
            <a:r>
              <a:rPr lang="en-US" sz="2600" dirty="0" smtClean="0"/>
              <a:t>the Hold and Wait Condition  </a:t>
            </a:r>
          </a:p>
          <a:p>
            <a:pPr algn="just"/>
            <a:endParaRPr lang="en-US" sz="2600" dirty="0" smtClean="0"/>
          </a:p>
          <a:p>
            <a:pPr algn="just"/>
            <a:r>
              <a:rPr lang="en-US" sz="2600" dirty="0" smtClean="0"/>
              <a:t>Attacking </a:t>
            </a:r>
            <a:r>
              <a:rPr lang="en-US" sz="2600" dirty="0" smtClean="0"/>
              <a:t>the No Preemption Condition </a:t>
            </a:r>
          </a:p>
          <a:p>
            <a:pPr algn="just"/>
            <a:endParaRPr lang="en-US" sz="2600" dirty="0" smtClean="0"/>
          </a:p>
          <a:p>
            <a:pPr algn="just"/>
            <a:r>
              <a:rPr lang="en-US" sz="2600" dirty="0" smtClean="0"/>
              <a:t>Attacking </a:t>
            </a:r>
            <a:r>
              <a:rPr lang="en-US" sz="2600" dirty="0" smtClean="0"/>
              <a:t>the Circular Wait </a:t>
            </a:r>
            <a:r>
              <a:rPr lang="en-US" sz="2600" dirty="0" smtClean="0"/>
              <a:t>Condition</a:t>
            </a:r>
            <a:endParaRPr lang="en-US" sz="26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5386090"/>
          </a:xfrm>
          <a:prstGeom prst="rect">
            <a:avLst/>
          </a:prstGeom>
          <a:noFill/>
        </p:spPr>
        <p:txBody>
          <a:bodyPr wrap="square" rtlCol="0">
            <a:spAutoFit/>
          </a:bodyPr>
          <a:lstStyle/>
          <a:p>
            <a:r>
              <a:rPr lang="en-US" sz="3600" dirty="0" smtClean="0"/>
              <a:t>Deadlock</a:t>
            </a:r>
          </a:p>
          <a:p>
            <a:pPr algn="just"/>
            <a:r>
              <a:rPr lang="en-US" sz="2600" dirty="0" smtClean="0"/>
              <a:t> Deadlock Prevention </a:t>
            </a:r>
          </a:p>
          <a:p>
            <a:pPr algn="just"/>
            <a:endParaRPr lang="en-US" sz="2600" dirty="0" smtClean="0"/>
          </a:p>
          <a:p>
            <a:r>
              <a:rPr lang="en-US" sz="3200" b="1" dirty="0" smtClean="0"/>
              <a:t>Mutual Exclusion</a:t>
            </a:r>
          </a:p>
          <a:p>
            <a:endParaRPr lang="en-US" sz="3200" dirty="0" smtClean="0"/>
          </a:p>
          <a:p>
            <a:pPr algn="just"/>
            <a:r>
              <a:rPr lang="en-US" sz="3200" dirty="0" smtClean="0"/>
              <a:t>Shared </a:t>
            </a:r>
            <a:r>
              <a:rPr lang="en-US" sz="3200" dirty="0" smtClean="0"/>
              <a:t>resources such as read-only files do not lead to deadlocks.</a:t>
            </a:r>
          </a:p>
          <a:p>
            <a:endParaRPr lang="en-US" sz="3200" dirty="0" smtClean="0"/>
          </a:p>
          <a:p>
            <a:pPr algn="just"/>
            <a:r>
              <a:rPr lang="en-US" sz="3200" dirty="0" smtClean="0"/>
              <a:t>Unfortunately </a:t>
            </a:r>
            <a:r>
              <a:rPr lang="en-US" sz="3200" dirty="0" smtClean="0"/>
              <a:t>some resources, such as printers and tape drives, require exclusive access by a single process</a:t>
            </a:r>
            <a:r>
              <a:rPr lang="en-US" sz="3200" dirty="0" smtClean="0"/>
              <a:t>.</a:t>
            </a:r>
            <a:endParaRPr lang="en-US" sz="32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5909310"/>
          </a:xfrm>
          <a:prstGeom prst="rect">
            <a:avLst/>
          </a:prstGeom>
          <a:noFill/>
        </p:spPr>
        <p:txBody>
          <a:bodyPr wrap="square" rtlCol="0">
            <a:spAutoFit/>
          </a:bodyPr>
          <a:lstStyle/>
          <a:p>
            <a:r>
              <a:rPr lang="en-US" sz="3600" dirty="0" smtClean="0"/>
              <a:t>Deadlock</a:t>
            </a:r>
          </a:p>
          <a:p>
            <a:pPr algn="just"/>
            <a:r>
              <a:rPr lang="en-US" sz="2600" dirty="0" smtClean="0"/>
              <a:t> Deadlock Prevention </a:t>
            </a:r>
          </a:p>
          <a:p>
            <a:endParaRPr lang="en-US" b="1" dirty="0" smtClean="0"/>
          </a:p>
          <a:p>
            <a:r>
              <a:rPr lang="en-US" sz="2800" b="1" dirty="0" smtClean="0"/>
              <a:t>Hold </a:t>
            </a:r>
            <a:r>
              <a:rPr lang="en-US" sz="2800" b="1" dirty="0" smtClean="0"/>
              <a:t>and </a:t>
            </a:r>
            <a:r>
              <a:rPr lang="en-US" sz="2800" b="1" dirty="0" smtClean="0"/>
              <a:t>Wait</a:t>
            </a:r>
          </a:p>
          <a:p>
            <a:endParaRPr lang="en-US" b="1" dirty="0" smtClean="0"/>
          </a:p>
          <a:p>
            <a:pPr algn="just"/>
            <a:r>
              <a:rPr lang="en-US" sz="2800" dirty="0" smtClean="0"/>
              <a:t>To prevent this condition processes must be prevented from holding one or more resources while simultaneously waiting for one or more others. There are several possibilities for this</a:t>
            </a:r>
            <a:r>
              <a:rPr lang="en-US" sz="2800" dirty="0" smtClean="0"/>
              <a:t>:</a:t>
            </a:r>
          </a:p>
          <a:p>
            <a:endParaRPr lang="en-US" sz="2800" dirty="0" smtClean="0"/>
          </a:p>
          <a:p>
            <a:pPr lvl="1" algn="just"/>
            <a:r>
              <a:rPr lang="en-US" sz="2800" dirty="0" smtClean="0"/>
              <a:t>Require </a:t>
            </a:r>
            <a:r>
              <a:rPr lang="en-US" sz="2800" dirty="0" smtClean="0"/>
              <a:t>that all processes request all resources at one time. This can be wasteful of system resources if a process needs one resource early in its execution and doesn't need some other resource until much later</a:t>
            </a:r>
            <a:r>
              <a:rPr lang="en-US" sz="2800" dirty="0" smtClean="0"/>
              <a:t>.</a:t>
            </a:r>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85800"/>
            <a:ext cx="9067800" cy="4708981"/>
          </a:xfrm>
          <a:prstGeom prst="rect">
            <a:avLst/>
          </a:prstGeom>
          <a:noFill/>
        </p:spPr>
        <p:txBody>
          <a:bodyPr wrap="square" rtlCol="0">
            <a:spAutoFit/>
          </a:bodyPr>
          <a:lstStyle/>
          <a:p>
            <a:r>
              <a:rPr lang="en-US" sz="3600" dirty="0" smtClean="0"/>
              <a:t>Deadlock</a:t>
            </a:r>
          </a:p>
          <a:p>
            <a:pPr algn="just"/>
            <a:endParaRPr lang="en-US" sz="2800" dirty="0" smtClean="0"/>
          </a:p>
          <a:p>
            <a:pPr algn="just"/>
            <a:endParaRPr lang="en-US" sz="2800" dirty="0" smtClean="0"/>
          </a:p>
          <a:p>
            <a:pPr algn="just"/>
            <a:r>
              <a:rPr lang="en-US" sz="2800" dirty="0" smtClean="0"/>
              <a:t>Deadlock can be defined formally as follows:</a:t>
            </a:r>
          </a:p>
          <a:p>
            <a:pPr algn="just"/>
            <a:endParaRPr lang="en-US" sz="2800" dirty="0" smtClean="0"/>
          </a:p>
          <a:p>
            <a:pPr algn="just"/>
            <a:r>
              <a:rPr lang="en-US" sz="2800" i="1" dirty="0" smtClean="0"/>
              <a:t>A set of processes is deadlocked if each process in the set is waiting for an event that only another process in the set can cause.</a:t>
            </a:r>
            <a:endParaRPr lang="en-US" sz="3600" i="1" dirty="0" smtClean="0"/>
          </a:p>
          <a:p>
            <a:endParaRPr lang="en-US" sz="3600" dirty="0" smtClean="0"/>
          </a:p>
          <a:p>
            <a:endParaRPr lang="en-US" sz="32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5262979"/>
          </a:xfrm>
          <a:prstGeom prst="rect">
            <a:avLst/>
          </a:prstGeom>
          <a:noFill/>
        </p:spPr>
        <p:txBody>
          <a:bodyPr wrap="square" rtlCol="0">
            <a:spAutoFit/>
          </a:bodyPr>
          <a:lstStyle/>
          <a:p>
            <a:r>
              <a:rPr lang="en-US" sz="3600" dirty="0" smtClean="0"/>
              <a:t>Deadlock</a:t>
            </a:r>
          </a:p>
          <a:p>
            <a:pPr algn="just"/>
            <a:r>
              <a:rPr lang="en-US" sz="2600" dirty="0" smtClean="0"/>
              <a:t> Deadlock Prevention </a:t>
            </a:r>
          </a:p>
          <a:p>
            <a:endParaRPr lang="en-US" b="1" dirty="0" smtClean="0"/>
          </a:p>
          <a:p>
            <a:r>
              <a:rPr lang="en-US" sz="2800" b="1" dirty="0" smtClean="0"/>
              <a:t>Hold </a:t>
            </a:r>
            <a:r>
              <a:rPr lang="en-US" sz="2800" b="1" dirty="0" smtClean="0"/>
              <a:t>and Wait</a:t>
            </a:r>
          </a:p>
          <a:p>
            <a:pPr lvl="1" algn="just"/>
            <a:endParaRPr lang="en-US" sz="2000" dirty="0" smtClean="0"/>
          </a:p>
          <a:p>
            <a:pPr lvl="1" algn="just"/>
            <a:r>
              <a:rPr lang="en-US" sz="2600" dirty="0" smtClean="0"/>
              <a:t>Require </a:t>
            </a:r>
            <a:r>
              <a:rPr lang="en-US" sz="2600" dirty="0" smtClean="0"/>
              <a:t>that processes holding resources must release them before requesting new resources, and then re-acquire the released resources along with the new ones in a single new request. This can be a problem if a process has partially completed an operation using a resource and then fails to get it re-allocated after releasing it.</a:t>
            </a:r>
          </a:p>
          <a:p>
            <a:pPr lvl="1" algn="just"/>
            <a:endParaRPr lang="en-US" sz="2600" dirty="0" smtClean="0"/>
          </a:p>
          <a:p>
            <a:pPr lvl="1" algn="just"/>
            <a:endParaRPr lang="en-US" sz="26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6186309"/>
          </a:xfrm>
          <a:prstGeom prst="rect">
            <a:avLst/>
          </a:prstGeom>
          <a:noFill/>
        </p:spPr>
        <p:txBody>
          <a:bodyPr wrap="square" rtlCol="0">
            <a:spAutoFit/>
          </a:bodyPr>
          <a:lstStyle/>
          <a:p>
            <a:r>
              <a:rPr lang="en-US" sz="3600" dirty="0" smtClean="0"/>
              <a:t>Deadlock</a:t>
            </a:r>
          </a:p>
          <a:p>
            <a:pPr algn="just"/>
            <a:r>
              <a:rPr lang="en-US" sz="2600" dirty="0" smtClean="0"/>
              <a:t> Deadlock Prevention </a:t>
            </a:r>
          </a:p>
          <a:p>
            <a:pPr algn="just"/>
            <a:endParaRPr lang="en-US" sz="2600" dirty="0" smtClean="0"/>
          </a:p>
          <a:p>
            <a:r>
              <a:rPr lang="en-US" sz="2800" b="1" dirty="0" smtClean="0"/>
              <a:t>No Preemption</a:t>
            </a:r>
          </a:p>
          <a:p>
            <a:endParaRPr lang="en-US" sz="2800" b="1" dirty="0" smtClean="0"/>
          </a:p>
          <a:p>
            <a:pPr algn="just"/>
            <a:r>
              <a:rPr lang="en-US" sz="2800" dirty="0" smtClean="0"/>
              <a:t>Preemption of process resource allocations can prevent this condition of deadlocks, when it is possible</a:t>
            </a:r>
            <a:r>
              <a:rPr lang="en-US" sz="2800" dirty="0" smtClean="0"/>
              <a:t>.</a:t>
            </a:r>
          </a:p>
          <a:p>
            <a:endParaRPr lang="en-US" sz="2800" dirty="0" smtClean="0"/>
          </a:p>
          <a:p>
            <a:pPr lvl="1" algn="just"/>
            <a:r>
              <a:rPr lang="en-US" sz="2800" dirty="0" smtClean="0"/>
              <a:t>One approach is that if a process is forced to wait when requesting a new resource, then all other resources previously held by this process are implicitly released, ( preempted ), forcing this process to re-acquire the old resources along with the new resources in a single request, similar to the previous discussion</a:t>
            </a:r>
            <a:r>
              <a:rPr lang="en-US" sz="2800" dirty="0" smtClean="0"/>
              <a:t>.</a:t>
            </a:r>
            <a:endParaRPr lang="en-US" sz="28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574344"/>
            <a:ext cx="9067800" cy="5724644"/>
          </a:xfrm>
          <a:prstGeom prst="rect">
            <a:avLst/>
          </a:prstGeom>
          <a:noFill/>
        </p:spPr>
        <p:txBody>
          <a:bodyPr wrap="square" rtlCol="0">
            <a:spAutoFit/>
          </a:bodyPr>
          <a:lstStyle/>
          <a:p>
            <a:r>
              <a:rPr lang="en-US" sz="3600" dirty="0" smtClean="0"/>
              <a:t>Deadlock</a:t>
            </a:r>
          </a:p>
          <a:p>
            <a:pPr algn="just"/>
            <a:r>
              <a:rPr lang="en-US" sz="2600" dirty="0" smtClean="0"/>
              <a:t> </a:t>
            </a:r>
            <a:endParaRPr lang="en-US" sz="2600" dirty="0" smtClean="0"/>
          </a:p>
          <a:p>
            <a:pPr algn="just"/>
            <a:r>
              <a:rPr lang="en-US" sz="2600" dirty="0" smtClean="0"/>
              <a:t>Deadlock </a:t>
            </a:r>
            <a:r>
              <a:rPr lang="en-US" sz="2600" dirty="0" smtClean="0"/>
              <a:t>Prevention </a:t>
            </a:r>
          </a:p>
          <a:p>
            <a:endParaRPr lang="en-US" sz="2800" b="1" dirty="0" smtClean="0"/>
          </a:p>
          <a:p>
            <a:r>
              <a:rPr lang="en-US" sz="2800" b="1" dirty="0" smtClean="0"/>
              <a:t>No </a:t>
            </a:r>
            <a:r>
              <a:rPr lang="en-US" sz="2800" b="1" dirty="0" smtClean="0"/>
              <a:t>Preemption</a:t>
            </a:r>
          </a:p>
          <a:p>
            <a:pPr lvl="1" algn="just"/>
            <a:endParaRPr lang="en-US" sz="2600" dirty="0" smtClean="0"/>
          </a:p>
          <a:p>
            <a:pPr lvl="1" algn="just"/>
            <a:r>
              <a:rPr lang="en-US" sz="2800" dirty="0" smtClean="0"/>
              <a:t>Another </a:t>
            </a:r>
            <a:r>
              <a:rPr lang="en-US" sz="2800" dirty="0" smtClean="0"/>
              <a:t>approach is that when a resource is requested and not available, then the system looks to see what other processes currently have those resources </a:t>
            </a:r>
            <a:r>
              <a:rPr lang="en-US" sz="2800" i="1" dirty="0" smtClean="0"/>
              <a:t>and</a:t>
            </a:r>
            <a:r>
              <a:rPr lang="en-US" sz="2800" dirty="0" smtClean="0"/>
              <a:t> are themselves blocked waiting for some other resource. If such a process is found, then some of their resources may get preempted and added to the list of resources for which the process is waiting</a:t>
            </a:r>
            <a:r>
              <a:rPr lang="en-US" sz="2800" dirty="0" smtClean="0"/>
              <a:t>.</a:t>
            </a:r>
            <a:endParaRPr lang="en-US" sz="28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6186309"/>
          </a:xfrm>
          <a:prstGeom prst="rect">
            <a:avLst/>
          </a:prstGeom>
          <a:noFill/>
        </p:spPr>
        <p:txBody>
          <a:bodyPr wrap="square" rtlCol="0">
            <a:spAutoFit/>
          </a:bodyPr>
          <a:lstStyle/>
          <a:p>
            <a:r>
              <a:rPr lang="en-US" sz="3600" dirty="0" smtClean="0"/>
              <a:t>Deadlock</a:t>
            </a:r>
          </a:p>
          <a:p>
            <a:pPr algn="just"/>
            <a:r>
              <a:rPr lang="en-US" sz="2600" dirty="0" smtClean="0"/>
              <a:t> Deadlock Prevention </a:t>
            </a:r>
          </a:p>
          <a:p>
            <a:pPr algn="just"/>
            <a:endParaRPr lang="en-US" sz="2600" dirty="0" smtClean="0"/>
          </a:p>
          <a:p>
            <a:r>
              <a:rPr lang="en-US" sz="2800" b="1" dirty="0" smtClean="0"/>
              <a:t>Circular </a:t>
            </a:r>
            <a:r>
              <a:rPr lang="en-US" sz="2800" b="1" dirty="0" smtClean="0"/>
              <a:t>Wait</a:t>
            </a:r>
          </a:p>
          <a:p>
            <a:endParaRPr lang="en-US" sz="2800" dirty="0" smtClean="0"/>
          </a:p>
          <a:p>
            <a:pPr algn="just"/>
            <a:r>
              <a:rPr lang="en-US" sz="2800" dirty="0" smtClean="0"/>
              <a:t>One </a:t>
            </a:r>
            <a:r>
              <a:rPr lang="en-US" sz="2800" dirty="0" smtClean="0"/>
              <a:t>way to avoid circular wait is to number all resources, and to require that processes request resources only in strictly increasing ( or decreasing ) order.</a:t>
            </a:r>
          </a:p>
          <a:p>
            <a:endParaRPr lang="en-US" sz="2800" dirty="0" smtClean="0"/>
          </a:p>
          <a:p>
            <a:pPr algn="just"/>
            <a:r>
              <a:rPr lang="en-US" sz="2800" dirty="0" smtClean="0"/>
              <a:t>In </a:t>
            </a:r>
            <a:r>
              <a:rPr lang="en-US" sz="2800" dirty="0" smtClean="0"/>
              <a:t>other words, in order to request resource </a:t>
            </a:r>
            <a:r>
              <a:rPr lang="en-US" sz="2800" dirty="0" err="1" smtClean="0"/>
              <a:t>Rj</a:t>
            </a:r>
            <a:r>
              <a:rPr lang="en-US" sz="2800" dirty="0" smtClean="0"/>
              <a:t>, a process must first release all </a:t>
            </a:r>
            <a:r>
              <a:rPr lang="en-US" sz="2800" dirty="0" err="1" smtClean="0"/>
              <a:t>Ri</a:t>
            </a:r>
            <a:r>
              <a:rPr lang="en-US" sz="2800" dirty="0" smtClean="0"/>
              <a:t> such that </a:t>
            </a:r>
            <a:r>
              <a:rPr lang="en-US" sz="2800" dirty="0" err="1" smtClean="0"/>
              <a:t>i</a:t>
            </a:r>
            <a:r>
              <a:rPr lang="en-US" sz="2800" dirty="0" smtClean="0"/>
              <a:t> &gt;= j.</a:t>
            </a:r>
          </a:p>
          <a:p>
            <a:endParaRPr lang="en-US" sz="2800" dirty="0" smtClean="0"/>
          </a:p>
          <a:p>
            <a:pPr algn="just"/>
            <a:r>
              <a:rPr lang="en-US" sz="2800" dirty="0" smtClean="0"/>
              <a:t>One </a:t>
            </a:r>
            <a:r>
              <a:rPr lang="en-US" sz="2800" dirty="0" smtClean="0"/>
              <a:t>big challenge in this scheme is determining the relative ordering of the different </a:t>
            </a:r>
            <a:r>
              <a:rPr lang="en-US" sz="2800" dirty="0" smtClean="0"/>
              <a:t>resources</a:t>
            </a:r>
            <a:endParaRPr lang="en-US" sz="26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5816977"/>
          </a:xfrm>
          <a:prstGeom prst="rect">
            <a:avLst/>
          </a:prstGeom>
          <a:noFill/>
        </p:spPr>
        <p:txBody>
          <a:bodyPr wrap="square" rtlCol="0">
            <a:spAutoFit/>
          </a:bodyPr>
          <a:lstStyle/>
          <a:p>
            <a:r>
              <a:rPr lang="en-US" sz="3600" dirty="0" smtClean="0"/>
              <a:t>Deadlock</a:t>
            </a:r>
          </a:p>
          <a:p>
            <a:pPr algn="just"/>
            <a:r>
              <a:rPr lang="en-US" sz="2600" dirty="0" smtClean="0"/>
              <a:t> Deadlock Prevention </a:t>
            </a:r>
          </a:p>
          <a:p>
            <a:pPr algn="just"/>
            <a:endParaRPr lang="en-US" sz="2600" dirty="0" smtClean="0"/>
          </a:p>
          <a:p>
            <a:pPr algn="just"/>
            <a:r>
              <a:rPr lang="en-US" sz="2400" b="1" dirty="0" smtClean="0"/>
              <a:t>Circular Wait</a:t>
            </a:r>
          </a:p>
          <a:p>
            <a:pPr algn="just"/>
            <a:endParaRPr lang="en-US" sz="2600" dirty="0" smtClean="0"/>
          </a:p>
          <a:p>
            <a:pPr algn="just"/>
            <a:endParaRPr lang="en-US" sz="2600" dirty="0" smtClean="0"/>
          </a:p>
          <a:p>
            <a:pPr algn="just"/>
            <a:endParaRPr lang="en-US" sz="2600" dirty="0" smtClean="0"/>
          </a:p>
          <a:p>
            <a:pPr algn="just"/>
            <a:r>
              <a:rPr lang="en-US" sz="2600" dirty="0" smtClean="0"/>
              <a:t>One </a:t>
            </a:r>
            <a:r>
              <a:rPr lang="en-US" sz="2600" dirty="0" smtClean="0"/>
              <a:t>way to avoid the circular wait is to provide a global numbering of all the resources. Now the rule is this: processes can request resources whenever they want to, but all requests must be made in numerical order.  </a:t>
            </a:r>
          </a:p>
          <a:p>
            <a:pPr algn="just"/>
            <a:endParaRPr lang="en-US" sz="2600" dirty="0" smtClean="0"/>
          </a:p>
          <a:p>
            <a:pPr algn="just"/>
            <a:r>
              <a:rPr lang="en-US" sz="2600" dirty="0" smtClean="0"/>
              <a:t>A </a:t>
            </a:r>
            <a:r>
              <a:rPr lang="en-US" sz="2600" dirty="0" smtClean="0"/>
              <a:t>process may request first a printer and then a tape drive, but it may not request first a plotter and then a printer</a:t>
            </a:r>
            <a:r>
              <a:rPr lang="en-US" sz="2600" dirty="0" smtClean="0"/>
              <a:t>.</a:t>
            </a:r>
            <a:endParaRPr lang="en-US" sz="2600" dirty="0" smtClean="0"/>
          </a:p>
        </p:txBody>
      </p:sp>
      <p:pic>
        <p:nvPicPr>
          <p:cNvPr id="8194" name="Picture 2"/>
          <p:cNvPicPr>
            <a:picLocks noChangeAspect="1" noChangeArrowheads="1"/>
          </p:cNvPicPr>
          <p:nvPr/>
        </p:nvPicPr>
        <p:blipFill>
          <a:blip r:embed="rId2"/>
          <a:srcRect/>
          <a:stretch>
            <a:fillRect/>
          </a:stretch>
        </p:blipFill>
        <p:spPr bwMode="auto">
          <a:xfrm>
            <a:off x="5791201" y="1447800"/>
            <a:ext cx="3276600"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85800"/>
            <a:ext cx="9067800" cy="6124754"/>
          </a:xfrm>
          <a:prstGeom prst="rect">
            <a:avLst/>
          </a:prstGeom>
          <a:noFill/>
        </p:spPr>
        <p:txBody>
          <a:bodyPr wrap="square" rtlCol="0">
            <a:spAutoFit/>
          </a:bodyPr>
          <a:lstStyle/>
          <a:p>
            <a:r>
              <a:rPr lang="en-US" sz="3600" dirty="0" smtClean="0"/>
              <a:t>Deadlock</a:t>
            </a:r>
          </a:p>
          <a:p>
            <a:r>
              <a:rPr lang="en-US" sz="2400" dirty="0" smtClean="0"/>
              <a:t>Conditions for Resource Deadlocks</a:t>
            </a:r>
          </a:p>
          <a:p>
            <a:pPr algn="just"/>
            <a:r>
              <a:rPr lang="en-US" sz="2400" dirty="0" smtClean="0"/>
              <a:t>Coffman et al. (1971) showed that four conditions must hold for there to be a (resource) deadlock:</a:t>
            </a:r>
          </a:p>
          <a:p>
            <a:pPr algn="just"/>
            <a:endParaRPr lang="en-US" sz="2400" dirty="0" smtClean="0"/>
          </a:p>
          <a:p>
            <a:pPr marL="457200" indent="-457200" algn="just">
              <a:buFont typeface="+mj-lt"/>
              <a:buAutoNum type="arabicPeriod"/>
            </a:pPr>
            <a:r>
              <a:rPr lang="en-US" sz="2000" dirty="0" smtClean="0"/>
              <a:t>Mutual exclusion condition. Each resource is either currently assigned to exactly one process or is available.</a:t>
            </a:r>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Hold-and-wait condition. Processes currently holding resources that were granted earlier can request new resources</a:t>
            </a:r>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No-preemption condition.  Resources previously granted cannot be forcibly taken away from a process. They must be explicitly released by the process holding them</a:t>
            </a:r>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Circular wait condition. There must be a circular list of two or more processes, each of which is waiting for a resource held by the next member of the chain.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6124754"/>
          </a:xfrm>
          <a:prstGeom prst="rect">
            <a:avLst/>
          </a:prstGeom>
          <a:noFill/>
        </p:spPr>
        <p:txBody>
          <a:bodyPr wrap="square" rtlCol="0">
            <a:spAutoFit/>
          </a:bodyPr>
          <a:lstStyle/>
          <a:p>
            <a:r>
              <a:rPr lang="en-US" sz="3600" dirty="0" smtClean="0"/>
              <a:t>Deadlock</a:t>
            </a:r>
          </a:p>
          <a:p>
            <a:r>
              <a:rPr lang="en-US" sz="2400" dirty="0" smtClean="0"/>
              <a:t>                                          Deadlock Modeling</a:t>
            </a:r>
          </a:p>
          <a:p>
            <a:r>
              <a:rPr lang="en-US" sz="2400" dirty="0" smtClean="0"/>
              <a:t>The sequence of events required to use a resource is given below.</a:t>
            </a:r>
          </a:p>
          <a:p>
            <a:endParaRPr lang="en-US" sz="2400" dirty="0" smtClean="0"/>
          </a:p>
          <a:p>
            <a:r>
              <a:rPr lang="en-US" sz="2400" dirty="0" smtClean="0">
                <a:solidFill>
                  <a:srgbClr val="FFC000"/>
                </a:solidFill>
              </a:rPr>
              <a:t>1. Request the resource.  2. Use the resource. 3. Release the resource.</a:t>
            </a:r>
          </a:p>
          <a:p>
            <a:pPr marL="457200" indent="-457200" algn="just"/>
            <a:endParaRPr lang="en-US" sz="2000" dirty="0" smtClean="0"/>
          </a:p>
          <a:p>
            <a:pPr marL="457200" indent="-457200" algn="just"/>
            <a:endParaRPr lang="en-US" sz="2000" dirty="0" smtClean="0"/>
          </a:p>
          <a:p>
            <a:pPr marL="457200" indent="-457200" algn="just"/>
            <a:endParaRPr lang="en-US" sz="2000" dirty="0" smtClean="0"/>
          </a:p>
          <a:p>
            <a:pPr marL="457200" indent="-457200" algn="just"/>
            <a:endParaRPr lang="en-US" sz="2000" dirty="0" smtClean="0"/>
          </a:p>
          <a:p>
            <a:pPr marL="457200" indent="-457200" algn="just"/>
            <a:endParaRPr lang="en-US" sz="2000" dirty="0" smtClean="0"/>
          </a:p>
          <a:p>
            <a:pPr marL="457200" indent="-457200" algn="just"/>
            <a:endParaRPr lang="en-US" sz="2000" dirty="0" smtClean="0"/>
          </a:p>
          <a:p>
            <a:pPr marL="457200" indent="-457200" algn="just"/>
            <a:endParaRPr lang="en-US" sz="2000" dirty="0" smtClean="0"/>
          </a:p>
          <a:p>
            <a:pPr marL="457200" indent="-457200" algn="just"/>
            <a:endParaRPr lang="en-US" sz="2000" dirty="0" smtClean="0"/>
          </a:p>
          <a:p>
            <a:pPr marL="457200" indent="-457200" algn="just"/>
            <a:endParaRPr lang="en-US" sz="2000" dirty="0" smtClean="0"/>
          </a:p>
          <a:p>
            <a:pPr marL="457200" indent="-457200" algn="just"/>
            <a:endParaRPr lang="en-US" sz="2000" dirty="0" smtClean="0"/>
          </a:p>
          <a:p>
            <a:pPr marL="457200" indent="-457200" algn="just"/>
            <a:endParaRPr lang="en-US" sz="2000" dirty="0" smtClean="0"/>
          </a:p>
          <a:p>
            <a:pPr marL="457200" algn="just"/>
            <a:r>
              <a:rPr lang="en-US" sz="2000" dirty="0" smtClean="0"/>
              <a:t>Figure . Resource allocation graphs. (a) Holding a resource. (b) Requesting</a:t>
            </a:r>
          </a:p>
          <a:p>
            <a:pPr marL="457200" algn="just"/>
            <a:r>
              <a:rPr lang="en-US" sz="2000" dirty="0" smtClean="0"/>
              <a:t>a resource. (c) Deadlock.</a:t>
            </a:r>
          </a:p>
        </p:txBody>
      </p:sp>
      <p:pic>
        <p:nvPicPr>
          <p:cNvPr id="1026" name="Picture 2"/>
          <p:cNvPicPr>
            <a:picLocks noChangeAspect="1" noChangeArrowheads="1"/>
          </p:cNvPicPr>
          <p:nvPr/>
        </p:nvPicPr>
        <p:blipFill>
          <a:blip r:embed="rId2"/>
          <a:srcRect/>
          <a:stretch>
            <a:fillRect/>
          </a:stretch>
        </p:blipFill>
        <p:spPr bwMode="auto">
          <a:xfrm>
            <a:off x="981075" y="2743200"/>
            <a:ext cx="7477125"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6247864"/>
          </a:xfrm>
          <a:prstGeom prst="rect">
            <a:avLst/>
          </a:prstGeom>
          <a:noFill/>
        </p:spPr>
        <p:txBody>
          <a:bodyPr wrap="square" rtlCol="0">
            <a:spAutoFit/>
          </a:bodyPr>
          <a:lstStyle/>
          <a:p>
            <a:r>
              <a:rPr lang="en-US" sz="3600" dirty="0" smtClean="0"/>
              <a:t>Deadlock : how deadlock occurs</a:t>
            </a:r>
          </a:p>
          <a:p>
            <a:r>
              <a:rPr lang="en-US" sz="2400" dirty="0" smtClean="0"/>
              <a:t>                                          </a:t>
            </a:r>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r>
              <a:rPr lang="en-US" sz="2000" dirty="0" smtClean="0"/>
              <a:t>                               A requests R              B requests S             C requests T</a:t>
            </a:r>
          </a:p>
          <a:p>
            <a:pPr marL="457200" algn="just"/>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r>
              <a:rPr lang="en-US" sz="2000" dirty="0" smtClean="0"/>
              <a:t>                                A requests S               B requests T             C requests R</a:t>
            </a:r>
          </a:p>
          <a:p>
            <a:pPr marL="457200" algn="just"/>
            <a:r>
              <a:rPr lang="en-US" sz="2000" smtClean="0"/>
              <a:t>                                                                                                           deadlock</a:t>
            </a:r>
            <a:endParaRPr lang="en-US" sz="2000" dirty="0" smtClean="0"/>
          </a:p>
        </p:txBody>
      </p:sp>
      <p:pic>
        <p:nvPicPr>
          <p:cNvPr id="2050" name="Picture 2"/>
          <p:cNvPicPr>
            <a:picLocks noChangeAspect="1" noChangeArrowheads="1"/>
          </p:cNvPicPr>
          <p:nvPr/>
        </p:nvPicPr>
        <p:blipFill>
          <a:blip r:embed="rId2"/>
          <a:srcRect/>
          <a:stretch>
            <a:fillRect/>
          </a:stretch>
        </p:blipFill>
        <p:spPr bwMode="auto">
          <a:xfrm>
            <a:off x="2438400" y="1295400"/>
            <a:ext cx="5229225" cy="1143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l="21636"/>
          <a:stretch>
            <a:fillRect/>
          </a:stretch>
        </p:blipFill>
        <p:spPr bwMode="auto">
          <a:xfrm>
            <a:off x="2209800" y="2590800"/>
            <a:ext cx="6934200" cy="17430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228850" y="4620904"/>
            <a:ext cx="4476750" cy="15525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6886575" y="4620904"/>
            <a:ext cx="2105025" cy="151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6247864"/>
          </a:xfrm>
          <a:prstGeom prst="rect">
            <a:avLst/>
          </a:prstGeom>
          <a:noFill/>
        </p:spPr>
        <p:txBody>
          <a:bodyPr wrap="square" rtlCol="0">
            <a:spAutoFit/>
          </a:bodyPr>
          <a:lstStyle/>
          <a:p>
            <a:r>
              <a:rPr lang="en-US" sz="3600" dirty="0" smtClean="0"/>
              <a:t>Deadlock : how deadlock can be avoided</a:t>
            </a:r>
          </a:p>
          <a:p>
            <a:r>
              <a:rPr lang="en-US" sz="2400" dirty="0" smtClean="0"/>
              <a:t>                                          </a:t>
            </a:r>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r>
              <a:rPr lang="en-US" sz="2000" dirty="0" smtClean="0"/>
              <a:t>                               A requests R              C requests T             A requests S</a:t>
            </a:r>
          </a:p>
          <a:p>
            <a:pPr marL="457200" algn="just"/>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endParaRPr lang="en-US" sz="2000" dirty="0" smtClean="0"/>
          </a:p>
          <a:p>
            <a:pPr marL="457200" algn="just"/>
            <a:r>
              <a:rPr lang="en-US" sz="2000" dirty="0" smtClean="0"/>
              <a:t>                                C requests R               A releases R             A releases S</a:t>
            </a:r>
          </a:p>
          <a:p>
            <a:pPr marL="457200" algn="just"/>
            <a:r>
              <a:rPr lang="en-US" sz="2000" dirty="0" smtClean="0"/>
              <a:t>                                                                                                           </a:t>
            </a:r>
          </a:p>
        </p:txBody>
      </p:sp>
      <p:pic>
        <p:nvPicPr>
          <p:cNvPr id="2050" name="Picture 2"/>
          <p:cNvPicPr>
            <a:picLocks noChangeAspect="1" noChangeArrowheads="1"/>
          </p:cNvPicPr>
          <p:nvPr/>
        </p:nvPicPr>
        <p:blipFill>
          <a:blip r:embed="rId2"/>
          <a:srcRect/>
          <a:stretch>
            <a:fillRect/>
          </a:stretch>
        </p:blipFill>
        <p:spPr bwMode="auto">
          <a:xfrm>
            <a:off x="2438400" y="1295400"/>
            <a:ext cx="5229225" cy="11430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2428875" y="2662238"/>
            <a:ext cx="6334125" cy="15335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2362200" y="4648200"/>
            <a:ext cx="6400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6217087"/>
          </a:xfrm>
          <a:prstGeom prst="rect">
            <a:avLst/>
          </a:prstGeom>
          <a:noFill/>
        </p:spPr>
        <p:txBody>
          <a:bodyPr wrap="square" rtlCol="0">
            <a:spAutoFit/>
          </a:bodyPr>
          <a:lstStyle/>
          <a:p>
            <a:r>
              <a:rPr lang="en-US" sz="3600" dirty="0" smtClean="0"/>
              <a:t>Deadlock</a:t>
            </a:r>
          </a:p>
          <a:p>
            <a:endParaRPr lang="en-US" sz="2400" dirty="0" smtClean="0"/>
          </a:p>
          <a:p>
            <a:pPr algn="just"/>
            <a:r>
              <a:rPr lang="en-US" sz="2600" dirty="0" smtClean="0"/>
              <a:t>In general, four strategies are used for dealing with deadlocks.</a:t>
            </a:r>
          </a:p>
          <a:p>
            <a:pPr algn="just"/>
            <a:endParaRPr lang="en-US" sz="2600" dirty="0" smtClean="0"/>
          </a:p>
          <a:p>
            <a:pPr marL="457200" indent="-457200" algn="just">
              <a:buAutoNum type="arabicPeriod"/>
            </a:pPr>
            <a:r>
              <a:rPr lang="en-US" sz="2600" dirty="0" smtClean="0"/>
              <a:t>Just ignore the problem. Maybe if you ignore it, it will ignore you.</a:t>
            </a:r>
          </a:p>
          <a:p>
            <a:pPr marL="457200" indent="-457200" algn="just">
              <a:buAutoNum type="arabicPeriod"/>
            </a:pPr>
            <a:endParaRPr lang="en-US" sz="2600" dirty="0" smtClean="0"/>
          </a:p>
          <a:p>
            <a:pPr marL="457200" indent="-457200" algn="just">
              <a:buAutoNum type="arabicPeriod" startAt="2"/>
            </a:pPr>
            <a:r>
              <a:rPr lang="en-US" sz="2600" dirty="0" smtClean="0"/>
              <a:t>Detection and recovery. Let them occur, detect them, and take action.</a:t>
            </a:r>
          </a:p>
          <a:p>
            <a:pPr marL="457200" indent="-457200" algn="just">
              <a:buAutoNum type="arabicPeriod" startAt="2"/>
            </a:pPr>
            <a:endParaRPr lang="en-US" sz="2600" dirty="0" smtClean="0"/>
          </a:p>
          <a:p>
            <a:pPr marL="457200" indent="-457200" algn="just">
              <a:buAutoNum type="arabicPeriod" startAt="3"/>
            </a:pPr>
            <a:r>
              <a:rPr lang="en-US" sz="2600" dirty="0" smtClean="0"/>
              <a:t>Dynamic avoidance by careful resource allocation.</a:t>
            </a:r>
          </a:p>
          <a:p>
            <a:pPr marL="457200" indent="-457200" algn="just">
              <a:buAutoNum type="arabicPeriod" startAt="3"/>
            </a:pPr>
            <a:endParaRPr lang="en-US" sz="2600" dirty="0" smtClean="0"/>
          </a:p>
          <a:p>
            <a:pPr marL="457200" indent="-457200" algn="just">
              <a:buAutoNum type="arabicPeriod" startAt="4"/>
            </a:pPr>
            <a:r>
              <a:rPr lang="en-US" sz="2600" dirty="0" smtClean="0"/>
              <a:t>Prevention, by structurally negating one of the four conditions.</a:t>
            </a:r>
          </a:p>
          <a:p>
            <a:pPr marL="457200" indent="-457200" algn="just">
              <a:buAutoNum type="arabicPeriod" startAt="4"/>
            </a:pPr>
            <a:endParaRPr lang="en-US" sz="2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smtClean="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extBox 5"/>
          <p:cNvSpPr txBox="1"/>
          <p:nvPr/>
        </p:nvSpPr>
        <p:spPr>
          <a:xfrm>
            <a:off x="76200" y="609600"/>
            <a:ext cx="9067800" cy="5816977"/>
          </a:xfrm>
          <a:prstGeom prst="rect">
            <a:avLst/>
          </a:prstGeom>
          <a:noFill/>
        </p:spPr>
        <p:txBody>
          <a:bodyPr wrap="square" rtlCol="0">
            <a:spAutoFit/>
          </a:bodyPr>
          <a:lstStyle/>
          <a:p>
            <a:r>
              <a:rPr lang="en-US" sz="3600" dirty="0" smtClean="0"/>
              <a:t>Deadlock</a:t>
            </a:r>
          </a:p>
          <a:p>
            <a:endParaRPr lang="en-US" sz="2400" dirty="0" smtClean="0"/>
          </a:p>
          <a:p>
            <a:pPr algn="just"/>
            <a:r>
              <a:rPr lang="en-US" sz="2600" dirty="0" smtClean="0"/>
              <a:t>Deadlock Detection with One Resource of Each Type</a:t>
            </a:r>
          </a:p>
          <a:p>
            <a:pPr algn="just"/>
            <a:endParaRPr lang="en-US" sz="2600" dirty="0" smtClean="0"/>
          </a:p>
          <a:p>
            <a:pPr algn="just"/>
            <a:r>
              <a:rPr lang="en-US" sz="2600" dirty="0" smtClean="0"/>
              <a:t>Example</a:t>
            </a:r>
          </a:p>
          <a:p>
            <a:pPr algn="just"/>
            <a:r>
              <a:rPr lang="en-US" sz="2600" dirty="0" smtClean="0"/>
              <a:t>1. Process A holds R and wants S. </a:t>
            </a:r>
          </a:p>
          <a:p>
            <a:pPr algn="just"/>
            <a:r>
              <a:rPr lang="en-US" sz="2600" dirty="0" smtClean="0"/>
              <a:t>2. Process B holds nothing but wants T. </a:t>
            </a:r>
          </a:p>
          <a:p>
            <a:pPr algn="just"/>
            <a:r>
              <a:rPr lang="en-US" sz="2600" dirty="0" smtClean="0"/>
              <a:t>3. Process C holds nothing but wants S. </a:t>
            </a:r>
          </a:p>
          <a:p>
            <a:pPr algn="just"/>
            <a:r>
              <a:rPr lang="en-US" sz="2600" dirty="0" smtClean="0"/>
              <a:t>4. Process D holds U and wants S and T. </a:t>
            </a:r>
          </a:p>
          <a:p>
            <a:pPr algn="just"/>
            <a:r>
              <a:rPr lang="en-US" sz="2600" dirty="0" smtClean="0"/>
              <a:t>5. Process E holds T and wants V. </a:t>
            </a:r>
          </a:p>
          <a:p>
            <a:pPr algn="just"/>
            <a:r>
              <a:rPr lang="en-US" sz="2600" dirty="0" smtClean="0"/>
              <a:t>6. Process F holds W and wants S. </a:t>
            </a:r>
          </a:p>
          <a:p>
            <a:pPr algn="just"/>
            <a:r>
              <a:rPr lang="en-US" sz="2600" dirty="0" smtClean="0"/>
              <a:t>7. Process G holds V and wants U. </a:t>
            </a:r>
          </a:p>
          <a:p>
            <a:pPr algn="just"/>
            <a:r>
              <a:rPr lang="en-US" sz="2600" dirty="0" smtClean="0"/>
              <a:t>The question is: "Is this system deadlocked, and if so, which processes are  involved?"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6509</TotalTime>
  <Words>2168</Words>
  <Application>Microsoft Office PowerPoint</Application>
  <PresentationFormat>On-screen Show (4:3)</PresentationFormat>
  <Paragraphs>846</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Slide 1</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Databases</dc:title>
  <dc:creator>Shamim</dc:creator>
  <cp:lastModifiedBy>Shamim</cp:lastModifiedBy>
  <cp:revision>248</cp:revision>
  <dcterms:created xsi:type="dcterms:W3CDTF">2006-08-16T00:00:00Z</dcterms:created>
  <dcterms:modified xsi:type="dcterms:W3CDTF">2019-09-21T10:34:27Z</dcterms:modified>
</cp:coreProperties>
</file>