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2" r:id="rId9"/>
    <p:sldId id="269" r:id="rId10"/>
    <p:sldId id="263" r:id="rId11"/>
    <p:sldId id="270" r:id="rId12"/>
    <p:sldId id="265" r:id="rId13"/>
    <p:sldId id="266" r:id="rId14"/>
    <p:sldId id="268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9999"/>
    <a:srgbClr val="CC99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DC3B9-9691-4B4C-964F-83A25549C668}" v="250" dt="2019-11-11T19:32:17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02" autoAdjust="0"/>
  </p:normalViewPr>
  <p:slideViewPr>
    <p:cSldViewPr snapToGrid="0">
      <p:cViewPr varScale="1">
        <p:scale>
          <a:sx n="99" d="100"/>
          <a:sy n="99" d="100"/>
        </p:scale>
        <p:origin x="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E97A7-826A-44EB-831F-2C65B3757DA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9909F-1FCF-44DB-8B8A-6FF6FF7D4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6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원래의 목적을 가지고 </a:t>
            </a:r>
            <a:r>
              <a:rPr lang="en-US" altLang="ko-KR" dirty="0"/>
              <a:t>Topic Modeling</a:t>
            </a:r>
            <a:r>
              <a:rPr lang="ko-KR" altLang="en-US" dirty="0"/>
              <a:t>을 실시해 봄 </a:t>
            </a:r>
            <a:endParaRPr lang="en-US" altLang="ko-KR" dirty="0"/>
          </a:p>
          <a:p>
            <a:r>
              <a:rPr lang="ko-KR" altLang="en-US" dirty="0" err="1"/>
              <a:t>프로포절</a:t>
            </a:r>
            <a:r>
              <a:rPr lang="ko-KR" altLang="en-US" dirty="0"/>
              <a:t> 때 교수님의 피드백을 바탕으로 인물들간 특징</a:t>
            </a:r>
            <a:r>
              <a:rPr lang="en-US" altLang="ko-KR" dirty="0"/>
              <a:t>, </a:t>
            </a:r>
            <a:r>
              <a:rPr lang="ko-KR" altLang="en-US" dirty="0"/>
              <a:t>관계 파악을 해보는 방향으로 전환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9909F-1FCF-44DB-8B8A-6FF6FF7D46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6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UC Santa </a:t>
            </a:r>
            <a:r>
              <a:rPr lang="en-US" altLang="ko-KR" dirty="0" err="1"/>
              <a:t>cruz</a:t>
            </a:r>
            <a:r>
              <a:rPr lang="en-US" altLang="ko-KR" dirty="0"/>
              <a:t> </a:t>
            </a:r>
            <a:r>
              <a:rPr lang="ko-KR" altLang="en-US" dirty="0"/>
              <a:t>에서 제공해주는 </a:t>
            </a:r>
            <a:r>
              <a:rPr lang="en-US" altLang="ko-KR" dirty="0"/>
              <a:t>film corpus 2.0 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장르별 분류가 잘 되어있고 원본 </a:t>
            </a:r>
            <a:r>
              <a:rPr lang="en-US" altLang="ko-KR" dirty="0"/>
              <a:t>script </a:t>
            </a:r>
            <a:r>
              <a:rPr lang="ko-KR" altLang="en-US" dirty="0"/>
              <a:t>뿐만 아니라 </a:t>
            </a:r>
            <a:r>
              <a:rPr lang="en-US" altLang="ko-KR" dirty="0"/>
              <a:t>dialogue </a:t>
            </a:r>
            <a:r>
              <a:rPr lang="ko-KR" altLang="en-US" dirty="0"/>
              <a:t>형식으로 바꾼 </a:t>
            </a:r>
            <a:r>
              <a:rPr lang="en-US" altLang="ko-KR" dirty="0"/>
              <a:t>Data</a:t>
            </a:r>
            <a:r>
              <a:rPr lang="ko-KR" altLang="en-US" dirty="0"/>
              <a:t>도 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약 </a:t>
            </a:r>
            <a:r>
              <a:rPr lang="en-US" altLang="ko-KR" dirty="0"/>
              <a:t>960</a:t>
            </a:r>
            <a:r>
              <a:rPr lang="ko-KR" altLang="en-US" dirty="0"/>
              <a:t>개의 </a:t>
            </a:r>
            <a:r>
              <a:rPr lang="en-US" altLang="ko-KR" dirty="0"/>
              <a:t>script </a:t>
            </a:r>
            <a:r>
              <a:rPr lang="ko-KR" altLang="en-US" dirty="0"/>
              <a:t>를 중복되는 장르에도 각각 중복으로 넣어서 분류함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2015</a:t>
            </a:r>
            <a:r>
              <a:rPr lang="ko-KR" altLang="en-US" dirty="0"/>
              <a:t>년도 </a:t>
            </a:r>
            <a:r>
              <a:rPr lang="en-US" altLang="ko-KR" dirty="0"/>
              <a:t>11</a:t>
            </a:r>
            <a:r>
              <a:rPr lang="ko-KR" altLang="en-US" dirty="0"/>
              <a:t>월 기준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9909F-1FCF-44DB-8B8A-6FF6FF7D46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56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Script</a:t>
            </a:r>
            <a:r>
              <a:rPr lang="ko-KR" altLang="en-US" dirty="0"/>
              <a:t> 마다 형식이 다르기 때문에 현재 가지고 있는 미완성</a:t>
            </a:r>
            <a:r>
              <a:rPr lang="en-US" altLang="ko-KR" dirty="0"/>
              <a:t>(?)</a:t>
            </a:r>
            <a:r>
              <a:rPr lang="ko-KR" altLang="en-US" dirty="0"/>
              <a:t>의 </a:t>
            </a:r>
            <a:r>
              <a:rPr lang="en-US" altLang="ko-KR" dirty="0"/>
              <a:t>dialogue</a:t>
            </a:r>
            <a:r>
              <a:rPr lang="ko-KR" altLang="en-US" dirty="0"/>
              <a:t>를 가지고는 앞으로의 </a:t>
            </a:r>
            <a:r>
              <a:rPr lang="en-US" altLang="ko-KR" dirty="0"/>
              <a:t>project</a:t>
            </a:r>
            <a:r>
              <a:rPr lang="ko-KR" altLang="en-US" dirty="0"/>
              <a:t>를 진행하는데 어려움이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원본 </a:t>
            </a:r>
            <a:r>
              <a:rPr lang="en-US" altLang="ko-KR" dirty="0"/>
              <a:t>Script</a:t>
            </a:r>
            <a:r>
              <a:rPr lang="ko-KR" altLang="en-US" dirty="0"/>
              <a:t>를 출발점으로 두고 공통된 형식으로 </a:t>
            </a:r>
            <a:r>
              <a:rPr lang="en-US" altLang="ko-KR" dirty="0"/>
              <a:t>parsing </a:t>
            </a:r>
            <a:r>
              <a:rPr lang="ko-KR" altLang="en-US" dirty="0"/>
              <a:t>할 수 있는 형태로 만들고자 노력을 해보려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분석을 하는데 </a:t>
            </a:r>
            <a:r>
              <a:rPr lang="en-US" altLang="ko-KR" dirty="0"/>
              <a:t>(CONT\’D) / (CONTD) </a:t>
            </a:r>
            <a:r>
              <a:rPr lang="ko-KR" altLang="en-US" dirty="0"/>
              <a:t>와 같은 형식으로 불필요한 언어들을 제거하는데 조금 더 힘을 써야한다</a:t>
            </a:r>
            <a:r>
              <a:rPr lang="en-US" altLang="ko-KR" dirty="0"/>
              <a:t>. -&gt; </a:t>
            </a:r>
            <a:r>
              <a:rPr lang="ko-KR" altLang="en-US" dirty="0"/>
              <a:t>계속해서 추가할 예정이다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9909F-1FCF-44DB-8B8A-6FF6FF7D46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2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 실행해서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의 </a:t>
            </a:r>
            <a:r>
              <a:rPr lang="en-US" altLang="ko-KR" dirty="0"/>
              <a:t>F#</a:t>
            </a:r>
            <a:r>
              <a:rPr lang="ko-KR" altLang="en-US" dirty="0"/>
              <a:t>언어로 만든 네트워크 코드가 있는데 이걸 </a:t>
            </a:r>
            <a:r>
              <a:rPr lang="en-US" altLang="ko-KR" dirty="0"/>
              <a:t>python</a:t>
            </a:r>
            <a:r>
              <a:rPr lang="ko-KR" altLang="en-US" dirty="0"/>
              <a:t>으로 구현을 해보려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9909F-1FCF-44DB-8B8A-6FF6FF7D46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8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X-ray data</a:t>
            </a:r>
            <a:r>
              <a:rPr lang="ko-KR" altLang="en-US" dirty="0"/>
              <a:t>를 </a:t>
            </a:r>
            <a:r>
              <a:rPr lang="en-US" altLang="ko-KR" dirty="0" err="1"/>
              <a:t>jason</a:t>
            </a:r>
            <a:r>
              <a:rPr lang="ko-KR" altLang="en-US" dirty="0"/>
              <a:t>형식으로 다운받을 수 있음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9909F-1FCF-44DB-8B8A-6FF6FF7D46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1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BD293-2256-4FCF-BAF1-4AA8E5EF5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859E7C-8633-4C2C-9011-76F9FC35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8CF77-D842-4E2D-9D41-B5729809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71BC-4649-40F4-A68A-5EE1E5EB2A7C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045F8-B10C-4F7A-9C8F-AD097D16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33555-BDD6-4795-B048-78C024FC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9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28DCF-6520-402C-AF0C-3B3F4DF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997DE9-4502-4216-B379-B252D8466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2E293-1DEB-4E0D-AABB-84247255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0B5-F8C4-4D7A-98A5-57D37EB7B0D7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F7658-69A7-4D48-BFA2-17A926BE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E189-F583-4AFB-AD51-81F38F19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2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81183-2F87-4599-8F17-31974C15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6C259-F58E-4CAC-9AF0-FD8379C71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333D8-A083-407C-B8A6-82092163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B910-E037-44A9-B7F8-45BD19CC381B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641E7-0AC4-4755-BD6D-A40281D7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644E6-1226-48FD-9619-1DE9E643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E0CC3-678F-4547-B637-F401AC4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6B38-5E38-4EB7-9095-13884EFD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807D6-0F8D-4063-A837-AA132393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7A67-E693-4E35-BADD-3A8002A2E576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034D9-E8A6-45E5-88AF-1F7A885C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30053-303B-438C-A2A7-2C771B64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2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507C6-52F0-4F5D-8B1A-F1F5DE69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018F7-BC12-4206-BCD9-D6466D95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E0988-AC44-4BC7-8CAB-DB0CF63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08AF-D92D-456A-A8D6-6BA997605025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EE47D-8F77-4D68-8A35-7624A8DE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35151-4389-45D3-A76B-211993BF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60B7-60BE-4E7B-90CE-6A22FBF4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A29A2-1DCF-4651-BD21-6D8BABEED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6C092E-1961-44A4-BAB6-E334E731F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162B1-E875-41C6-98E6-27BA8539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BB9-728B-45CD-950E-0B55BCD2E481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08E20-EC4C-42F9-95F3-34EFCE1F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9A7CC-C978-4DB3-898C-B8F3F5F7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1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14799-FFE1-4FE9-AFA8-DD075B6B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CB31E-AC9B-42EC-B608-658F483A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AF836-3BAD-4707-A2A2-3EE14E01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6EE9E-AFAA-4984-A73D-34B375B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7ED0B1-F2F8-4C4A-B340-900736EED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1DC718-9177-4775-BD6C-746A8136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468C-0767-4F2A-95A2-94A89648B055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06A32E-4041-4411-B761-EB73B4A5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49A00B-94FD-446E-9EA3-71203DDE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9C83-A49D-49CC-A86B-A646E1C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4D3B98-A9F5-48FC-AB1E-A7F54CF4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A02-6E6A-41D9-99E6-4D7E96329980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AAAAE4-7C3E-421E-B770-EDC01428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706DB7-9B20-4FFB-B746-D9BF72D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AB551-5608-4EA1-ADF1-13010482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CB2C-F998-4E6F-B5B9-D10C9555F111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846BA-B6A9-45BE-8F9A-24A16280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4F9701-6EF0-46C0-88D5-815875DD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2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2871-6AE1-49EA-8F3C-137BBA9E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E8799-EEBF-45F4-BBA7-3D778B16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22C18-FFA6-4133-AABD-6F7AEA6A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963D6-DCD3-4C33-AB1F-C593224F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2C0E-034B-4A4D-ABCD-A37A679BF479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8EE79-47CF-4150-9C63-19B83DDC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27C68-64A6-4A08-BAC9-FB6A0B0A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9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7D62-0A12-4D48-90F2-C5C3DBDF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1FE7A2-E9E8-474B-84D1-E4FB9D729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52EB6-7F8A-43F2-BDA9-43E46154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3640E-245F-4E89-96C1-2D32D5DA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2C3-2A67-4BB4-BE4D-27FC2A8AA2F8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104D6-A585-443A-91A9-828C832B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F8EF8-F653-4031-8AC5-C75D0361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505243-47CB-405C-9ADD-9C42A54C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E1F785-9A3C-4801-AD73-143D54E1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19989-02D4-4B66-9E01-AC9F3AADE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1FCB-E38C-4458-872F-842F157BD05B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A792A-FA6B-49FE-9D14-E515959B1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AA0C2-A835-4AD8-81F6-A521C47C1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BCCE-60B9-4B13-8390-5E0644E1F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velinag.com/blog/2015/12-15-star-wars-social-networ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3EFA-6564-4302-8009-CFBB8C4AB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743"/>
            <a:ext cx="9144000" cy="1104220"/>
          </a:xfrm>
        </p:spPr>
        <p:txBody>
          <a:bodyPr/>
          <a:lstStyle/>
          <a:p>
            <a:r>
              <a:rPr lang="ko-KR" altLang="en-US" i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캡스톤</a:t>
            </a:r>
            <a:r>
              <a:rPr lang="ko-KR" altLang="en-US" i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디자인 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A200F7-34A7-4BBB-ADED-F88B3EA19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638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FreesiaUPC" panose="020B0502040204020203" pitchFamily="34" charset="-34"/>
              </a:rPr>
              <a:t>Operation </a:t>
            </a:r>
            <a:r>
              <a:rPr lang="en-US" altLang="ko-KR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FreesiaUPC" panose="020B0502040204020203" pitchFamily="34" charset="-34"/>
              </a:rPr>
              <a:t>CapDe</a:t>
            </a:r>
            <a:endParaRPr lang="en-US" altLang="ko-KR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FreesiaUPC" panose="020B0502040204020203" pitchFamily="34" charset="-34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FreesiaUPC" panose="020B0502040204020203" pitchFamily="34" charset="-34"/>
              </a:rPr>
              <a:t>With. Movie Script</a:t>
            </a:r>
          </a:p>
          <a:p>
            <a:endParaRPr lang="en-US" altLang="ko-KR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FreesiaUPC" panose="020B0502040204020203" pitchFamily="34" charset="-34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FreesiaUPC" panose="020B0502040204020203" pitchFamily="34" charset="-34"/>
              </a:rPr>
              <a:t>201521466 </a:t>
            </a:r>
            <a:r>
              <a:rPr lang="ko-KR" altLang="en-US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FreesiaUPC" panose="020B0502040204020203" pitchFamily="34" charset="-34"/>
              </a:rPr>
              <a:t>김남현</a:t>
            </a:r>
            <a:endParaRPr lang="en-US" altLang="ko-KR" sz="18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FreesiaUPC" panose="020B0502040204020203" pitchFamily="34" charset="-34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FreesiaUPC" panose="020B0502040204020203" pitchFamily="34" charset="-34"/>
              </a:rPr>
              <a:t>201623504 </a:t>
            </a:r>
            <a:r>
              <a:rPr lang="ko-KR" altLang="en-US" sz="18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FreesiaUPC" panose="020B0502040204020203" pitchFamily="34" charset="-34"/>
              </a:rPr>
              <a:t>권용재</a:t>
            </a:r>
            <a:r>
              <a:rPr lang="ko-KR" altLang="en-US" sz="1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FreesiaUPC" panose="020B0502040204020203" pitchFamily="34" charset="-34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Frees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801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750093" y="501135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자연어 처리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CFD7CB2-7E26-49DE-9ACF-AC2EC104A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" b="3"/>
          <a:stretch/>
        </p:blipFill>
        <p:spPr>
          <a:xfrm>
            <a:off x="4234543" y="0"/>
            <a:ext cx="4876800" cy="6858000"/>
          </a:xfrm>
          <a:prstGeom prst="rect">
            <a:avLst/>
          </a:prstGeom>
          <a:effectLst/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0F7E6D4E-A49A-4AF8-B42F-9790C350090C}"/>
              </a:ext>
            </a:extLst>
          </p:cNvPr>
          <p:cNvSpPr txBox="1">
            <a:spLocks/>
          </p:cNvSpPr>
          <p:nvPr/>
        </p:nvSpPr>
        <p:spPr>
          <a:xfrm>
            <a:off x="654845" y="1905006"/>
            <a:ext cx="3242241" cy="10472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자연어 처리 </a:t>
            </a:r>
          </a:p>
        </p:txBody>
      </p:sp>
      <p:sp>
        <p:nvSpPr>
          <p:cNvPr id="3" name="빼기 기호 2">
            <a:extLst>
              <a:ext uri="{FF2B5EF4-FFF2-40B4-BE49-F238E27FC236}">
                <a16:creationId xmlns:a16="http://schemas.microsoft.com/office/drawing/2014/main" id="{351083B4-2562-445A-A597-FDFC2F3F9C79}"/>
              </a:ext>
            </a:extLst>
          </p:cNvPr>
          <p:cNvSpPr/>
          <p:nvPr/>
        </p:nvSpPr>
        <p:spPr>
          <a:xfrm>
            <a:off x="131479" y="2824989"/>
            <a:ext cx="4288972" cy="280744"/>
          </a:xfrm>
          <a:prstGeom prst="mathMinu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B1EA2C-5122-44B3-AE50-9A618D4F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9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750093" y="500062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API Service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E9A92D7-D55E-40D1-8CCC-002AD6C27105}"/>
              </a:ext>
            </a:extLst>
          </p:cNvPr>
          <p:cNvSpPr txBox="1">
            <a:spLocks/>
          </p:cNvSpPr>
          <p:nvPr/>
        </p:nvSpPr>
        <p:spPr>
          <a:xfrm>
            <a:off x="578645" y="1399448"/>
            <a:ext cx="7204642" cy="36635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</a:rPr>
              <a:t>IBM Watson </a:t>
            </a:r>
            <a:r>
              <a:rPr lang="en-US" altLang="ko-KR" sz="2500" dirty="0" err="1">
                <a:solidFill>
                  <a:schemeClr val="bg1">
                    <a:lumMod val="85000"/>
                  </a:schemeClr>
                </a:solidFill>
              </a:rPr>
              <a:t>Api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500" dirty="0">
                <a:solidFill>
                  <a:schemeClr val="bg1">
                    <a:lumMod val="85000"/>
                  </a:schemeClr>
                </a:solidFill>
              </a:rPr>
              <a:t>를 이용한 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</a:rPr>
              <a:t>personality profile </a:t>
            </a:r>
            <a:r>
              <a:rPr lang="ko-KR" altLang="en-US" sz="2500" dirty="0">
                <a:solidFill>
                  <a:schemeClr val="bg1">
                    <a:lumMod val="85000"/>
                  </a:schemeClr>
                </a:solidFill>
              </a:rPr>
              <a:t>그리기</a:t>
            </a: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C264C00A-DD74-4FA5-9FF2-742B49715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3" y="3261180"/>
            <a:ext cx="2771503" cy="11584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0D6353-C3BE-431A-8547-407498DADBD1}"/>
              </a:ext>
            </a:extLst>
          </p:cNvPr>
          <p:cNvSpPr txBox="1"/>
          <p:nvPr/>
        </p:nvSpPr>
        <p:spPr>
          <a:xfrm>
            <a:off x="4256741" y="2891848"/>
            <a:ext cx="457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IBM Watson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Personality Profile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이란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62328-A341-4E72-AEDD-42B3334BCD93}"/>
              </a:ext>
            </a:extLst>
          </p:cNvPr>
          <p:cNvSpPr txBox="1"/>
          <p:nvPr/>
        </p:nvSpPr>
        <p:spPr>
          <a:xfrm>
            <a:off x="4256741" y="3517248"/>
            <a:ext cx="705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등장인물 성격을 파악하기 위해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Big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라는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가지의 큰 특징들로 나누고 각각의 하위 특징들을 만들어 자세하게 표현하는 방법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4FD53E-DF5E-4D51-93D3-FA6845D6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2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750093" y="501135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Traits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Big5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4773527-8152-433C-AC25-D6F4B574E65D}"/>
              </a:ext>
            </a:extLst>
          </p:cNvPr>
          <p:cNvSpPr txBox="1">
            <a:spLocks/>
          </p:cNvSpPr>
          <p:nvPr/>
        </p:nvSpPr>
        <p:spPr>
          <a:xfrm>
            <a:off x="838200" y="171075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Big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창의적이고 새로운 아이디어에 대한 개방성 정도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성실성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외향적이고 열정적인 정도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친근함 정도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감정기복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Needs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등장인물의 충족하고자 하는 욕구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F1578A49-BAD3-4D40-8415-8182D4BC19D2}"/>
              </a:ext>
            </a:extLst>
          </p:cNvPr>
          <p:cNvSpPr/>
          <p:nvPr/>
        </p:nvSpPr>
        <p:spPr>
          <a:xfrm>
            <a:off x="3292928" y="4125685"/>
            <a:ext cx="925286" cy="903461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2465193-4CC4-4E4B-905F-B657EB171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4554"/>
              </p:ext>
            </p:extLst>
          </p:nvPr>
        </p:nvGraphicFramePr>
        <p:xfrm>
          <a:off x="10074731" y="6062097"/>
          <a:ext cx="1974893" cy="67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포장기 셸 개체" showAsIcon="1" r:id="rId3" imgW="1289880" imgH="439560" progId="Package">
                  <p:embed/>
                </p:oleObj>
              </mc:Choice>
              <mc:Fallback>
                <p:oleObj name="포장기 셸 개체" showAsIcon="1" r:id="rId3" imgW="1289880" imgH="439560" progId="Packag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6DED2F9E-BBE8-4F76-B221-6B4062A5C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74731" y="6062097"/>
                        <a:ext cx="1974893" cy="672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1021BD-2F07-436D-9AE3-ABD5A9AD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8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750093" y="501135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앞으로 해야 할 일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509106C-556D-4AAC-9A6B-1B02CCAB63A7}"/>
              </a:ext>
            </a:extLst>
          </p:cNvPr>
          <p:cNvSpPr txBox="1">
            <a:spLocks/>
          </p:cNvSpPr>
          <p:nvPr/>
        </p:nvSpPr>
        <p:spPr>
          <a:xfrm>
            <a:off x="838200" y="1527691"/>
            <a:ext cx="6019800" cy="6430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더 정교한 자연어 처리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70E09A-72EE-456A-A0A8-136CC4C65793}"/>
              </a:ext>
            </a:extLst>
          </p:cNvPr>
          <p:cNvSpPr txBox="1">
            <a:spLocks/>
          </p:cNvSpPr>
          <p:nvPr/>
        </p:nvSpPr>
        <p:spPr>
          <a:xfrm>
            <a:off x="838200" y="3674149"/>
            <a:ext cx="6019800" cy="64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    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Parsing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2D96E81-EFA8-4F96-85D6-0E74147CAE79}"/>
              </a:ext>
            </a:extLst>
          </p:cNvPr>
          <p:cNvSpPr txBox="1">
            <a:spLocks/>
          </p:cNvSpPr>
          <p:nvPr/>
        </p:nvSpPr>
        <p:spPr>
          <a:xfrm>
            <a:off x="3219450" y="2850306"/>
            <a:ext cx="1042560" cy="412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>
                    <a:lumMod val="85000"/>
                  </a:schemeClr>
                </a:solidFill>
              </a:rPr>
              <a:t>&amp;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CDD8076-9EED-4CD6-82D4-5E197FB89F73}"/>
              </a:ext>
            </a:extLst>
          </p:cNvPr>
          <p:cNvSpPr txBox="1">
            <a:spLocks/>
          </p:cNvSpPr>
          <p:nvPr/>
        </p:nvSpPr>
        <p:spPr>
          <a:xfrm>
            <a:off x="261257" y="5037760"/>
            <a:ext cx="10493829" cy="1232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현재까지 수집한 데이터가 많이 부족한 면이 있어서 원본 스크립트 데이터를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parsing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후 등장인물과 대사를 묶어서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corpus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로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만들어야한다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34863C-7A8D-47C9-9C48-818BC754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7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750093" y="501135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Network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964E3F-F5C2-4D5E-8E80-AC3C53C6577E}"/>
              </a:ext>
            </a:extLst>
          </p:cNvPr>
          <p:cNvSpPr txBox="1">
            <a:spLocks/>
          </p:cNvSpPr>
          <p:nvPr/>
        </p:nvSpPr>
        <p:spPr>
          <a:xfrm>
            <a:off x="578644" y="1475240"/>
            <a:ext cx="7650956" cy="3802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>
                <a:solidFill>
                  <a:schemeClr val="bg1">
                    <a:lumMod val="85000"/>
                  </a:schemeClr>
                </a:solidFill>
              </a:rPr>
              <a:t>등장 인물들의 관계 나타내기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</a:rPr>
              <a:t> (Network </a:t>
            </a:r>
            <a:r>
              <a:rPr lang="ko-KR" altLang="en-US" sz="2500" dirty="0">
                <a:solidFill>
                  <a:schemeClr val="bg1">
                    <a:lumMod val="85000"/>
                  </a:schemeClr>
                </a:solidFill>
              </a:rPr>
              <a:t>그리기</a:t>
            </a: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811777A-9830-4F91-AC99-C4B0BD5A9495}"/>
              </a:ext>
            </a:extLst>
          </p:cNvPr>
          <p:cNvSpPr txBox="1">
            <a:spLocks/>
          </p:cNvSpPr>
          <p:nvPr/>
        </p:nvSpPr>
        <p:spPr>
          <a:xfrm>
            <a:off x="642257" y="2973499"/>
            <a:ext cx="5011411" cy="26048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등장인물 추출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Scene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추출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Interaction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between characters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-&gt; Scene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마다 등장인물 추출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같은 등장인물 다른 이름을 통일시키기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FD475-30FD-46C4-88D5-757C3B4B0DA7}"/>
              </a:ext>
            </a:extLst>
          </p:cNvPr>
          <p:cNvSpPr txBox="1"/>
          <p:nvPr/>
        </p:nvSpPr>
        <p:spPr>
          <a:xfrm>
            <a:off x="8229600" y="6512127"/>
            <a:ext cx="422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>
                <a:hlinkClick r:id="rId3"/>
              </a:rPr>
              <a:t>http://evelinag.com/blog/2015/12-15-star-wars-social-network/</a:t>
            </a:r>
            <a:r>
              <a:rPr lang="en-US" altLang="ko-KR" sz="1000" dirty="0"/>
              <a:t>&gt;</a:t>
            </a:r>
          </a:p>
          <a:p>
            <a:endParaRPr lang="ko-KR" altLang="en-US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5232C7F-9EF8-4375-9D2D-B4441E487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68" y="2099808"/>
            <a:ext cx="6211331" cy="400949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B0926A-7C22-4F69-BDE1-D84E96B2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1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E9A189-A6D0-48C4-9643-3745AD313D22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5ABD27B-8079-4F30-B141-944FAA409EC7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11F5D7E-097C-4FCD-A1AC-DDC5A82C720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E35B80-AFA6-46B7-810A-28CD6F934AFE}"/>
              </a:ext>
            </a:extLst>
          </p:cNvPr>
          <p:cNvSpPr txBox="1"/>
          <p:nvPr/>
        </p:nvSpPr>
        <p:spPr>
          <a:xfrm>
            <a:off x="750093" y="501135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el-GR" altLang="ko-KR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α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7F229-9C02-496F-BE24-72961C46DDDA}"/>
              </a:ext>
            </a:extLst>
          </p:cNvPr>
          <p:cNvSpPr txBox="1"/>
          <p:nvPr/>
        </p:nvSpPr>
        <p:spPr>
          <a:xfrm>
            <a:off x="892629" y="1948543"/>
            <a:ext cx="101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Amazon Prime Video Data – x-ray Data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를 이용한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social network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그리기를 통한 비교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D9B40A6-5B6F-40A6-8F8D-CB4692EE6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9" y="3429000"/>
            <a:ext cx="4271773" cy="176143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F7E5231-DB25-4C18-87A2-F6E0F6A36A8A}"/>
              </a:ext>
            </a:extLst>
          </p:cNvPr>
          <p:cNvSpPr/>
          <p:nvPr/>
        </p:nvSpPr>
        <p:spPr>
          <a:xfrm>
            <a:off x="5715000" y="4103914"/>
            <a:ext cx="1110343" cy="43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946C8CD-8BB5-4D90-BD6F-4BE655C70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89" y="2684074"/>
            <a:ext cx="3940189" cy="3712103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DBA1F-27AB-405F-8EED-4E5B0F4F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750093" y="501135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목차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D87F8-06A9-49AE-BE09-79AE25FD8A94}"/>
              </a:ext>
            </a:extLst>
          </p:cNvPr>
          <p:cNvSpPr txBox="1"/>
          <p:nvPr/>
        </p:nvSpPr>
        <p:spPr>
          <a:xfrm>
            <a:off x="2336006" y="1564123"/>
            <a:ext cx="5672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원래 하려 했던 방향성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방향전환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토픽모델링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&lt;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scikit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– learn LDA&gt;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토픽모델링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 &lt;genism LDA&gt;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Script data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수집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등장인물 특징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visualization (API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사용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앞으로 보완해야 할 점들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도전해볼 것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85222-EC42-46F1-B559-0B8558A6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0D92BF7-C248-4875-9707-BFFC9B46A8C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F00D63D-C44A-480D-8448-D9EA80CCCF9A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BD1BD77-6C99-4BA2-A9E2-587896482344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EF97D5-34A5-4AC0-8FFB-447470843281}"/>
              </a:ext>
            </a:extLst>
          </p:cNvPr>
          <p:cNvSpPr txBox="1"/>
          <p:nvPr/>
        </p:nvSpPr>
        <p:spPr>
          <a:xfrm>
            <a:off x="750093" y="501135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우린 뭐였더라 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CCC31-B3B8-4764-9440-11EDA781160C}"/>
              </a:ext>
            </a:extLst>
          </p:cNvPr>
          <p:cNvSpPr txBox="1"/>
          <p:nvPr/>
        </p:nvSpPr>
        <p:spPr>
          <a:xfrm>
            <a:off x="2202002" y="3059668"/>
            <a:ext cx="778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대본 텍스트 분석을 실시하여 흥행에 있어 텍스트가 갖는 특징을 알아보자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5FF98-835B-4915-8CF0-A91C5EA0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7BDB8-FAAA-4BEB-B7F6-506979F60727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B607960-488F-4BAE-9FF8-BB2E4F4ACF62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506FA91-A9A7-40B9-A6F7-CE98094EC061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8D21CC-7127-400F-93D6-766B0582E817}"/>
              </a:ext>
            </a:extLst>
          </p:cNvPr>
          <p:cNvSpPr txBox="1"/>
          <p:nvPr/>
        </p:nvSpPr>
        <p:spPr>
          <a:xfrm>
            <a:off x="750093" y="500062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토픽모델링 시도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6F869-4C8E-4C8A-A460-410C579F2E6E}"/>
              </a:ext>
            </a:extLst>
          </p:cNvPr>
          <p:cNvSpPr txBox="1"/>
          <p:nvPr/>
        </p:nvSpPr>
        <p:spPr>
          <a:xfrm>
            <a:off x="3543501" y="3028890"/>
            <a:ext cx="510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토픽 구성과 짜임에 있어서 차이가 있을까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D40B1-912C-48FF-BD3E-06DD3D03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2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1080808" y="498451"/>
            <a:ext cx="14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토픽모델링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D87F8-06A9-49AE-BE09-79AE25FD8A94}"/>
              </a:ext>
            </a:extLst>
          </p:cNvPr>
          <p:cNvSpPr txBox="1"/>
          <p:nvPr/>
        </p:nvSpPr>
        <p:spPr>
          <a:xfrm>
            <a:off x="1919356" y="2301281"/>
            <a:ext cx="151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대본 수집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B828DD-3D32-40A5-8CC3-C912535F5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0" t="24375" r="51335" b="23463"/>
          <a:stretch/>
        </p:blipFill>
        <p:spPr>
          <a:xfrm>
            <a:off x="933398" y="2783845"/>
            <a:ext cx="3491765" cy="3375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601E63-80C9-4F28-A1FC-7EF7B1088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4" t="37835" r="43975" b="41991"/>
          <a:stretch/>
        </p:blipFill>
        <p:spPr>
          <a:xfrm>
            <a:off x="6380812" y="1609543"/>
            <a:ext cx="4376057" cy="13834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3BEB15-D451-41AE-B8C8-3AE85CB80A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2" t="48571" r="34452" b="19221"/>
          <a:stretch/>
        </p:blipFill>
        <p:spPr>
          <a:xfrm>
            <a:off x="5879080" y="3950409"/>
            <a:ext cx="5379522" cy="2208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AE903-6CE8-4185-8BA2-5CCFAAA495C7}"/>
              </a:ext>
            </a:extLst>
          </p:cNvPr>
          <p:cNvSpPr txBox="1"/>
          <p:nvPr/>
        </p:nvSpPr>
        <p:spPr>
          <a:xfrm>
            <a:off x="7319454" y="1118490"/>
            <a:ext cx="249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분류별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대본 합치기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C45F7-7DE7-4BA3-AC44-49B7F998E4BF}"/>
              </a:ext>
            </a:extLst>
          </p:cNvPr>
          <p:cNvSpPr txBox="1"/>
          <p:nvPr/>
        </p:nvSpPr>
        <p:spPr>
          <a:xfrm>
            <a:off x="7228410" y="3485991"/>
            <a:ext cx="26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토크나이즈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및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전처리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A376EA-707A-4C5C-AEBC-292E014C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3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0D87F8-06A9-49AE-BE09-79AE25FD8A94}"/>
              </a:ext>
            </a:extLst>
          </p:cNvPr>
          <p:cNvSpPr txBox="1"/>
          <p:nvPr/>
        </p:nvSpPr>
        <p:spPr>
          <a:xfrm>
            <a:off x="2480437" y="2114021"/>
            <a:ext cx="183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scikit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-learn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LDA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45B1DA-804A-43E6-9DDF-5DB6A5FA7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4" t="35065" r="40620" b="22078"/>
          <a:stretch/>
        </p:blipFill>
        <p:spPr>
          <a:xfrm>
            <a:off x="637502" y="2627300"/>
            <a:ext cx="5518350" cy="338663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C6B4A4-5972-4A45-9E6F-03CB7E16CB4D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9C3FFE9-B394-4866-B149-8C91DE6254A1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0C470D-7772-4907-9C21-49E8A54D1758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B5E818-DE1C-4A88-891B-FC4E63D02E25}"/>
              </a:ext>
            </a:extLst>
          </p:cNvPr>
          <p:cNvSpPr txBox="1"/>
          <p:nvPr/>
        </p:nvSpPr>
        <p:spPr>
          <a:xfrm>
            <a:off x="972762" y="501135"/>
            <a:ext cx="163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토픽모델링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A990AB-3E56-49E0-BBCC-5E241BBD5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3" t="37499" r="42708" b="11019"/>
          <a:stretch/>
        </p:blipFill>
        <p:spPr>
          <a:xfrm>
            <a:off x="6812633" y="2631186"/>
            <a:ext cx="4741865" cy="338274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276304-54BA-4E14-B521-7631CA0A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7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996156" y="500062"/>
            <a:ext cx="15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토픽모델링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D87F8-06A9-49AE-BE09-79AE25FD8A94}"/>
              </a:ext>
            </a:extLst>
          </p:cNvPr>
          <p:cNvSpPr txBox="1"/>
          <p:nvPr/>
        </p:nvSpPr>
        <p:spPr>
          <a:xfrm>
            <a:off x="2526614" y="1864187"/>
            <a:ext cx="24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gensim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으로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LDA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학습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889EFD-9161-4B4A-9769-9D42B97CA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4" t="31775" r="40187" b="24329"/>
          <a:stretch/>
        </p:blipFill>
        <p:spPr>
          <a:xfrm>
            <a:off x="907255" y="2378538"/>
            <a:ext cx="5717647" cy="3558710"/>
          </a:xfrm>
          <a:prstGeom prst="rect">
            <a:avLst/>
          </a:prstGeom>
        </p:spPr>
      </p:pic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44B86CA-9283-4449-93A4-FE12A60AC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778385"/>
              </p:ext>
            </p:extLst>
          </p:nvPr>
        </p:nvGraphicFramePr>
        <p:xfrm>
          <a:off x="9075738" y="3074988"/>
          <a:ext cx="15176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포장기 셸 개체" showAsIcon="1" r:id="rId4" imgW="690120" imgH="439560" progId="Package">
                  <p:embed/>
                </p:oleObj>
              </mc:Choice>
              <mc:Fallback>
                <p:oleObj name="포장기 셸 개체" showAsIcon="1" r:id="rId4" imgW="690120" imgH="439560" progId="Packag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FB7BEB38-DD83-4356-A8D9-7142F3D09F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75738" y="3074988"/>
                        <a:ext cx="151765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587A6746-A20D-4DF4-914F-182540418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989100"/>
              </p:ext>
            </p:extLst>
          </p:nvPr>
        </p:nvGraphicFramePr>
        <p:xfrm>
          <a:off x="7281863" y="3089275"/>
          <a:ext cx="14827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포장기 셸 개체" showAsIcon="1" r:id="rId6" imgW="674280" imgH="427680" progId="Package">
                  <p:embed/>
                </p:oleObj>
              </mc:Choice>
              <mc:Fallback>
                <p:oleObj name="포장기 셸 개체" showAsIcon="1" r:id="rId6" imgW="674280" imgH="427680" progId="Package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DF7BF904-D00C-41F6-8479-0ABE505F0D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81863" y="3089275"/>
                        <a:ext cx="14827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612411-8C18-435B-9E61-963CD82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8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996156" y="500062"/>
            <a:ext cx="15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방향전환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F7B2E4-6892-40F6-9A98-013752CD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1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28F289-4F59-42B8-B48E-083EAADA35D5}"/>
              </a:ext>
            </a:extLst>
          </p:cNvPr>
          <p:cNvGrpSpPr/>
          <p:nvPr/>
        </p:nvGrpSpPr>
        <p:grpSpPr>
          <a:xfrm>
            <a:off x="578644" y="357188"/>
            <a:ext cx="2421731" cy="657225"/>
            <a:chOff x="578644" y="357188"/>
            <a:chExt cx="2278856" cy="58102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A1202AC-46CD-4B7A-AE50-BFFABAA9AAD5}"/>
                </a:ext>
              </a:extLst>
            </p:cNvPr>
            <p:cNvCxnSpPr/>
            <p:nvPr/>
          </p:nvCxnSpPr>
          <p:spPr>
            <a:xfrm>
              <a:off x="578644" y="357188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CC86B-C32B-4D24-91F4-948F583D9092}"/>
                </a:ext>
              </a:extLst>
            </p:cNvPr>
            <p:cNvCxnSpPr/>
            <p:nvPr/>
          </p:nvCxnSpPr>
          <p:spPr>
            <a:xfrm>
              <a:off x="578644" y="938213"/>
              <a:ext cx="2278856" cy="0"/>
            </a:xfrm>
            <a:prstGeom prst="line">
              <a:avLst/>
            </a:prstGeom>
            <a:ln w="76200" cap="rnd">
              <a:solidFill>
                <a:srgbClr val="FF99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475C0-A6A6-4F7C-966B-29940B7B567E}"/>
              </a:ext>
            </a:extLst>
          </p:cNvPr>
          <p:cNvSpPr txBox="1"/>
          <p:nvPr/>
        </p:nvSpPr>
        <p:spPr>
          <a:xfrm>
            <a:off x="750093" y="501135"/>
            <a:ext cx="20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데이터 수집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68FAAA47-8441-4FE7-8B5C-EC5AAEE05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4" y="2660510"/>
            <a:ext cx="3708214" cy="1536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BB2327-6DDC-497A-93CE-F8D6D69D1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30" y="1"/>
            <a:ext cx="3320269" cy="685800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2955EC6-82F6-4993-B020-E3F6D17EF7EA}"/>
              </a:ext>
            </a:extLst>
          </p:cNvPr>
          <p:cNvSpPr txBox="1">
            <a:spLocks/>
          </p:cNvSpPr>
          <p:nvPr/>
        </p:nvSpPr>
        <p:spPr>
          <a:xfrm>
            <a:off x="1318260" y="4920964"/>
            <a:ext cx="6454140" cy="1330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Scrapy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를 이용해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IMSDb.com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960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개의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script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를 가져옴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Script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Dialog(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인물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대사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로 분리해서 저장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149A03-C74A-414B-9EFA-B355EAF83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92" y="2780577"/>
            <a:ext cx="2277868" cy="133622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4D4A9E-69D5-4E24-AAD0-1134DDD9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BCCE-60B9-4B13-8390-5E0644E1F9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6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459</Words>
  <Application>Microsoft Office PowerPoint</Application>
  <PresentationFormat>와이드스크린</PresentationFormat>
  <Paragraphs>101</Paragraphs>
  <Slides>15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맑은 고딕</vt:lpstr>
      <vt:lpstr>휴먼둥근헤드라인</vt:lpstr>
      <vt:lpstr>Arial</vt:lpstr>
      <vt:lpstr>Office 테마</vt:lpstr>
      <vt:lpstr>포장기 셸 개체</vt:lpstr>
      <vt:lpstr>패키지</vt:lpstr>
      <vt:lpstr>캡스톤 디자인 중간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중간 발표</dc:title>
  <dc:creator>김 남현</dc:creator>
  <cp:lastModifiedBy>김 남현</cp:lastModifiedBy>
  <cp:revision>28</cp:revision>
  <dcterms:created xsi:type="dcterms:W3CDTF">2019-11-11T10:50:47Z</dcterms:created>
  <dcterms:modified xsi:type="dcterms:W3CDTF">2019-11-12T06:54:41Z</dcterms:modified>
</cp:coreProperties>
</file>