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5BEFF"/>
    <a:srgbClr val="00AAE6"/>
    <a:srgbClr val="00A1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5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HS NSS Chapter Slide 3">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C4AE3-21A9-41AB-9578-6A1519219BB2}" type="datetimeFigureOut">
              <a:rPr lang="en-GB" smtClean="0"/>
              <a:pPr/>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21F9A2-6F15-497F-85DD-486804EC934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C4AE3-21A9-41AB-9578-6A1519219BB2}" type="datetimeFigureOut">
              <a:rPr lang="en-GB" smtClean="0"/>
              <a:pPr/>
              <a:t>28/11/2017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1F9A2-6F15-497F-85DD-486804EC934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332656"/>
            <a:ext cx="6976193" cy="1077218"/>
          </a:xfrm>
          <a:prstGeom prst="rect">
            <a:avLst/>
          </a:prstGeom>
        </p:spPr>
        <p:txBody>
          <a:bodyPr wrap="square">
            <a:spAutoFit/>
          </a:bodyPr>
          <a:lstStyle/>
          <a:p>
            <a:r>
              <a:rPr lang="en-GB" sz="3200" b="1" dirty="0" smtClean="0">
                <a:solidFill>
                  <a:srgbClr val="004785"/>
                </a:solidFill>
                <a:cs typeface="Arial" panose="020B0604020202020204" pitchFamily="34" charset="0"/>
              </a:rPr>
              <a:t>NSS DDA Standards</a:t>
            </a:r>
          </a:p>
          <a:p>
            <a:endParaRPr lang="en-GB" sz="3200" b="1" dirty="0" smtClean="0">
              <a:solidFill>
                <a:srgbClr val="004785"/>
              </a:solidFill>
              <a:cs typeface="Arial" panose="020B0604020202020204" pitchFamily="34" charset="0"/>
            </a:endParaRPr>
          </a:p>
        </p:txBody>
      </p:sp>
      <p:sp>
        <p:nvSpPr>
          <p:cNvPr id="49" name="TextBox 48"/>
          <p:cNvSpPr txBox="1"/>
          <p:nvPr/>
        </p:nvSpPr>
        <p:spPr>
          <a:xfrm>
            <a:off x="72008" y="1938318"/>
            <a:ext cx="2046658" cy="338554"/>
          </a:xfrm>
          <a:prstGeom prst="rect">
            <a:avLst/>
          </a:prstGeom>
          <a:noFill/>
          <a:ln w="19050">
            <a:solidFill>
              <a:schemeClr val="accent1">
                <a:lumMod val="50000"/>
              </a:schemeClr>
            </a:solidFill>
          </a:ln>
        </p:spPr>
        <p:txBody>
          <a:bodyPr wrap="square" rtlCol="0">
            <a:spAutoFit/>
          </a:bodyPr>
          <a:lstStyle/>
          <a:p>
            <a:pPr algn="ctr"/>
            <a:r>
              <a:rPr lang="en-GB" sz="1600" b="1" dirty="0">
                <a:solidFill>
                  <a:schemeClr val="tx2"/>
                </a:solidFill>
              </a:rPr>
              <a:t>Data </a:t>
            </a:r>
            <a:r>
              <a:rPr lang="en-GB" sz="1600" b="1" dirty="0" smtClean="0">
                <a:solidFill>
                  <a:schemeClr val="tx2"/>
                </a:solidFill>
              </a:rPr>
              <a:t>Management</a:t>
            </a:r>
            <a:endParaRPr lang="en-GB" sz="1600" b="1" dirty="0">
              <a:solidFill>
                <a:schemeClr val="tx2"/>
              </a:solidFill>
            </a:endParaRPr>
          </a:p>
        </p:txBody>
      </p:sp>
      <p:sp>
        <p:nvSpPr>
          <p:cNvPr id="53" name="TextBox 52"/>
          <p:cNvSpPr txBox="1"/>
          <p:nvPr/>
        </p:nvSpPr>
        <p:spPr>
          <a:xfrm>
            <a:off x="755576" y="4859868"/>
            <a:ext cx="432048" cy="369332"/>
          </a:xfrm>
          <a:prstGeom prst="rect">
            <a:avLst/>
          </a:prstGeom>
          <a:noFill/>
        </p:spPr>
        <p:txBody>
          <a:bodyPr wrap="square" rtlCol="0">
            <a:spAutoFit/>
          </a:bodyPr>
          <a:lstStyle/>
          <a:p>
            <a:r>
              <a:rPr lang="en-GB" b="1" dirty="0" smtClean="0">
                <a:solidFill>
                  <a:srgbClr val="00A2E5"/>
                </a:solidFill>
              </a:rPr>
              <a:t>IT</a:t>
            </a:r>
            <a:endParaRPr lang="en-GB" b="1" dirty="0">
              <a:solidFill>
                <a:srgbClr val="00A2E5"/>
              </a:solidFill>
            </a:endParaRPr>
          </a:p>
        </p:txBody>
      </p:sp>
      <p:sp>
        <p:nvSpPr>
          <p:cNvPr id="54" name="TextBox 53"/>
          <p:cNvSpPr txBox="1"/>
          <p:nvPr/>
        </p:nvSpPr>
        <p:spPr>
          <a:xfrm>
            <a:off x="7380312" y="1484784"/>
            <a:ext cx="1152128" cy="369332"/>
          </a:xfrm>
          <a:prstGeom prst="rect">
            <a:avLst/>
          </a:prstGeom>
          <a:noFill/>
        </p:spPr>
        <p:txBody>
          <a:bodyPr wrap="square" rtlCol="0">
            <a:spAutoFit/>
          </a:bodyPr>
          <a:lstStyle/>
          <a:p>
            <a:r>
              <a:rPr lang="en-GB" b="1" dirty="0" smtClean="0">
                <a:solidFill>
                  <a:srgbClr val="00A2E5"/>
                </a:solidFill>
              </a:rPr>
              <a:t>Customer</a:t>
            </a:r>
            <a:endParaRPr lang="en-GB" b="1" dirty="0">
              <a:solidFill>
                <a:srgbClr val="00A2E5"/>
              </a:solidFill>
            </a:endParaRPr>
          </a:p>
        </p:txBody>
      </p:sp>
      <p:sp>
        <p:nvSpPr>
          <p:cNvPr id="55" name="TextBox 54"/>
          <p:cNvSpPr txBox="1"/>
          <p:nvPr/>
        </p:nvSpPr>
        <p:spPr>
          <a:xfrm>
            <a:off x="2267744" y="3573016"/>
            <a:ext cx="2088232" cy="646331"/>
          </a:xfrm>
          <a:prstGeom prst="rect">
            <a:avLst/>
          </a:prstGeom>
          <a:noFill/>
        </p:spPr>
        <p:txBody>
          <a:bodyPr wrap="square" rtlCol="0">
            <a:spAutoFit/>
          </a:bodyPr>
          <a:lstStyle/>
          <a:p>
            <a:pPr algn="ctr"/>
            <a:r>
              <a:rPr lang="en-GB" b="1" dirty="0" smtClean="0">
                <a:solidFill>
                  <a:srgbClr val="00A2E5"/>
                </a:solidFill>
              </a:rPr>
              <a:t>Information Governance</a:t>
            </a:r>
            <a:endParaRPr lang="en-GB" b="1" dirty="0">
              <a:solidFill>
                <a:srgbClr val="00A2E5"/>
              </a:solidFill>
            </a:endParaRPr>
          </a:p>
        </p:txBody>
      </p:sp>
      <p:sp>
        <p:nvSpPr>
          <p:cNvPr id="56" name="TextBox 55"/>
          <p:cNvSpPr txBox="1"/>
          <p:nvPr/>
        </p:nvSpPr>
        <p:spPr>
          <a:xfrm>
            <a:off x="71500" y="1516722"/>
            <a:ext cx="1728192" cy="400110"/>
          </a:xfrm>
          <a:prstGeom prst="rect">
            <a:avLst/>
          </a:prstGeom>
          <a:noFill/>
        </p:spPr>
        <p:txBody>
          <a:bodyPr wrap="square" rtlCol="0">
            <a:spAutoFit/>
          </a:bodyPr>
          <a:lstStyle/>
          <a:p>
            <a:pPr algn="ctr"/>
            <a:r>
              <a:rPr lang="en-GB" sz="2000" b="1" dirty="0" smtClean="0">
                <a:solidFill>
                  <a:srgbClr val="00A2E5"/>
                </a:solidFill>
              </a:rPr>
              <a:t>Data</a:t>
            </a:r>
            <a:endParaRPr lang="en-GB" sz="2000" b="1" dirty="0">
              <a:solidFill>
                <a:srgbClr val="00A2E5"/>
              </a:solidFill>
            </a:endParaRPr>
          </a:p>
        </p:txBody>
      </p:sp>
      <p:sp>
        <p:nvSpPr>
          <p:cNvPr id="57" name="TextBox 56"/>
          <p:cNvSpPr txBox="1"/>
          <p:nvPr/>
        </p:nvSpPr>
        <p:spPr>
          <a:xfrm>
            <a:off x="323528" y="764704"/>
            <a:ext cx="7632848" cy="369332"/>
          </a:xfrm>
          <a:prstGeom prst="rect">
            <a:avLst/>
          </a:prstGeom>
          <a:noFill/>
        </p:spPr>
        <p:txBody>
          <a:bodyPr wrap="square" rtlCol="0">
            <a:spAutoFit/>
          </a:bodyPr>
          <a:lstStyle/>
          <a:p>
            <a:r>
              <a:rPr lang="en-GB" b="1" dirty="0" smtClean="0">
                <a:solidFill>
                  <a:srgbClr val="00A2E5"/>
                </a:solidFill>
              </a:rPr>
              <a:t>All NSS digital output will be developed in line with the following standards</a:t>
            </a:r>
            <a:endParaRPr lang="en-GB" b="1" dirty="0">
              <a:solidFill>
                <a:srgbClr val="00A2E5"/>
              </a:solidFill>
            </a:endParaRPr>
          </a:p>
        </p:txBody>
      </p:sp>
      <p:cxnSp>
        <p:nvCxnSpPr>
          <p:cNvPr id="30" name="Straight Connector 29"/>
          <p:cNvCxnSpPr/>
          <p:nvPr/>
        </p:nvCxnSpPr>
        <p:spPr>
          <a:xfrm>
            <a:off x="0" y="1484784"/>
            <a:ext cx="9144000" cy="0"/>
          </a:xfrm>
          <a:prstGeom prst="line">
            <a:avLst/>
          </a:prstGeom>
          <a:ln w="57150">
            <a:solidFill>
              <a:srgbClr val="00A2E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195736" y="1484784"/>
            <a:ext cx="0" cy="5373216"/>
          </a:xfrm>
          <a:prstGeom prst="line">
            <a:avLst/>
          </a:prstGeom>
          <a:ln w="57150">
            <a:solidFill>
              <a:srgbClr val="00A2E5"/>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499992" y="1484784"/>
            <a:ext cx="0" cy="5408394"/>
          </a:xfrm>
          <a:prstGeom prst="line">
            <a:avLst/>
          </a:prstGeom>
          <a:ln w="57150">
            <a:solidFill>
              <a:srgbClr val="00A2E5"/>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04248" y="1484784"/>
            <a:ext cx="9666" cy="5373216"/>
          </a:xfrm>
          <a:prstGeom prst="line">
            <a:avLst/>
          </a:prstGeom>
          <a:ln w="57150">
            <a:solidFill>
              <a:srgbClr val="00A2E5"/>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0" y="3666510"/>
            <a:ext cx="2051720"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Open Data Standards</a:t>
            </a:r>
            <a:endParaRPr lang="en-GB" sz="1600" b="1" dirty="0">
              <a:solidFill>
                <a:schemeClr val="tx2"/>
              </a:solidFill>
            </a:endParaRPr>
          </a:p>
        </p:txBody>
      </p:sp>
      <p:sp>
        <p:nvSpPr>
          <p:cNvPr id="63" name="TextBox 62"/>
          <p:cNvSpPr txBox="1"/>
          <p:nvPr/>
        </p:nvSpPr>
        <p:spPr>
          <a:xfrm>
            <a:off x="2281166" y="1553017"/>
            <a:ext cx="2061387"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Cloud</a:t>
            </a:r>
            <a:endParaRPr lang="en-GB" sz="1600" b="1" dirty="0">
              <a:solidFill>
                <a:schemeClr val="tx2"/>
              </a:solidFill>
            </a:endParaRPr>
          </a:p>
        </p:txBody>
      </p:sp>
      <p:sp>
        <p:nvSpPr>
          <p:cNvPr id="65" name="TextBox 64"/>
          <p:cNvSpPr txBox="1"/>
          <p:nvPr/>
        </p:nvSpPr>
        <p:spPr>
          <a:xfrm>
            <a:off x="2267744" y="5517232"/>
            <a:ext cx="2063040"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Information Security</a:t>
            </a:r>
            <a:endParaRPr lang="en-GB" sz="1600" b="1" dirty="0">
              <a:solidFill>
                <a:schemeClr val="tx2"/>
              </a:solidFill>
            </a:endParaRPr>
          </a:p>
        </p:txBody>
      </p:sp>
      <p:sp>
        <p:nvSpPr>
          <p:cNvPr id="66" name="TextBox 65"/>
          <p:cNvSpPr txBox="1"/>
          <p:nvPr/>
        </p:nvSpPr>
        <p:spPr>
          <a:xfrm>
            <a:off x="2267744" y="2636912"/>
            <a:ext cx="2061387"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Web</a:t>
            </a:r>
            <a:endParaRPr lang="en-GB" sz="1600" b="1" dirty="0">
              <a:solidFill>
                <a:schemeClr val="tx2"/>
              </a:solidFill>
            </a:endParaRPr>
          </a:p>
        </p:txBody>
      </p:sp>
      <p:sp>
        <p:nvSpPr>
          <p:cNvPr id="67" name="TextBox 66"/>
          <p:cNvSpPr txBox="1"/>
          <p:nvPr/>
        </p:nvSpPr>
        <p:spPr>
          <a:xfrm>
            <a:off x="6910598" y="1916832"/>
            <a:ext cx="2137475"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Brand</a:t>
            </a:r>
            <a:endParaRPr lang="en-GB" sz="1600" b="1" dirty="0">
              <a:solidFill>
                <a:schemeClr val="tx2"/>
              </a:solidFill>
            </a:endParaRPr>
          </a:p>
        </p:txBody>
      </p:sp>
      <p:sp>
        <p:nvSpPr>
          <p:cNvPr id="68" name="TextBox 67"/>
          <p:cNvSpPr txBox="1"/>
          <p:nvPr/>
        </p:nvSpPr>
        <p:spPr>
          <a:xfrm>
            <a:off x="6910598" y="3140968"/>
            <a:ext cx="2137476"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User Experience</a:t>
            </a:r>
            <a:endParaRPr lang="en-GB" sz="1600" b="1" dirty="0">
              <a:solidFill>
                <a:schemeClr val="tx2"/>
              </a:solidFill>
            </a:endParaRPr>
          </a:p>
        </p:txBody>
      </p:sp>
      <p:sp>
        <p:nvSpPr>
          <p:cNvPr id="69" name="TextBox 68"/>
          <p:cNvSpPr txBox="1"/>
          <p:nvPr/>
        </p:nvSpPr>
        <p:spPr>
          <a:xfrm>
            <a:off x="6903027" y="4509120"/>
            <a:ext cx="2145047"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Accessibility</a:t>
            </a:r>
            <a:endParaRPr lang="en-GB" sz="1600" b="1" dirty="0">
              <a:solidFill>
                <a:schemeClr val="tx2"/>
              </a:solidFill>
            </a:endParaRPr>
          </a:p>
        </p:txBody>
      </p:sp>
      <p:sp>
        <p:nvSpPr>
          <p:cNvPr id="70" name="TextBox 69"/>
          <p:cNvSpPr txBox="1"/>
          <p:nvPr/>
        </p:nvSpPr>
        <p:spPr>
          <a:xfrm>
            <a:off x="6910598" y="5589240"/>
            <a:ext cx="2137476"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Content</a:t>
            </a:r>
            <a:endParaRPr lang="en-GB" sz="1600" b="1" dirty="0">
              <a:solidFill>
                <a:schemeClr val="tx2"/>
              </a:solidFill>
            </a:endParaRPr>
          </a:p>
        </p:txBody>
      </p:sp>
      <p:sp>
        <p:nvSpPr>
          <p:cNvPr id="71" name="TextBox 70"/>
          <p:cNvSpPr txBox="1"/>
          <p:nvPr/>
        </p:nvSpPr>
        <p:spPr>
          <a:xfrm>
            <a:off x="2275498" y="4221088"/>
            <a:ext cx="2152486"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Privacy</a:t>
            </a:r>
            <a:endParaRPr lang="en-GB" sz="1600" b="1" dirty="0">
              <a:solidFill>
                <a:schemeClr val="tx2"/>
              </a:solidFill>
            </a:endParaRPr>
          </a:p>
        </p:txBody>
      </p:sp>
      <p:sp>
        <p:nvSpPr>
          <p:cNvPr id="72" name="TextBox 71"/>
          <p:cNvSpPr txBox="1"/>
          <p:nvPr/>
        </p:nvSpPr>
        <p:spPr>
          <a:xfrm>
            <a:off x="4572000" y="1866310"/>
            <a:ext cx="2152486"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Data Protection</a:t>
            </a:r>
            <a:endParaRPr lang="en-GB" sz="1600" b="1" dirty="0">
              <a:solidFill>
                <a:schemeClr val="tx2"/>
              </a:solidFill>
            </a:endParaRPr>
          </a:p>
        </p:txBody>
      </p:sp>
      <p:sp>
        <p:nvSpPr>
          <p:cNvPr id="74" name="TextBox 73"/>
          <p:cNvSpPr txBox="1"/>
          <p:nvPr/>
        </p:nvSpPr>
        <p:spPr>
          <a:xfrm>
            <a:off x="4572000" y="5178678"/>
            <a:ext cx="2152486"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Equality and Diversity</a:t>
            </a:r>
            <a:endParaRPr lang="en-GB" sz="1600" b="1" dirty="0">
              <a:solidFill>
                <a:schemeClr val="tx2"/>
              </a:solidFill>
            </a:endParaRPr>
          </a:p>
        </p:txBody>
      </p:sp>
      <p:sp>
        <p:nvSpPr>
          <p:cNvPr id="76" name="TextBox 75"/>
          <p:cNvSpPr txBox="1"/>
          <p:nvPr/>
        </p:nvSpPr>
        <p:spPr>
          <a:xfrm>
            <a:off x="12287" y="4017258"/>
            <a:ext cx="2123728" cy="707886"/>
          </a:xfrm>
          <a:prstGeom prst="rect">
            <a:avLst/>
          </a:prstGeom>
          <a:noFill/>
        </p:spPr>
        <p:txBody>
          <a:bodyPr wrap="square" rtlCol="0">
            <a:spAutoFit/>
          </a:bodyPr>
          <a:lstStyle/>
          <a:p>
            <a:pPr algn="just"/>
            <a:r>
              <a:rPr lang="en-GB" sz="1000" dirty="0" smtClean="0">
                <a:solidFill>
                  <a:srgbClr val="00A1DA"/>
                </a:solidFill>
              </a:rPr>
              <a:t>Make </a:t>
            </a:r>
            <a:r>
              <a:rPr lang="en-GB" sz="1000" dirty="0">
                <a:solidFill>
                  <a:srgbClr val="00A1DA"/>
                </a:solidFill>
              </a:rPr>
              <a:t>all non-personal, non-commercially sensitive data from the service available for re-use by others under an appropriate licence.</a:t>
            </a:r>
          </a:p>
        </p:txBody>
      </p:sp>
      <p:sp>
        <p:nvSpPr>
          <p:cNvPr id="77" name="TextBox 76"/>
          <p:cNvSpPr txBox="1"/>
          <p:nvPr/>
        </p:nvSpPr>
        <p:spPr>
          <a:xfrm>
            <a:off x="6910597" y="4919681"/>
            <a:ext cx="2123728" cy="553998"/>
          </a:xfrm>
          <a:prstGeom prst="rect">
            <a:avLst/>
          </a:prstGeom>
          <a:noFill/>
        </p:spPr>
        <p:txBody>
          <a:bodyPr wrap="square" rtlCol="0">
            <a:spAutoFit/>
          </a:bodyPr>
          <a:lstStyle/>
          <a:p>
            <a:pPr algn="just"/>
            <a:r>
              <a:rPr lang="en-GB" sz="1000" dirty="0" smtClean="0">
                <a:solidFill>
                  <a:srgbClr val="00B0F0"/>
                </a:solidFill>
              </a:rPr>
              <a:t>Create </a:t>
            </a:r>
            <a:r>
              <a:rPr lang="en-GB" sz="1000" dirty="0">
                <a:solidFill>
                  <a:srgbClr val="00B0F0"/>
                </a:solidFill>
              </a:rPr>
              <a:t>a service that is usable, accessible and intuitive enough that users succeed first time.</a:t>
            </a:r>
          </a:p>
        </p:txBody>
      </p:sp>
      <p:sp>
        <p:nvSpPr>
          <p:cNvPr id="79" name="TextBox 78"/>
          <p:cNvSpPr txBox="1"/>
          <p:nvPr/>
        </p:nvSpPr>
        <p:spPr>
          <a:xfrm>
            <a:off x="6910597" y="3573016"/>
            <a:ext cx="2126029" cy="707886"/>
          </a:xfrm>
          <a:prstGeom prst="rect">
            <a:avLst/>
          </a:prstGeom>
          <a:noFill/>
        </p:spPr>
        <p:txBody>
          <a:bodyPr wrap="square" rtlCol="0">
            <a:spAutoFit/>
          </a:bodyPr>
          <a:lstStyle/>
          <a:p>
            <a:pPr algn="just"/>
            <a:r>
              <a:rPr lang="en-GB" sz="1000" dirty="0">
                <a:solidFill>
                  <a:srgbClr val="00B0F0"/>
                </a:solidFill>
              </a:rPr>
              <a:t>Understand user needs. Research to develop a deep knowledge of who the service users are and what that means for the design of the service.</a:t>
            </a:r>
          </a:p>
        </p:txBody>
      </p:sp>
      <p:sp>
        <p:nvSpPr>
          <p:cNvPr id="81" name="TextBox 80"/>
          <p:cNvSpPr txBox="1"/>
          <p:nvPr/>
        </p:nvSpPr>
        <p:spPr>
          <a:xfrm>
            <a:off x="6912899" y="2339588"/>
            <a:ext cx="2123728" cy="707886"/>
          </a:xfrm>
          <a:prstGeom prst="rect">
            <a:avLst/>
          </a:prstGeom>
          <a:noFill/>
        </p:spPr>
        <p:txBody>
          <a:bodyPr wrap="square" rtlCol="0">
            <a:spAutoFit/>
          </a:bodyPr>
          <a:lstStyle/>
          <a:p>
            <a:r>
              <a:rPr lang="en-GB" sz="1000" dirty="0" smtClean="0"/>
              <a:t> </a:t>
            </a:r>
            <a:r>
              <a:rPr lang="en-GB" sz="1000" dirty="0">
                <a:solidFill>
                  <a:srgbClr val="00B0F0"/>
                </a:solidFill>
              </a:rPr>
              <a:t>Build a service consistent with the user experience of the rest of </a:t>
            </a:r>
            <a:r>
              <a:rPr lang="en-GB" sz="1000" dirty="0" smtClean="0">
                <a:solidFill>
                  <a:srgbClr val="00B0F0"/>
                </a:solidFill>
              </a:rPr>
              <a:t>NSS </a:t>
            </a:r>
            <a:r>
              <a:rPr lang="en-GB" sz="1000" dirty="0">
                <a:solidFill>
                  <a:srgbClr val="00B0F0"/>
                </a:solidFill>
              </a:rPr>
              <a:t>including using the design patterns and style guide.</a:t>
            </a:r>
          </a:p>
        </p:txBody>
      </p:sp>
      <p:sp>
        <p:nvSpPr>
          <p:cNvPr id="82" name="TextBox 81"/>
          <p:cNvSpPr txBox="1"/>
          <p:nvPr/>
        </p:nvSpPr>
        <p:spPr>
          <a:xfrm>
            <a:off x="6917471" y="6020210"/>
            <a:ext cx="2123728" cy="707886"/>
          </a:xfrm>
          <a:prstGeom prst="rect">
            <a:avLst/>
          </a:prstGeom>
          <a:noFill/>
        </p:spPr>
        <p:txBody>
          <a:bodyPr wrap="square" rtlCol="0">
            <a:spAutoFit/>
          </a:bodyPr>
          <a:lstStyle/>
          <a:p>
            <a:pPr algn="just"/>
            <a:r>
              <a:rPr lang="en-GB" sz="1000" dirty="0" smtClean="0">
                <a:solidFill>
                  <a:srgbClr val="00B0F0"/>
                </a:solidFill>
              </a:rPr>
              <a:t>Uniformity in content style across NSS websites helps visitors to better understand and interact with information on the site.</a:t>
            </a:r>
            <a:endParaRPr lang="en-GB" sz="1000" dirty="0">
              <a:solidFill>
                <a:srgbClr val="00B0F0"/>
              </a:solidFill>
            </a:endParaRPr>
          </a:p>
        </p:txBody>
      </p:sp>
      <p:sp>
        <p:nvSpPr>
          <p:cNvPr id="84" name="TextBox 83"/>
          <p:cNvSpPr txBox="1"/>
          <p:nvPr/>
        </p:nvSpPr>
        <p:spPr>
          <a:xfrm>
            <a:off x="2267744" y="4581128"/>
            <a:ext cx="2152486" cy="861774"/>
          </a:xfrm>
          <a:prstGeom prst="rect">
            <a:avLst/>
          </a:prstGeom>
          <a:noFill/>
        </p:spPr>
        <p:txBody>
          <a:bodyPr wrap="square" rtlCol="0">
            <a:spAutoFit/>
          </a:bodyPr>
          <a:lstStyle/>
          <a:p>
            <a:pPr algn="just"/>
            <a:r>
              <a:rPr lang="en-GB" sz="1000" dirty="0" smtClean="0">
                <a:solidFill>
                  <a:srgbClr val="05BEFF"/>
                </a:solidFill>
              </a:rPr>
              <a:t>Evaluate the privacy risks and consent principles to make sure that personal data collection requirements are appropriate, proportional and all data use is with appropriate consent.</a:t>
            </a:r>
            <a:endParaRPr lang="en-GB" sz="1000" dirty="0">
              <a:solidFill>
                <a:srgbClr val="05BEFF"/>
              </a:solidFill>
            </a:endParaRPr>
          </a:p>
        </p:txBody>
      </p:sp>
      <p:sp>
        <p:nvSpPr>
          <p:cNvPr id="85" name="TextBox 84"/>
          <p:cNvSpPr txBox="1"/>
          <p:nvPr/>
        </p:nvSpPr>
        <p:spPr>
          <a:xfrm>
            <a:off x="4572000" y="2187441"/>
            <a:ext cx="2160240" cy="1169551"/>
          </a:xfrm>
          <a:prstGeom prst="rect">
            <a:avLst/>
          </a:prstGeom>
          <a:noFill/>
        </p:spPr>
        <p:txBody>
          <a:bodyPr wrap="square" rtlCol="0">
            <a:spAutoFit/>
          </a:bodyPr>
          <a:lstStyle/>
          <a:p>
            <a:pPr algn="just"/>
            <a:r>
              <a:rPr lang="en-GB" sz="1000" dirty="0" smtClean="0">
                <a:solidFill>
                  <a:srgbClr val="00B0F0"/>
                </a:solidFill>
              </a:rPr>
              <a:t>Evaluate what user data and information the service will be providing or storing, and address the security level, legal responsibilities, and risks associated with the service (consulting with experts where appropriate).</a:t>
            </a:r>
            <a:endParaRPr lang="en-GB" sz="1000" dirty="0">
              <a:solidFill>
                <a:srgbClr val="00B0F0"/>
              </a:solidFill>
            </a:endParaRPr>
          </a:p>
        </p:txBody>
      </p:sp>
      <p:sp>
        <p:nvSpPr>
          <p:cNvPr id="86" name="TextBox 85"/>
          <p:cNvSpPr txBox="1"/>
          <p:nvPr/>
        </p:nvSpPr>
        <p:spPr>
          <a:xfrm>
            <a:off x="2267744" y="2996952"/>
            <a:ext cx="2088232" cy="553998"/>
          </a:xfrm>
          <a:prstGeom prst="rect">
            <a:avLst/>
          </a:prstGeom>
          <a:noFill/>
        </p:spPr>
        <p:txBody>
          <a:bodyPr wrap="square" rtlCol="0">
            <a:spAutoFit/>
          </a:bodyPr>
          <a:lstStyle/>
          <a:p>
            <a:pPr algn="just"/>
            <a:r>
              <a:rPr lang="en-GB" sz="1000" dirty="0" smtClean="0">
                <a:solidFill>
                  <a:srgbClr val="00B0F0"/>
                </a:solidFill>
              </a:rPr>
              <a:t>Use open standards and common government platforms where available.</a:t>
            </a:r>
            <a:endParaRPr lang="en-GB" sz="1000" dirty="0">
              <a:solidFill>
                <a:srgbClr val="00B0F0"/>
              </a:solidFill>
            </a:endParaRPr>
          </a:p>
        </p:txBody>
      </p:sp>
      <p:sp>
        <p:nvSpPr>
          <p:cNvPr id="87" name="TextBox 86"/>
          <p:cNvSpPr txBox="1"/>
          <p:nvPr/>
        </p:nvSpPr>
        <p:spPr>
          <a:xfrm>
            <a:off x="2267744" y="5869721"/>
            <a:ext cx="2088232" cy="1015663"/>
          </a:xfrm>
          <a:prstGeom prst="rect">
            <a:avLst/>
          </a:prstGeom>
          <a:noFill/>
        </p:spPr>
        <p:txBody>
          <a:bodyPr wrap="square" rtlCol="0">
            <a:spAutoFit/>
          </a:bodyPr>
          <a:lstStyle/>
          <a:p>
            <a:pPr algn="just"/>
            <a:r>
              <a:rPr lang="en-GB" sz="1000" dirty="0" smtClean="0">
                <a:solidFill>
                  <a:srgbClr val="05BEFF"/>
                </a:solidFill>
              </a:rPr>
              <a:t>Evaluate the information asset you hold and apply the best security principles to that asset to ensure that data is held safely and securely but is also accessible to those with consent to use it</a:t>
            </a:r>
            <a:r>
              <a:rPr lang="en-GB" sz="1000" dirty="0" smtClean="0"/>
              <a:t>.</a:t>
            </a:r>
            <a:endParaRPr lang="en-GB" sz="1000" dirty="0">
              <a:solidFill>
                <a:srgbClr val="00B0F0"/>
              </a:solidFill>
            </a:endParaRPr>
          </a:p>
        </p:txBody>
      </p:sp>
      <p:sp>
        <p:nvSpPr>
          <p:cNvPr id="88" name="TextBox 87"/>
          <p:cNvSpPr txBox="1"/>
          <p:nvPr/>
        </p:nvSpPr>
        <p:spPr>
          <a:xfrm>
            <a:off x="2261088" y="1893312"/>
            <a:ext cx="2123728" cy="707886"/>
          </a:xfrm>
          <a:prstGeom prst="rect">
            <a:avLst/>
          </a:prstGeom>
          <a:noFill/>
        </p:spPr>
        <p:txBody>
          <a:bodyPr wrap="square" rtlCol="0">
            <a:spAutoFit/>
          </a:bodyPr>
          <a:lstStyle/>
          <a:p>
            <a:pPr algn="just"/>
            <a:r>
              <a:rPr lang="en-GB" sz="1000" dirty="0" smtClean="0"/>
              <a:t> </a:t>
            </a:r>
            <a:r>
              <a:rPr lang="en-GB" sz="1000" dirty="0">
                <a:solidFill>
                  <a:srgbClr val="00B0F0"/>
                </a:solidFill>
              </a:rPr>
              <a:t>Adopt cloud computing or virtualisation as the preferred approaches to the delivery of data hosting for the service.</a:t>
            </a:r>
          </a:p>
        </p:txBody>
      </p:sp>
      <p:sp>
        <p:nvSpPr>
          <p:cNvPr id="39" name="TextBox 38"/>
          <p:cNvSpPr txBox="1"/>
          <p:nvPr/>
        </p:nvSpPr>
        <p:spPr>
          <a:xfrm>
            <a:off x="4572000" y="3450486"/>
            <a:ext cx="2152486"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Confidentiality</a:t>
            </a:r>
            <a:endParaRPr lang="en-GB" sz="1600" b="1" dirty="0">
              <a:solidFill>
                <a:schemeClr val="tx2"/>
              </a:solidFill>
            </a:endParaRPr>
          </a:p>
        </p:txBody>
      </p:sp>
      <p:sp>
        <p:nvSpPr>
          <p:cNvPr id="40" name="TextBox 39"/>
          <p:cNvSpPr txBox="1"/>
          <p:nvPr/>
        </p:nvSpPr>
        <p:spPr>
          <a:xfrm>
            <a:off x="4572000" y="3789040"/>
            <a:ext cx="2088232" cy="1323439"/>
          </a:xfrm>
          <a:prstGeom prst="rect">
            <a:avLst/>
          </a:prstGeom>
          <a:noFill/>
        </p:spPr>
        <p:txBody>
          <a:bodyPr wrap="square" rtlCol="0">
            <a:spAutoFit/>
          </a:bodyPr>
          <a:lstStyle/>
          <a:p>
            <a:pPr algn="just"/>
            <a:r>
              <a:rPr lang="en-GB" sz="1000" dirty="0" smtClean="0">
                <a:solidFill>
                  <a:srgbClr val="05BEFF"/>
                </a:solidFill>
              </a:rPr>
              <a:t>Evaluate </a:t>
            </a:r>
            <a:r>
              <a:rPr lang="en-GB" sz="1000" dirty="0" smtClean="0">
                <a:solidFill>
                  <a:srgbClr val="05BEFF"/>
                </a:solidFill>
              </a:rPr>
              <a:t>the confidential nature of the data, considering patient confidentiality and commercial confidentiality, and ensure that the necessary risk and security level is applied together with due process followed for use of data, if applicable</a:t>
            </a:r>
            <a:endParaRPr lang="en-GB" sz="1000" dirty="0">
              <a:solidFill>
                <a:srgbClr val="05BEFF"/>
              </a:solidFill>
            </a:endParaRPr>
          </a:p>
        </p:txBody>
      </p:sp>
      <p:cxnSp>
        <p:nvCxnSpPr>
          <p:cNvPr id="44" name="Straight Connector 43"/>
          <p:cNvCxnSpPr/>
          <p:nvPr/>
        </p:nvCxnSpPr>
        <p:spPr>
          <a:xfrm>
            <a:off x="0" y="4797152"/>
            <a:ext cx="2195736" cy="0"/>
          </a:xfrm>
          <a:prstGeom prst="line">
            <a:avLst/>
          </a:prstGeom>
          <a:ln w="57150">
            <a:solidFill>
              <a:srgbClr val="00A1DA"/>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95736" y="3573016"/>
            <a:ext cx="2304256" cy="0"/>
          </a:xfrm>
          <a:prstGeom prst="line">
            <a:avLst/>
          </a:prstGeom>
          <a:ln w="57150">
            <a:solidFill>
              <a:srgbClr val="00A1DA"/>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572000" y="5653697"/>
            <a:ext cx="2088232" cy="1015663"/>
          </a:xfrm>
          <a:prstGeom prst="rect">
            <a:avLst/>
          </a:prstGeom>
          <a:noFill/>
        </p:spPr>
        <p:txBody>
          <a:bodyPr wrap="square" rtlCol="0">
            <a:spAutoFit/>
          </a:bodyPr>
          <a:lstStyle/>
          <a:p>
            <a:pPr algn="just"/>
            <a:r>
              <a:rPr lang="en-GB" sz="1000" dirty="0" smtClean="0">
                <a:solidFill>
                  <a:srgbClr val="05BEFF"/>
                </a:solidFill>
              </a:rPr>
              <a:t>Evaluate the service and data held in line with protected characteristics and Public Sector Equality Duty to eliminate unlawful discrimination and advance equality of opportunity for all.</a:t>
            </a:r>
            <a:endParaRPr lang="en-GB" sz="1000" dirty="0">
              <a:solidFill>
                <a:srgbClr val="05BEFF"/>
              </a:solidFill>
            </a:endParaRPr>
          </a:p>
        </p:txBody>
      </p:sp>
      <p:sp>
        <p:nvSpPr>
          <p:cNvPr id="42" name="TextBox 41"/>
          <p:cNvSpPr txBox="1"/>
          <p:nvPr/>
        </p:nvSpPr>
        <p:spPr>
          <a:xfrm>
            <a:off x="0" y="2289066"/>
            <a:ext cx="2123728" cy="1169551"/>
          </a:xfrm>
          <a:prstGeom prst="rect">
            <a:avLst/>
          </a:prstGeom>
          <a:noFill/>
        </p:spPr>
        <p:txBody>
          <a:bodyPr wrap="square" rtlCol="0">
            <a:spAutoFit/>
          </a:bodyPr>
          <a:lstStyle/>
          <a:p>
            <a:r>
              <a:rPr lang="en-GB" sz="1000" dirty="0" smtClean="0">
                <a:solidFill>
                  <a:srgbClr val="00AAE6"/>
                </a:solidFill>
              </a:rPr>
              <a:t>The production, management and dissemination of official statistics should meet</a:t>
            </a:r>
          </a:p>
          <a:p>
            <a:r>
              <a:rPr lang="en-GB" sz="1000" dirty="0" smtClean="0">
                <a:solidFill>
                  <a:srgbClr val="00AAE6"/>
                </a:solidFill>
              </a:rPr>
              <a:t>the requirements of informed decision-making by government, public services,</a:t>
            </a:r>
          </a:p>
          <a:p>
            <a:r>
              <a:rPr lang="en-GB" sz="1000" dirty="0" smtClean="0">
                <a:solidFill>
                  <a:srgbClr val="00AAE6"/>
                </a:solidFill>
              </a:rPr>
              <a:t>business, researchers and the public.</a:t>
            </a:r>
            <a:endParaRPr lang="en-GB" sz="1000" dirty="0">
              <a:solidFill>
                <a:srgbClr val="00AAE6"/>
              </a:solidFill>
            </a:endParaRPr>
          </a:p>
        </p:txBody>
      </p:sp>
      <p:sp>
        <p:nvSpPr>
          <p:cNvPr id="46" name="TextBox 45"/>
          <p:cNvSpPr txBox="1"/>
          <p:nvPr/>
        </p:nvSpPr>
        <p:spPr>
          <a:xfrm>
            <a:off x="76761" y="5229199"/>
            <a:ext cx="2061387" cy="338554"/>
          </a:xfrm>
          <a:prstGeom prst="rect">
            <a:avLst/>
          </a:prstGeom>
          <a:noFill/>
          <a:ln w="19050">
            <a:solidFill>
              <a:schemeClr val="accent1">
                <a:lumMod val="50000"/>
              </a:schemeClr>
            </a:solidFill>
          </a:ln>
        </p:spPr>
        <p:txBody>
          <a:bodyPr wrap="square" rtlCol="0">
            <a:spAutoFit/>
          </a:bodyPr>
          <a:lstStyle/>
          <a:p>
            <a:pPr algn="ctr"/>
            <a:r>
              <a:rPr lang="en-GB" sz="1600" b="1" dirty="0" smtClean="0">
                <a:solidFill>
                  <a:schemeClr val="tx2"/>
                </a:solidFill>
              </a:rPr>
              <a:t>Identity</a:t>
            </a:r>
            <a:endParaRPr lang="en-GB" sz="1600" b="1" dirty="0">
              <a:solidFill>
                <a:schemeClr val="tx2"/>
              </a:solidFill>
            </a:endParaRPr>
          </a:p>
        </p:txBody>
      </p:sp>
      <p:sp>
        <p:nvSpPr>
          <p:cNvPr id="48" name="TextBox 47"/>
          <p:cNvSpPr txBox="1"/>
          <p:nvPr/>
        </p:nvSpPr>
        <p:spPr>
          <a:xfrm>
            <a:off x="37275" y="5589239"/>
            <a:ext cx="2152486" cy="1169551"/>
          </a:xfrm>
          <a:prstGeom prst="rect">
            <a:avLst/>
          </a:prstGeom>
          <a:noFill/>
        </p:spPr>
        <p:txBody>
          <a:bodyPr wrap="square" rtlCol="0">
            <a:spAutoFit/>
          </a:bodyPr>
          <a:lstStyle/>
          <a:p>
            <a:pPr algn="just"/>
            <a:r>
              <a:rPr lang="en-GB" sz="1000" dirty="0">
                <a:solidFill>
                  <a:srgbClr val="05BEFF"/>
                </a:solidFill>
              </a:rPr>
              <a:t>NSS Identity Management will provide a secure, efficient Digital Identity to NSS staff which will enable access to NSS Digital Services. It will follow recognised international standards such as </a:t>
            </a:r>
            <a:r>
              <a:rPr lang="en-GB" sz="1000" dirty="0" err="1">
                <a:solidFill>
                  <a:srgbClr val="05BEFF"/>
                </a:solidFill>
              </a:rPr>
              <a:t>OAuth</a:t>
            </a:r>
            <a:r>
              <a:rPr lang="en-GB" sz="1000" dirty="0">
                <a:solidFill>
                  <a:srgbClr val="05BEFF"/>
                </a:solidFill>
              </a:rPr>
              <a:t>, SAML and </a:t>
            </a:r>
            <a:r>
              <a:rPr lang="en-GB" sz="1000" dirty="0" err="1">
                <a:solidFill>
                  <a:srgbClr val="05BEFF"/>
                </a:solidFill>
              </a:rPr>
              <a:t>OpenID</a:t>
            </a:r>
            <a:r>
              <a:rPr lang="en-GB" sz="1000" dirty="0">
                <a:solidFill>
                  <a:srgbClr val="05BEFF"/>
                </a:solidFill>
              </a:rPr>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412</Words>
  <Application>Microsoft Office PowerPoint</Application>
  <PresentationFormat>On-screen Show (4:3)</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NHS NSS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McKee</dc:creator>
  <cp:lastModifiedBy>Joseph McKee</cp:lastModifiedBy>
  <cp:revision>30</cp:revision>
  <dcterms:created xsi:type="dcterms:W3CDTF">2017-07-31T12:52:47Z</dcterms:created>
  <dcterms:modified xsi:type="dcterms:W3CDTF">2017-11-28T11:50:49Z</dcterms:modified>
</cp:coreProperties>
</file>