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A1625-EBB5-4D2F-8933-32F642384708}" type="datetimeFigureOut">
              <a:rPr lang="fr-FR"/>
              <a:t>15/11/2016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99AC6-9619-4F26-8261-472C05270006}" type="slidenum">
              <a:rPr lang="fr-FR"/>
              <a:t>‹#›</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399AC6-9619-4F26-8261-472C05270006}" type="slidenum">
              <a:rPr lang="fr-FR"/>
              <a:t>2</a:t>
            </a:fld>
            <a:endParaRPr lang="fr-FR"/>
          </a:p>
        </p:txBody>
      </p:sp>
    </p:spTree>
    <p:extLst>
      <p:ext uri="{BB962C8B-B14F-4D97-AF65-F5344CB8AC3E}">
        <p14:creationId xmlns:p14="http://schemas.microsoft.com/office/powerpoint/2010/main" val="303169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399AC6-9619-4F26-8261-472C05270006}" type="slidenum">
              <a:rPr lang="fr-FR"/>
              <a:t>3</a:t>
            </a:fld>
            <a:endParaRPr lang="fr-FR"/>
          </a:p>
        </p:txBody>
      </p:sp>
    </p:spTree>
    <p:extLst>
      <p:ext uri="{BB962C8B-B14F-4D97-AF65-F5344CB8AC3E}">
        <p14:creationId xmlns:p14="http://schemas.microsoft.com/office/powerpoint/2010/main" val="13491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399AC6-9619-4F26-8261-472C05270006}" type="slidenum">
              <a:rPr lang="fr-FR"/>
              <a:t>4</a:t>
            </a:fld>
            <a:endParaRPr lang="fr-FR"/>
          </a:p>
        </p:txBody>
      </p:sp>
    </p:spTree>
    <p:extLst>
      <p:ext uri="{BB962C8B-B14F-4D97-AF65-F5344CB8AC3E}">
        <p14:creationId xmlns:p14="http://schemas.microsoft.com/office/powerpoint/2010/main" val="147971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399AC6-9619-4F26-8261-472C05270006}" type="slidenum">
              <a:rPr lang="fr-FR"/>
              <a:t>5</a:t>
            </a:fld>
            <a:endParaRPr lang="fr-FR"/>
          </a:p>
        </p:txBody>
      </p:sp>
    </p:spTree>
    <p:extLst>
      <p:ext uri="{BB962C8B-B14F-4D97-AF65-F5344CB8AC3E}">
        <p14:creationId xmlns:p14="http://schemas.microsoft.com/office/powerpoint/2010/main" val="700881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15.11.2016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15.11.2016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15.11.2016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15.11.2016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de-DE" smtClean="0"/>
              <a:t>15.11.2016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p:cNvSpPr>
            <a:spLocks noGrp="1"/>
          </p:cNvSpPr>
          <p:nvPr>
            <p:ph type="dt" sz="half" idx="10"/>
          </p:nvPr>
        </p:nvSpPr>
        <p:spPr/>
        <p:txBody>
          <a:bodyPr/>
          <a:lstStyle/>
          <a:p>
            <a:fld id="{638941B0-F4D5-4460-BCAD-F7E2B41A8257}" type="datetimeFigureOut">
              <a:rPr lang="de-DE" smtClean="0"/>
              <a:t>15.11.2016</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p:cNvSpPr>
            <a:spLocks noGrp="1"/>
          </p:cNvSpPr>
          <p:nvPr>
            <p:ph type="dt" sz="half" idx="10"/>
          </p:nvPr>
        </p:nvSpPr>
        <p:spPr/>
        <p:txBody>
          <a:bodyPr/>
          <a:lstStyle/>
          <a:p>
            <a:fld id="{638941B0-F4D5-4460-BCAD-F7E2B41A8257}" type="datetimeFigureOut">
              <a:rPr lang="de-DE" smtClean="0"/>
              <a:t>15.11.2016</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638941B0-F4D5-4460-BCAD-F7E2B41A8257}" type="datetimeFigureOut">
              <a:rPr lang="de-DE" smtClean="0"/>
              <a:t>15.11.2016</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de-DE" smtClean="0"/>
              <a:t>15.11.2016</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15.11.2016</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15.11.2016</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de-DE" smtClean="0"/>
              <a:t>15.11.2016</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a:t>
            </a:fld>
            <a:endParaRPr lang="de-DE"/>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38714" y="361950"/>
            <a:ext cx="7857024" cy="1012720"/>
          </a:xfrm>
        </p:spPr>
        <p:txBody>
          <a:bodyPr/>
          <a:lstStyle/>
          <a:p>
            <a:r>
              <a:rPr lang="DE-DE" sz="3200">
                <a:solidFill>
                  <a:srgbClr val="FF0000"/>
                </a:solidFill>
                <a:latin typeface="Liber"/>
              </a:rPr>
              <a:t>Contexte du projet</a:t>
            </a:r>
            <a:endParaRPr lang="de-DE" sz="3200">
              <a:solidFill>
                <a:srgbClr val="FF0000"/>
              </a:solidFill>
              <a:latin typeface="Liber"/>
            </a:endParaRPr>
          </a:p>
        </p:txBody>
      </p:sp>
      <p:sp>
        <p:nvSpPr>
          <p:cNvPr id="3" name="Sous-titre 2"/>
          <p:cNvSpPr>
            <a:spLocks noGrp="1"/>
          </p:cNvSpPr>
          <p:nvPr>
            <p:ph type="subTitle" idx="1"/>
          </p:nvPr>
        </p:nvSpPr>
        <p:spPr>
          <a:xfrm>
            <a:off x="1276578" y="1876425"/>
            <a:ext cx="10025491" cy="3136402"/>
          </a:xfrm>
        </p:spPr>
        <p:txBody>
          <a:bodyPr vert="horz" lIns="91440" tIns="45720" rIns="91440" bIns="45720" rtlCol="0" anchor="t">
            <a:normAutofit/>
          </a:bodyPr>
          <a:lstStyle/>
          <a:p>
            <a:r>
              <a:rPr lang="FR-FR">
                <a:solidFill>
                  <a:srgbClr val="0070C0"/>
                </a:solidFill>
                <a:latin typeface="Liber"/>
              </a:rPr>
              <a:t>Notre mission ici était de réaliser un capteur capacitif. Ce capteur devait nous permettre de détecter différentes surfaces de contact sur la patate avec notre main (doigt, paume de la main,…) pour ensuite renvoyer une information correspondante à l'utilisateur via des actuateurs.</a:t>
            </a:r>
            <a:endParaRPr lang="fr-FR">
              <a:solidFill>
                <a:srgbClr val="0070C0"/>
              </a:solidFill>
              <a:latin typeface="Liber"/>
            </a:endParaRPr>
          </a:p>
          <a:p>
            <a:endParaRPr lang="fr-FR">
              <a:latin typeface="Liber"/>
            </a:endParaRPr>
          </a:p>
          <a:p>
            <a:r>
              <a:rPr lang="FR-FR">
                <a:solidFill>
                  <a:srgbClr val="0070C0"/>
                </a:solidFill>
                <a:latin typeface="Liber"/>
              </a:rPr>
              <a:t>Afin de réaliser ce projet et de mieux cerner le fonctionnement d'un capteur capacitif, il nous a été demandé de reproduire et étudier les deux circuits fournis dans la documentation.</a:t>
            </a:r>
          </a:p>
        </p:txBody>
      </p: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47775" y="82550"/>
            <a:ext cx="9331325" cy="836199"/>
          </a:xfrm>
        </p:spPr>
        <p:txBody>
          <a:bodyPr>
            <a:normAutofit/>
          </a:bodyPr>
          <a:lstStyle/>
          <a:p>
            <a:pPr algn="ctr"/>
            <a:r>
              <a:rPr lang="FR-FR" sz="3200">
                <a:solidFill>
                  <a:srgbClr val="FF0000"/>
                </a:solidFill>
                <a:latin typeface="Liber"/>
              </a:rPr>
              <a:t> Résultat des expériences menées</a:t>
            </a:r>
          </a:p>
        </p:txBody>
      </p:sp>
      <p:pic>
        <p:nvPicPr>
          <p:cNvPr id="4" name="Espace réservé du contenu 3"/>
          <p:cNvPicPr>
            <a:picLocks noGrp="1" noChangeAspect="1"/>
          </p:cNvPicPr>
          <p:nvPr>
            <p:ph idx="1"/>
          </p:nvPr>
        </p:nvPicPr>
        <p:blipFill>
          <a:blip r:embed="rId3"/>
          <a:stretch>
            <a:fillRect/>
          </a:stretch>
        </p:blipFill>
        <p:spPr>
          <a:xfrm>
            <a:off x="485862" y="3116227"/>
            <a:ext cx="5595238" cy="1131718"/>
          </a:xfrm>
        </p:spPr>
      </p:pic>
      <p:pic>
        <p:nvPicPr>
          <p:cNvPr id="5" name="Image 4"/>
          <p:cNvPicPr>
            <a:picLocks noChangeAspect="1"/>
          </p:cNvPicPr>
          <p:nvPr/>
        </p:nvPicPr>
        <p:blipFill>
          <a:blip r:embed="rId4"/>
          <a:stretch>
            <a:fillRect/>
          </a:stretch>
        </p:blipFill>
        <p:spPr>
          <a:xfrm>
            <a:off x="7221238" y="723900"/>
            <a:ext cx="3494296" cy="2700217"/>
          </a:xfrm>
          <a:prstGeom prst="rect">
            <a:avLst/>
          </a:prstGeom>
        </p:spPr>
      </p:pic>
      <p:pic>
        <p:nvPicPr>
          <p:cNvPr id="9" name="Image 8"/>
          <p:cNvPicPr>
            <a:picLocks noChangeAspect="1"/>
          </p:cNvPicPr>
          <p:nvPr/>
        </p:nvPicPr>
        <p:blipFill>
          <a:blip r:embed="rId5"/>
          <a:stretch>
            <a:fillRect/>
          </a:stretch>
        </p:blipFill>
        <p:spPr>
          <a:xfrm>
            <a:off x="85739" y="4629150"/>
            <a:ext cx="3635044" cy="1827921"/>
          </a:xfrm>
          <a:prstGeom prst="rect">
            <a:avLst/>
          </a:prstGeom>
        </p:spPr>
      </p:pic>
      <p:pic>
        <p:nvPicPr>
          <p:cNvPr id="10" name="Image 9"/>
          <p:cNvPicPr>
            <a:picLocks noChangeAspect="1"/>
          </p:cNvPicPr>
          <p:nvPr/>
        </p:nvPicPr>
        <p:blipFill>
          <a:blip r:embed="rId6"/>
          <a:stretch>
            <a:fillRect/>
          </a:stretch>
        </p:blipFill>
        <p:spPr>
          <a:xfrm>
            <a:off x="3726375" y="4629150"/>
            <a:ext cx="3797026" cy="1929977"/>
          </a:xfrm>
          <a:prstGeom prst="rect">
            <a:avLst/>
          </a:prstGeom>
        </p:spPr>
      </p:pic>
      <p:pic>
        <p:nvPicPr>
          <p:cNvPr id="11" name="Image 10"/>
          <p:cNvPicPr>
            <a:picLocks noChangeAspect="1"/>
          </p:cNvPicPr>
          <p:nvPr/>
        </p:nvPicPr>
        <p:blipFill>
          <a:blip r:embed="rId7"/>
          <a:stretch>
            <a:fillRect/>
          </a:stretch>
        </p:blipFill>
        <p:spPr>
          <a:xfrm>
            <a:off x="7726153" y="4575333"/>
            <a:ext cx="3826007" cy="2036561"/>
          </a:xfrm>
          <a:prstGeom prst="rect">
            <a:avLst/>
          </a:prstGeom>
        </p:spPr>
      </p:pic>
      <p:graphicFrame>
        <p:nvGraphicFramePr>
          <p:cNvPr id="12" name="Tableau 11"/>
          <p:cNvGraphicFramePr/>
          <p:nvPr>
            <p:extLst>
              <p:ext uri="{D42A27DB-BD31-4B8C-83A1-F6EECF244321}">
                <p14:modId xmlns:p14="http://schemas.microsoft.com/office/powerpoint/2010/main" val="2049540708"/>
              </p:ext>
            </p:extLst>
          </p:nvPr>
        </p:nvGraphicFramePr>
        <p:xfrm>
          <a:off x="619235" y="819150"/>
          <a:ext cx="5786169" cy="1607233"/>
        </p:xfrm>
        <a:graphic>
          <a:graphicData uri="http://schemas.openxmlformats.org/drawingml/2006/table">
            <a:tbl>
              <a:tblPr firstRow="1" bandRow="1">
                <a:tableStyleId>{5C22544A-7EE6-4342-B048-85BDC9FD1C3A}</a:tableStyleId>
              </a:tblPr>
              <a:tblGrid>
                <a:gridCol w="934177">
                  <a:extLst>
                    <a:ext uri="{9D8B030D-6E8A-4147-A177-3AD203B41FA5}">
                      <a16:colId xmlns:a16="http://schemas.microsoft.com/office/drawing/2014/main" val="2398118498"/>
                    </a:ext>
                  </a:extLst>
                </a:gridCol>
                <a:gridCol w="495685">
                  <a:extLst>
                    <a:ext uri="{9D8B030D-6E8A-4147-A177-3AD203B41FA5}">
                      <a16:colId xmlns:a16="http://schemas.microsoft.com/office/drawing/2014/main" val="3895320743"/>
                    </a:ext>
                  </a:extLst>
                </a:gridCol>
                <a:gridCol w="409892">
                  <a:extLst>
                    <a:ext uri="{9D8B030D-6E8A-4147-A177-3AD203B41FA5}">
                      <a16:colId xmlns:a16="http://schemas.microsoft.com/office/drawing/2014/main" val="1710399947"/>
                    </a:ext>
                  </a:extLst>
                </a:gridCol>
                <a:gridCol w="495685">
                  <a:extLst>
                    <a:ext uri="{9D8B030D-6E8A-4147-A177-3AD203B41FA5}">
                      <a16:colId xmlns:a16="http://schemas.microsoft.com/office/drawing/2014/main" val="1015390630"/>
                    </a:ext>
                  </a:extLst>
                </a:gridCol>
                <a:gridCol w="495685">
                  <a:extLst>
                    <a:ext uri="{9D8B030D-6E8A-4147-A177-3AD203B41FA5}">
                      <a16:colId xmlns:a16="http://schemas.microsoft.com/office/drawing/2014/main" val="1003537701"/>
                    </a:ext>
                  </a:extLst>
                </a:gridCol>
                <a:gridCol w="495685">
                  <a:extLst>
                    <a:ext uri="{9D8B030D-6E8A-4147-A177-3AD203B41FA5}">
                      <a16:colId xmlns:a16="http://schemas.microsoft.com/office/drawing/2014/main" val="3612624753"/>
                    </a:ext>
                  </a:extLst>
                </a:gridCol>
                <a:gridCol w="495685">
                  <a:extLst>
                    <a:ext uri="{9D8B030D-6E8A-4147-A177-3AD203B41FA5}">
                      <a16:colId xmlns:a16="http://schemas.microsoft.com/office/drawing/2014/main" val="4150451500"/>
                    </a:ext>
                  </a:extLst>
                </a:gridCol>
                <a:gridCol w="495685">
                  <a:extLst>
                    <a:ext uri="{9D8B030D-6E8A-4147-A177-3AD203B41FA5}">
                      <a16:colId xmlns:a16="http://schemas.microsoft.com/office/drawing/2014/main" val="2706638478"/>
                    </a:ext>
                  </a:extLst>
                </a:gridCol>
                <a:gridCol w="495685">
                  <a:extLst>
                    <a:ext uri="{9D8B030D-6E8A-4147-A177-3AD203B41FA5}">
                      <a16:colId xmlns:a16="http://schemas.microsoft.com/office/drawing/2014/main" val="838983119"/>
                    </a:ext>
                  </a:extLst>
                </a:gridCol>
                <a:gridCol w="495685">
                  <a:extLst>
                    <a:ext uri="{9D8B030D-6E8A-4147-A177-3AD203B41FA5}">
                      <a16:colId xmlns:a16="http://schemas.microsoft.com/office/drawing/2014/main" val="2496327763"/>
                    </a:ext>
                  </a:extLst>
                </a:gridCol>
                <a:gridCol w="476620">
                  <a:extLst>
                    <a:ext uri="{9D8B030D-6E8A-4147-A177-3AD203B41FA5}">
                      <a16:colId xmlns:a16="http://schemas.microsoft.com/office/drawing/2014/main" val="2213732300"/>
                    </a:ext>
                  </a:extLst>
                </a:gridCol>
              </a:tblGrid>
              <a:tr h="438150">
                <a:tc>
                  <a:txBody>
                    <a:bodyPr/>
                    <a:lstStyle/>
                    <a:p>
                      <a:r>
                        <a:rPr lang="FR-FR" sz="1000" dirty="0">
                          <a:effectLst/>
                        </a:rPr>
                        <a:t>Fréquence</a:t>
                      </a:r>
                      <a:endParaRPr lang="FR-FR" sz="1000">
                        <a:effectLst/>
                      </a:endParaRPr>
                    </a:p>
                  </a:txBody>
                  <a:tcPr marL="66675" marR="66675" marT="66675" marB="66675"/>
                </a:tc>
                <a:tc>
                  <a:txBody>
                    <a:bodyPr/>
                    <a:lstStyle/>
                    <a:p>
                      <a:r>
                        <a:rPr lang="FR-FR" sz="1000" dirty="0">
                          <a:effectLst/>
                        </a:rPr>
                        <a:t>500Hz</a:t>
                      </a:r>
                      <a:endParaRPr lang="FR-FR" sz="1000">
                        <a:effectLst/>
                      </a:endParaRPr>
                    </a:p>
                  </a:txBody>
                  <a:tcPr marL="66675" marR="66675" marT="66675" marB="66675"/>
                </a:tc>
                <a:tc>
                  <a:txBody>
                    <a:bodyPr/>
                    <a:lstStyle/>
                    <a:p>
                      <a:r>
                        <a:rPr lang="FR-FR" sz="1000" dirty="0">
                          <a:effectLst/>
                        </a:rPr>
                        <a:t>1kHz</a:t>
                      </a:r>
                      <a:endParaRPr lang="FR-FR" sz="1000">
                        <a:effectLst/>
                      </a:endParaRPr>
                    </a:p>
                  </a:txBody>
                  <a:tcPr marL="66675" marR="66675" marT="66675" marB="66675"/>
                </a:tc>
                <a:tc>
                  <a:txBody>
                    <a:bodyPr/>
                    <a:lstStyle/>
                    <a:p>
                      <a:r>
                        <a:rPr lang="FR-FR" sz="1000" dirty="0">
                          <a:effectLst/>
                        </a:rPr>
                        <a:t>10kHz</a:t>
                      </a:r>
                      <a:endParaRPr lang="FR-FR" sz="1000">
                        <a:effectLst/>
                      </a:endParaRPr>
                    </a:p>
                  </a:txBody>
                  <a:tcPr marL="66675" marR="66675" marT="66675" marB="66675"/>
                </a:tc>
                <a:tc>
                  <a:txBody>
                    <a:bodyPr/>
                    <a:lstStyle/>
                    <a:p>
                      <a:r>
                        <a:rPr lang="FR-FR" sz="1000" dirty="0">
                          <a:effectLst/>
                        </a:rPr>
                        <a:t>50kHz</a:t>
                      </a:r>
                      <a:endParaRPr lang="FR-FR" sz="1000">
                        <a:effectLst/>
                      </a:endParaRPr>
                    </a:p>
                  </a:txBody>
                  <a:tcPr marL="66675" marR="66675" marT="66675" marB="66675"/>
                </a:tc>
                <a:tc>
                  <a:txBody>
                    <a:bodyPr/>
                    <a:lstStyle/>
                    <a:p>
                      <a:r>
                        <a:rPr lang="FR-FR" sz="1000" dirty="0">
                          <a:effectLst/>
                        </a:rPr>
                        <a:t>100kHz</a:t>
                      </a:r>
                      <a:endParaRPr lang="FR-FR" sz="1000">
                        <a:effectLst/>
                      </a:endParaRPr>
                    </a:p>
                  </a:txBody>
                  <a:tcPr marL="66675" marR="66675" marT="66675" marB="66675"/>
                </a:tc>
                <a:tc>
                  <a:txBody>
                    <a:bodyPr/>
                    <a:lstStyle/>
                    <a:p>
                      <a:r>
                        <a:rPr lang="FR-FR" sz="1000" dirty="0">
                          <a:effectLst/>
                        </a:rPr>
                        <a:t>200kHz</a:t>
                      </a:r>
                      <a:endParaRPr lang="FR-FR" sz="1000">
                        <a:effectLst/>
                      </a:endParaRPr>
                    </a:p>
                  </a:txBody>
                  <a:tcPr marL="66675" marR="66675" marT="66675" marB="66675"/>
                </a:tc>
                <a:tc>
                  <a:txBody>
                    <a:bodyPr/>
                    <a:lstStyle/>
                    <a:p>
                      <a:r>
                        <a:rPr lang="FR-FR" sz="1000" dirty="0">
                          <a:effectLst/>
                        </a:rPr>
                        <a:t>300kHz</a:t>
                      </a:r>
                      <a:endParaRPr lang="FR-FR" sz="1000">
                        <a:effectLst/>
                      </a:endParaRPr>
                    </a:p>
                  </a:txBody>
                  <a:tcPr marL="66675" marR="66675" marT="66675" marB="66675"/>
                </a:tc>
                <a:tc>
                  <a:txBody>
                    <a:bodyPr/>
                    <a:lstStyle/>
                    <a:p>
                      <a:r>
                        <a:rPr lang="FR-FR" sz="1000" dirty="0">
                          <a:effectLst/>
                        </a:rPr>
                        <a:t>400kHz</a:t>
                      </a:r>
                      <a:endParaRPr lang="FR-FR" sz="1000">
                        <a:effectLst/>
                      </a:endParaRPr>
                    </a:p>
                  </a:txBody>
                  <a:tcPr marL="66675" marR="66675" marT="66675" marB="66675"/>
                </a:tc>
                <a:tc>
                  <a:txBody>
                    <a:bodyPr/>
                    <a:lstStyle/>
                    <a:p>
                      <a:r>
                        <a:rPr lang="FR-FR" sz="1000" dirty="0">
                          <a:effectLst/>
                        </a:rPr>
                        <a:t>500kHz</a:t>
                      </a:r>
                      <a:endParaRPr lang="FR-FR" sz="1000">
                        <a:effectLst/>
                      </a:endParaRPr>
                    </a:p>
                  </a:txBody>
                  <a:tcPr marL="66675" marR="66675" marT="66675" marB="66675"/>
                </a:tc>
                <a:tc>
                  <a:txBody>
                    <a:bodyPr/>
                    <a:lstStyle/>
                    <a:p>
                      <a:r>
                        <a:rPr lang="FR-FR" sz="1000" dirty="0">
                          <a:effectLst/>
                        </a:rPr>
                        <a:t>600kHz</a:t>
                      </a:r>
                      <a:endParaRPr lang="FR-FR" sz="1000">
                        <a:effectLst/>
                      </a:endParaRPr>
                    </a:p>
                  </a:txBody>
                  <a:tcPr marL="66675" marR="66675" marT="66675" marB="66675"/>
                </a:tc>
                <a:extLst>
                  <a:ext uri="{0D108BD9-81ED-4DB2-BD59-A6C34878D82A}">
                    <a16:rowId xmlns:a16="http://schemas.microsoft.com/office/drawing/2014/main" val="2487647034"/>
                  </a:ext>
                </a:extLst>
              </a:tr>
              <a:tr h="590550">
                <a:tc>
                  <a:txBody>
                    <a:bodyPr/>
                    <a:lstStyle/>
                    <a:p>
                      <a:r>
                        <a:rPr lang="FR-FR" sz="1000" dirty="0">
                          <a:effectLst/>
                        </a:rPr>
                        <a:t>Tension crête à crête pas touché</a:t>
                      </a:r>
                      <a:endParaRPr lang="FR-FR" sz="1000">
                        <a:effectLst/>
                      </a:endParaRPr>
                    </a:p>
                  </a:txBody>
                  <a:tcPr marL="66675" marR="66675" marT="66675" marB="66675"/>
                </a:tc>
                <a:tc>
                  <a:txBody>
                    <a:bodyPr/>
                    <a:lstStyle/>
                    <a:p>
                      <a:r>
                        <a:rPr lang="FR-FR" sz="1000" dirty="0">
                          <a:effectLst/>
                        </a:rPr>
                        <a:t>5v</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3.75</a:t>
                      </a:r>
                      <a:endParaRPr lang="FR-FR" sz="1000">
                        <a:effectLst/>
                      </a:endParaRPr>
                    </a:p>
                  </a:txBody>
                  <a:tcPr marL="66675" marR="66675" marT="66675" marB="66675"/>
                </a:tc>
                <a:tc>
                  <a:txBody>
                    <a:bodyPr/>
                    <a:lstStyle/>
                    <a:p>
                      <a:r>
                        <a:rPr lang="FR-FR" sz="1000" dirty="0">
                          <a:effectLst/>
                        </a:rPr>
                        <a:t>1.875</a:t>
                      </a:r>
                      <a:endParaRPr lang="FR-FR" sz="1000">
                        <a:effectLst/>
                      </a:endParaRPr>
                    </a:p>
                  </a:txBody>
                  <a:tcPr marL="66675" marR="66675" marT="66675" marB="66675"/>
                </a:tc>
                <a:tc>
                  <a:txBody>
                    <a:bodyPr/>
                    <a:lstStyle/>
                    <a:p>
                      <a:r>
                        <a:rPr lang="FR-FR" sz="1000" dirty="0">
                          <a:effectLst/>
                        </a:rPr>
                        <a:t>0.65</a:t>
                      </a:r>
                      <a:endParaRPr lang="FR-FR" sz="1000">
                        <a:effectLst/>
                      </a:endParaRPr>
                    </a:p>
                  </a:txBody>
                  <a:tcPr marL="66675" marR="66675" marT="66675" marB="66675"/>
                </a:tc>
                <a:tc>
                  <a:txBody>
                    <a:bodyPr/>
                    <a:lstStyle/>
                    <a:p>
                      <a:r>
                        <a:rPr lang="FR-FR" sz="1000" dirty="0">
                          <a:effectLst/>
                        </a:rPr>
                        <a:t>1.0</a:t>
                      </a:r>
                      <a:endParaRPr lang="FR-FR" sz="1000">
                        <a:effectLst/>
                      </a:endParaRPr>
                    </a:p>
                  </a:txBody>
                  <a:tcPr marL="66675" marR="66675" marT="66675" marB="66675"/>
                </a:tc>
                <a:extLst>
                  <a:ext uri="{0D108BD9-81ED-4DB2-BD59-A6C34878D82A}">
                    <a16:rowId xmlns:a16="http://schemas.microsoft.com/office/drawing/2014/main" val="2880747464"/>
                  </a:ext>
                </a:extLst>
              </a:tr>
              <a:tr h="578533">
                <a:tc>
                  <a:txBody>
                    <a:bodyPr/>
                    <a:lstStyle/>
                    <a:p>
                      <a:r>
                        <a:rPr lang="FR-FR" sz="1000" dirty="0">
                          <a:effectLst/>
                        </a:rPr>
                        <a:t>Tension crête à crête touché</a:t>
                      </a:r>
                      <a:endParaRPr lang="FR-FR" sz="1000">
                        <a:effectLst/>
                      </a:endParaRPr>
                    </a:p>
                  </a:txBody>
                  <a:tcPr marL="66675" marR="66675" marT="66675" marB="66675"/>
                </a:tc>
                <a:tc>
                  <a:txBody>
                    <a:bodyPr/>
                    <a:lstStyle/>
                    <a:p>
                      <a:r>
                        <a:rPr lang="FR-FR" sz="1000" dirty="0">
                          <a:effectLst/>
                        </a:rPr>
                        <a:t>5v</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3.7</a:t>
                      </a:r>
                      <a:endParaRPr lang="FR-FR" sz="1000">
                        <a:effectLst/>
                      </a:endParaRPr>
                    </a:p>
                  </a:txBody>
                  <a:tcPr marL="66675" marR="66675" marT="66675" marB="66675"/>
                </a:tc>
                <a:tc>
                  <a:txBody>
                    <a:bodyPr/>
                    <a:lstStyle/>
                    <a:p>
                      <a:r>
                        <a:rPr lang="FR-FR" sz="1000" dirty="0">
                          <a:effectLst/>
                        </a:rPr>
                        <a:t>0.8</a:t>
                      </a:r>
                      <a:endParaRPr lang="FR-FR" sz="1000">
                        <a:effectLst/>
                      </a:endParaRPr>
                    </a:p>
                  </a:txBody>
                  <a:tcPr marL="66675" marR="66675" marT="66675" marB="66675"/>
                </a:tc>
                <a:tc>
                  <a:txBody>
                    <a:bodyPr/>
                    <a:lstStyle/>
                    <a:p>
                      <a:r>
                        <a:rPr lang="FR-FR" sz="1000" dirty="0">
                          <a:effectLst/>
                        </a:rPr>
                        <a:t>0.3</a:t>
                      </a:r>
                      <a:endParaRPr lang="FR-FR" sz="1000">
                        <a:effectLst/>
                      </a:endParaRPr>
                    </a:p>
                  </a:txBody>
                  <a:tcPr marL="66675" marR="66675" marT="66675" marB="66675"/>
                </a:tc>
                <a:tc>
                  <a:txBody>
                    <a:bodyPr/>
                    <a:lstStyle/>
                    <a:p>
                      <a:r>
                        <a:rPr lang="FR-FR" sz="1000" dirty="0">
                          <a:effectLst/>
                        </a:rPr>
                        <a:t>0.2</a:t>
                      </a:r>
                      <a:endParaRPr lang="FR-FR" sz="1000">
                        <a:effectLst/>
                      </a:endParaRPr>
                    </a:p>
                  </a:txBody>
                  <a:tcPr marL="66675" marR="66675" marT="66675" marB="66675"/>
                </a:tc>
                <a:tc>
                  <a:txBody>
                    <a:bodyPr/>
                    <a:lstStyle/>
                    <a:p>
                      <a:r>
                        <a:rPr lang="FR-FR" sz="1000" dirty="0">
                          <a:effectLst/>
                        </a:rPr>
                        <a:t>0.25</a:t>
                      </a:r>
                      <a:endParaRPr lang="FR-FR" sz="1000">
                        <a:effectLst/>
                      </a:endParaRPr>
                    </a:p>
                  </a:txBody>
                  <a:tcPr marL="66675" marR="66675" marT="66675" marB="66675"/>
                </a:tc>
                <a:extLst>
                  <a:ext uri="{0D108BD9-81ED-4DB2-BD59-A6C34878D82A}">
                    <a16:rowId xmlns:a16="http://schemas.microsoft.com/office/drawing/2014/main" val="3855705923"/>
                  </a:ext>
                </a:extLst>
              </a:tr>
            </a:tbl>
          </a:graphicData>
        </a:graphic>
      </p:graphicFrame>
      <p:sp>
        <p:nvSpPr>
          <p:cNvPr id="13" name="ZoneTexte 12"/>
          <p:cNvSpPr txBox="1"/>
          <p:nvPr/>
        </p:nvSpPr>
        <p:spPr>
          <a:xfrm>
            <a:off x="438228" y="2457450"/>
            <a:ext cx="6148272" cy="646331"/>
          </a:xfrm>
          <a:prstGeom prst="rect">
            <a:avLst/>
          </a:prstGeom>
        </p:spPr>
        <p:txBody>
          <a:bodyPr rtlCol="0" anchor="t">
            <a:spAutoFit/>
          </a:bodyPr>
          <a:lstStyle/>
          <a:p>
            <a:r>
              <a:rPr lang="FR-FR">
                <a:solidFill>
                  <a:srgbClr val="0070C0"/>
                </a:solidFill>
              </a:rPr>
              <a:t>Tableau de la tension retournée par l'Arduino lorsqu'on touche l'électrode ou non en fonction de la fréquence du signal</a:t>
            </a:r>
          </a:p>
        </p:txBody>
      </p:sp>
      <p:sp>
        <p:nvSpPr>
          <p:cNvPr id="14" name="ZoneTexte 13"/>
          <p:cNvSpPr txBox="1"/>
          <p:nvPr/>
        </p:nvSpPr>
        <p:spPr>
          <a:xfrm>
            <a:off x="266748" y="4105275"/>
            <a:ext cx="4973638" cy="369332"/>
          </a:xfrm>
          <a:prstGeom prst="rect">
            <a:avLst/>
          </a:prstGeom>
        </p:spPr>
        <p:txBody>
          <a:bodyPr rtlCol="0" anchor="t">
            <a:spAutoFit/>
          </a:bodyPr>
          <a:lstStyle/>
          <a:p>
            <a:pPr algn="ctr"/>
            <a:r>
              <a:rPr lang="FR-FR">
                <a:solidFill>
                  <a:srgbClr val="0070C0"/>
                </a:solidFill>
              </a:rPr>
              <a:t>Exemple du signal retournée par l'oscilloscope</a:t>
            </a:r>
          </a:p>
        </p:txBody>
      </p:sp>
      <p:sp>
        <p:nvSpPr>
          <p:cNvPr id="15" name="ZoneTexte 14"/>
          <p:cNvSpPr txBox="1"/>
          <p:nvPr/>
        </p:nvSpPr>
        <p:spPr>
          <a:xfrm>
            <a:off x="6991427" y="3595688"/>
            <a:ext cx="4668761" cy="646112"/>
          </a:xfrm>
          <a:prstGeom prst="rect">
            <a:avLst/>
          </a:prstGeom>
        </p:spPr>
        <p:txBody>
          <a:bodyPr rtlCol="0" anchor="t">
            <a:spAutoFit/>
          </a:bodyPr>
          <a:lstStyle/>
          <a:p>
            <a:pPr algn="ctr"/>
            <a:r>
              <a:rPr lang="FR-FR">
                <a:solidFill>
                  <a:srgbClr val="0070C0"/>
                </a:solidFill>
              </a:rPr>
              <a:t>Représentation de la chute de tension au touché en fonction de la fréquence du signal</a:t>
            </a:r>
          </a:p>
        </p:txBody>
      </p:sp>
      <p:sp>
        <p:nvSpPr>
          <p:cNvPr id="16" name="ZoneTexte 15"/>
          <p:cNvSpPr txBox="1"/>
          <p:nvPr/>
        </p:nvSpPr>
        <p:spPr>
          <a:xfrm>
            <a:off x="1657350" y="6422823"/>
            <a:ext cx="8123899" cy="369332"/>
          </a:xfrm>
          <a:prstGeom prst="rect">
            <a:avLst/>
          </a:prstGeom>
        </p:spPr>
        <p:txBody>
          <a:bodyPr rtlCol="0" anchor="t">
            <a:spAutoFit/>
          </a:bodyPr>
          <a:lstStyle/>
          <a:p>
            <a:pPr algn="ctr"/>
            <a:r>
              <a:rPr lang="FR-FR">
                <a:solidFill>
                  <a:srgbClr val="0070C0"/>
                </a:solidFill>
              </a:rPr>
              <a:t>Graphe de l'amplitude du signal en fonction de la fréquence</a:t>
            </a:r>
          </a:p>
        </p:txBody>
      </p:sp>
    </p:spTree>
    <p:extLst>
      <p:ext uri="{BB962C8B-B14F-4D97-AF65-F5344CB8AC3E}">
        <p14:creationId xmlns:p14="http://schemas.microsoft.com/office/powerpoint/2010/main" val="13599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988" y="219075"/>
            <a:ext cx="11874850" cy="874713"/>
          </a:xfrm>
        </p:spPr>
        <p:txBody>
          <a:bodyPr>
            <a:normAutofit/>
          </a:bodyPr>
          <a:lstStyle/>
          <a:p>
            <a:pPr algn="ctr"/>
            <a:r>
              <a:rPr lang="FR-FR">
                <a:solidFill>
                  <a:srgbClr val="FF0000"/>
                </a:solidFill>
                <a:latin typeface="Times New Roman"/>
              </a:rPr>
              <a:t>  </a:t>
            </a:r>
            <a:r>
              <a:rPr lang="FR-FR" sz="3600">
                <a:solidFill>
                  <a:srgbClr val="FF0000"/>
                </a:solidFill>
                <a:latin typeface="Liber"/>
              </a:rPr>
              <a:t>Explication du fonctionnement du circuit et du capteur</a:t>
            </a:r>
          </a:p>
        </p:txBody>
      </p:sp>
      <p:sp>
        <p:nvSpPr>
          <p:cNvPr id="3" name="Espace réservé du contenu 2"/>
          <p:cNvSpPr>
            <a:spLocks noGrp="1"/>
          </p:cNvSpPr>
          <p:nvPr>
            <p:ph idx="1"/>
          </p:nvPr>
        </p:nvSpPr>
        <p:spPr>
          <a:xfrm>
            <a:off x="800100" y="1276350"/>
            <a:ext cx="10515600" cy="3930504"/>
          </a:xfrm>
        </p:spPr>
        <p:txBody>
          <a:bodyPr vert="horz" lIns="91440" tIns="45720" rIns="91440" bIns="45720" rtlCol="0" anchor="t">
            <a:normAutofit lnSpcReduction="10000"/>
          </a:bodyPr>
          <a:lstStyle/>
          <a:p>
            <a:r>
              <a:rPr lang="FR-FR">
                <a:solidFill>
                  <a:srgbClr val="0070C0"/>
                </a:solidFill>
              </a:rPr>
              <a:t>Au niveau du capteur :</a:t>
            </a:r>
            <a:endParaRPr lang="fr-FR">
              <a:solidFill>
                <a:srgbClr val="0070C0"/>
              </a:solidFill>
            </a:endParaRPr>
          </a:p>
          <a:p>
            <a:pPr marL="0" indent="0" algn="just">
              <a:buNone/>
            </a:pPr>
            <a:r>
              <a:rPr lang="FR-FR" sz="2000">
                <a:solidFill>
                  <a:srgbClr val="0070C0"/>
                </a:solidFill>
                <a:latin typeface="Arial"/>
              </a:rPr>
              <a:t>Ce capteur est capable de détecter une variation de la capacitance du matériau avec lequel il est en contact. Le corps humain fait ici office de condensateur. La présence du doigt ou de la paume de la main au niveau de l'électrode modifie la valeur de la capacitance équivalente du circuit.</a:t>
            </a:r>
          </a:p>
          <a:p>
            <a:r>
              <a:rPr lang="FR-FR">
                <a:solidFill>
                  <a:srgbClr val="0070C0"/>
                </a:solidFill>
              </a:rPr>
              <a:t>Au niveau du circuit : </a:t>
            </a:r>
            <a:endParaRPr lang="fr-FR">
              <a:solidFill>
                <a:srgbClr val="0070C0"/>
              </a:solidFill>
            </a:endParaRPr>
          </a:p>
          <a:p>
            <a:pPr marL="0" indent="0" algn="just">
              <a:buNone/>
            </a:pPr>
            <a:r>
              <a:rPr lang="FR-FR" sz="2000">
                <a:solidFill>
                  <a:srgbClr val="0070C0"/>
                </a:solidFill>
                <a:latin typeface="Arial"/>
              </a:rPr>
              <a:t>Lorsque l'on touche la patate de différentes façons, l'amplitude du signal évolue en fonction de la surface de peau en contact avec la patate: On constate une augmentation de l'amplitude du signal ainsi qu'une augmentation de la fréquence pour laquelle elle est maximale lorsque la surface en contact augmente. Utiliser une plus grande surface de peau induit une augmentation de la capacitance, ce qui va décaler la bande passante vers de plus hautes fréquences.</a:t>
            </a:r>
            <a:endParaRPr lang="fr-FR" sz="2000">
              <a:solidFill>
                <a:srgbClr val="0070C0"/>
              </a:solidFill>
              <a:latin typeface="Arial"/>
            </a:endParaRPr>
          </a:p>
        </p:txBody>
      </p:sp>
      <p:sp>
        <p:nvSpPr>
          <p:cNvPr id="5" name="ZoneTexte 4"/>
          <p:cNvSpPr txBox="1"/>
          <p:nvPr/>
        </p:nvSpPr>
        <p:spPr>
          <a:xfrm>
            <a:off x="3543300" y="5587252"/>
            <a:ext cx="5502275" cy="646331"/>
          </a:xfrm>
          <a:prstGeom prst="rect">
            <a:avLst/>
          </a:prstGeom>
        </p:spPr>
        <p:txBody>
          <a:bodyPr rtlCol="0" anchor="t">
            <a:spAutoFit/>
          </a:bodyPr>
          <a:lstStyle/>
          <a:p>
            <a:r>
              <a:rPr lang="FR-FR">
                <a:solidFill>
                  <a:srgbClr val="0070C0"/>
                </a:solidFill>
              </a:rPr>
              <a:t>On peut voir que si C augmente les fréquences de coupure </a:t>
            </a:r>
            <a:r>
              <a:rPr lang="EL-GR">
                <a:solidFill>
                  <a:srgbClr val="0070C0"/>
                </a:solidFill>
              </a:rPr>
              <a:t>ω</a:t>
            </a:r>
            <a:r>
              <a:rPr lang="EL-GR" sz="900">
                <a:solidFill>
                  <a:srgbClr val="0070C0"/>
                </a:solidFill>
              </a:rPr>
              <a:t>1  </a:t>
            </a:r>
            <a:r>
              <a:rPr lang="EL-GR" err="1">
                <a:solidFill>
                  <a:srgbClr val="0070C0"/>
                </a:solidFill>
              </a:rPr>
              <a:t>et</a:t>
            </a:r>
            <a:r>
              <a:rPr lang="EL-GR" sz="900">
                <a:solidFill>
                  <a:srgbClr val="0070C0"/>
                </a:solidFill>
              </a:rPr>
              <a:t> </a:t>
            </a:r>
            <a:r>
              <a:rPr lang="EL-GR">
                <a:solidFill>
                  <a:srgbClr val="0070C0"/>
                </a:solidFill>
              </a:rPr>
              <a:t>ω</a:t>
            </a:r>
            <a:r>
              <a:rPr lang="EL-GR" sz="900">
                <a:solidFill>
                  <a:srgbClr val="0070C0"/>
                </a:solidFill>
              </a:rPr>
              <a:t>2 </a:t>
            </a:r>
            <a:r>
              <a:rPr lang="EL-GR">
                <a:solidFill>
                  <a:srgbClr val="0070C0"/>
                </a:solidFill>
              </a:rPr>
              <a:t>augmentent</a:t>
            </a:r>
            <a:endParaRPr lang="FR-FR"/>
          </a:p>
        </p:txBody>
      </p:sp>
      <p:pic>
        <p:nvPicPr>
          <p:cNvPr id="6" name="Image 5"/>
          <p:cNvPicPr>
            <a:picLocks noChangeAspect="1"/>
          </p:cNvPicPr>
          <p:nvPr/>
        </p:nvPicPr>
        <p:blipFill>
          <a:blip r:embed="rId3"/>
          <a:stretch>
            <a:fillRect/>
          </a:stretch>
        </p:blipFill>
        <p:spPr>
          <a:xfrm>
            <a:off x="904875" y="5069668"/>
            <a:ext cx="2488877" cy="1674032"/>
          </a:xfrm>
          <a:prstGeom prst="rect">
            <a:avLst/>
          </a:prstGeom>
        </p:spPr>
      </p:pic>
    </p:spTree>
    <p:extLst>
      <p:ext uri="{BB962C8B-B14F-4D97-AF65-F5344CB8AC3E}">
        <p14:creationId xmlns:p14="http://schemas.microsoft.com/office/powerpoint/2010/main" val="403751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8675" y="47625"/>
            <a:ext cx="10515600" cy="1325563"/>
          </a:xfrm>
        </p:spPr>
        <p:txBody>
          <a:bodyPr/>
          <a:lstStyle/>
          <a:p>
            <a:pPr algn="ctr"/>
            <a:r>
              <a:rPr lang="FR-FR" sz="3200">
                <a:solidFill>
                  <a:srgbClr val="FF0000"/>
                </a:solidFill>
                <a:latin typeface="Liber"/>
              </a:rPr>
              <a:t>Présentation du prototype</a:t>
            </a:r>
          </a:p>
        </p:txBody>
      </p:sp>
      <p:pic>
        <p:nvPicPr>
          <p:cNvPr id="6" name="Image 5" descr="20161115_170703[1].jpg"/>
          <p:cNvPicPr>
            <a:picLocks noChangeAspect="1"/>
          </p:cNvPicPr>
          <p:nvPr/>
        </p:nvPicPr>
        <p:blipFill>
          <a:blip r:embed="rId3"/>
          <a:stretch>
            <a:fillRect/>
          </a:stretch>
        </p:blipFill>
        <p:spPr>
          <a:xfrm>
            <a:off x="2409825" y="1076325"/>
            <a:ext cx="6995331" cy="5235114"/>
          </a:xfrm>
          <a:prstGeom prst="rect">
            <a:avLst/>
          </a:prstGeom>
        </p:spPr>
      </p:pic>
    </p:spTree>
    <p:extLst>
      <p:ext uri="{BB962C8B-B14F-4D97-AF65-F5344CB8AC3E}">
        <p14:creationId xmlns:p14="http://schemas.microsoft.com/office/powerpoint/2010/main" val="84892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a:solidFill>
                  <a:srgbClr val="FF0000"/>
                </a:solidFill>
                <a:latin typeface="Liber"/>
              </a:rPr>
              <a:t>Bilan du projet</a:t>
            </a:r>
          </a:p>
        </p:txBody>
      </p:sp>
      <p:sp>
        <p:nvSpPr>
          <p:cNvPr id="3" name="Espace réservé du contenu 2"/>
          <p:cNvSpPr>
            <a:spLocks noGrp="1"/>
          </p:cNvSpPr>
          <p:nvPr>
            <p:ph idx="1"/>
          </p:nvPr>
        </p:nvSpPr>
        <p:spPr/>
        <p:txBody>
          <a:bodyPr vert="horz" lIns="91440" tIns="45720" rIns="91440" bIns="45720" rtlCol="0" anchor="t">
            <a:normAutofit/>
          </a:bodyPr>
          <a:lstStyle/>
          <a:p>
            <a:pPr algn="just"/>
            <a:r>
              <a:rPr lang="FR-FR" sz="2400">
                <a:solidFill>
                  <a:srgbClr val="0070C0"/>
                </a:solidFill>
                <a:latin typeface="Arial"/>
              </a:rPr>
              <a:t>Un </a:t>
            </a:r>
            <a:r>
              <a:rPr lang="FR-FR" sz="2400">
                <a:solidFill>
                  <a:srgbClr val="4472C4"/>
                </a:solidFill>
                <a:latin typeface="Arial"/>
              </a:rPr>
              <a:t>capteur capacitif est un capteur capable de détecter une variation de la capacitance du matériau avec lequel il est en contact.</a:t>
            </a:r>
            <a:endParaRPr lang="fr-FR" sz="2400">
              <a:solidFill>
                <a:srgbClr val="4472C4"/>
              </a:solidFill>
              <a:latin typeface="Arial"/>
            </a:endParaRPr>
          </a:p>
          <a:p>
            <a:pPr algn="just"/>
            <a:r>
              <a:rPr lang="FR-FR" sz="2400">
                <a:solidFill>
                  <a:srgbClr val="4472C4"/>
                </a:solidFill>
                <a:latin typeface="Arial"/>
              </a:rPr>
              <a:t>Le corps </a:t>
            </a:r>
            <a:r>
              <a:rPr lang="FR-FR" sz="2400">
                <a:solidFill>
                  <a:srgbClr val="0070C0"/>
                </a:solidFill>
                <a:latin typeface="Arial"/>
              </a:rPr>
              <a:t>humain agit dans ce circuit comme un condensateur, dont la capacitance varie en fonction de la surface mise en contact.</a:t>
            </a:r>
            <a:endParaRPr lang="fr-FR" sz="2400">
              <a:solidFill>
                <a:srgbClr val="0070C0"/>
              </a:solidFill>
              <a:latin typeface="Arial"/>
            </a:endParaRPr>
          </a:p>
          <a:p>
            <a:pPr algn="just"/>
            <a:r>
              <a:rPr lang="FR-FR" sz="2400">
                <a:solidFill>
                  <a:srgbClr val="0070C0"/>
                </a:solidFill>
                <a:latin typeface="Arial"/>
              </a:rPr>
              <a:t>Le circuit présent est un filtre passe-bande, dont la bande passante varie en fonction de la capacité de la surface mise en contact.</a:t>
            </a:r>
            <a:endParaRPr lang="fr-FR" sz="2400">
              <a:solidFill>
                <a:srgbClr val="0070C0"/>
              </a:solidFill>
              <a:latin typeface="Arial"/>
            </a:endParaRPr>
          </a:p>
          <a:p>
            <a:pPr marL="0" indent="0">
              <a:buNone/>
            </a:pPr>
            <a:endParaRPr lang="fr-FR"/>
          </a:p>
        </p:txBody>
      </p:sp>
    </p:spTree>
    <p:extLst>
      <p:ext uri="{BB962C8B-B14F-4D97-AF65-F5344CB8AC3E}">
        <p14:creationId xmlns:p14="http://schemas.microsoft.com/office/powerpoint/2010/main" val="17636951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4</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Thème Office</vt:lpstr>
      <vt:lpstr>Contexte du projet</vt:lpstr>
      <vt:lpstr> Résultat des expériences menées</vt:lpstr>
      <vt:lpstr>  Explication du fonctionnement du circuit et du capteur</vt:lpstr>
      <vt:lpstr>Présentation du prototype</vt:lpstr>
      <vt:lpstr>Bilan du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Contexte du projet</dc:title>
  <cp:revision>1</cp:revision>
  <dcterms:modified xsi:type="dcterms:W3CDTF">2016-11-15T21:16:42Z</dcterms:modified>
</cp:coreProperties>
</file>