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9" r:id="rId5"/>
    <p:sldId id="264" r:id="rId6"/>
    <p:sldId id="265" r:id="rId7"/>
    <p:sldId id="266" r:id="rId8"/>
    <p:sldId id="267" r:id="rId9"/>
    <p:sldId id="270" r:id="rId10"/>
    <p:sldId id="271" r:id="rId11"/>
    <p:sldId id="268" r:id="rId12"/>
    <p:sldId id="272" r:id="rId13"/>
    <p:sldId id="273"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3B0C76-9EE0-4FD6-9C66-6A67E0BB97A9}"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16719-B07F-40E1-97C3-47CC24AED0D6}" type="slidenum">
              <a:rPr lang="en-US" smtClean="0"/>
              <a:t>‹#›</a:t>
            </a:fld>
            <a:endParaRPr lang="en-US"/>
          </a:p>
        </p:txBody>
      </p:sp>
    </p:spTree>
    <p:extLst>
      <p:ext uri="{BB962C8B-B14F-4D97-AF65-F5344CB8AC3E}">
        <p14:creationId xmlns:p14="http://schemas.microsoft.com/office/powerpoint/2010/main" val="2486555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3B0C76-9EE0-4FD6-9C66-6A67E0BB97A9}"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16719-B07F-40E1-97C3-47CC24AED0D6}" type="slidenum">
              <a:rPr lang="en-US" smtClean="0"/>
              <a:t>‹#›</a:t>
            </a:fld>
            <a:endParaRPr lang="en-US"/>
          </a:p>
        </p:txBody>
      </p:sp>
    </p:spTree>
    <p:extLst>
      <p:ext uri="{BB962C8B-B14F-4D97-AF65-F5344CB8AC3E}">
        <p14:creationId xmlns:p14="http://schemas.microsoft.com/office/powerpoint/2010/main" val="445212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3B0C76-9EE0-4FD6-9C66-6A67E0BB97A9}"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16719-B07F-40E1-97C3-47CC24AED0D6}" type="slidenum">
              <a:rPr lang="en-US" smtClean="0"/>
              <a:t>‹#›</a:t>
            </a:fld>
            <a:endParaRPr lang="en-US"/>
          </a:p>
        </p:txBody>
      </p:sp>
    </p:spTree>
    <p:extLst>
      <p:ext uri="{BB962C8B-B14F-4D97-AF65-F5344CB8AC3E}">
        <p14:creationId xmlns:p14="http://schemas.microsoft.com/office/powerpoint/2010/main" val="223763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3B0C76-9EE0-4FD6-9C66-6A67E0BB97A9}"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16719-B07F-40E1-97C3-47CC24AED0D6}" type="slidenum">
              <a:rPr lang="en-US" smtClean="0"/>
              <a:t>‹#›</a:t>
            </a:fld>
            <a:endParaRPr lang="en-US"/>
          </a:p>
        </p:txBody>
      </p:sp>
    </p:spTree>
    <p:extLst>
      <p:ext uri="{BB962C8B-B14F-4D97-AF65-F5344CB8AC3E}">
        <p14:creationId xmlns:p14="http://schemas.microsoft.com/office/powerpoint/2010/main" val="2598010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3B0C76-9EE0-4FD6-9C66-6A67E0BB97A9}"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16719-B07F-40E1-97C3-47CC24AED0D6}" type="slidenum">
              <a:rPr lang="en-US" smtClean="0"/>
              <a:t>‹#›</a:t>
            </a:fld>
            <a:endParaRPr lang="en-US"/>
          </a:p>
        </p:txBody>
      </p:sp>
    </p:spTree>
    <p:extLst>
      <p:ext uri="{BB962C8B-B14F-4D97-AF65-F5344CB8AC3E}">
        <p14:creationId xmlns:p14="http://schemas.microsoft.com/office/powerpoint/2010/main" val="2978351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3B0C76-9EE0-4FD6-9C66-6A67E0BB97A9}" type="datetimeFigureOut">
              <a:rPr lang="en-US" smtClean="0"/>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A16719-B07F-40E1-97C3-47CC24AED0D6}" type="slidenum">
              <a:rPr lang="en-US" smtClean="0"/>
              <a:t>‹#›</a:t>
            </a:fld>
            <a:endParaRPr lang="en-US"/>
          </a:p>
        </p:txBody>
      </p:sp>
    </p:spTree>
    <p:extLst>
      <p:ext uri="{BB962C8B-B14F-4D97-AF65-F5344CB8AC3E}">
        <p14:creationId xmlns:p14="http://schemas.microsoft.com/office/powerpoint/2010/main" val="3308891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3B0C76-9EE0-4FD6-9C66-6A67E0BB97A9}" type="datetimeFigureOut">
              <a:rPr lang="en-US" smtClean="0"/>
              <a:t>10/25/2023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A16719-B07F-40E1-97C3-47CC24AED0D6}" type="slidenum">
              <a:rPr lang="en-US" smtClean="0"/>
              <a:t>‹#›</a:t>
            </a:fld>
            <a:endParaRPr lang="en-US"/>
          </a:p>
        </p:txBody>
      </p:sp>
    </p:spTree>
    <p:extLst>
      <p:ext uri="{BB962C8B-B14F-4D97-AF65-F5344CB8AC3E}">
        <p14:creationId xmlns:p14="http://schemas.microsoft.com/office/powerpoint/2010/main" val="3664435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3B0C76-9EE0-4FD6-9C66-6A67E0BB97A9}" type="datetimeFigureOut">
              <a:rPr lang="en-US" smtClean="0"/>
              <a:t>10/25/2023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A16719-B07F-40E1-97C3-47CC24AED0D6}" type="slidenum">
              <a:rPr lang="en-US" smtClean="0"/>
              <a:t>‹#›</a:t>
            </a:fld>
            <a:endParaRPr lang="en-US"/>
          </a:p>
        </p:txBody>
      </p:sp>
    </p:spTree>
    <p:extLst>
      <p:ext uri="{BB962C8B-B14F-4D97-AF65-F5344CB8AC3E}">
        <p14:creationId xmlns:p14="http://schemas.microsoft.com/office/powerpoint/2010/main" val="2016726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3B0C76-9EE0-4FD6-9C66-6A67E0BB97A9}" type="datetimeFigureOut">
              <a:rPr lang="en-US" smtClean="0"/>
              <a:t>10/25/2023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A16719-B07F-40E1-97C3-47CC24AED0D6}" type="slidenum">
              <a:rPr lang="en-US" smtClean="0"/>
              <a:t>‹#›</a:t>
            </a:fld>
            <a:endParaRPr lang="en-US"/>
          </a:p>
        </p:txBody>
      </p:sp>
    </p:spTree>
    <p:extLst>
      <p:ext uri="{BB962C8B-B14F-4D97-AF65-F5344CB8AC3E}">
        <p14:creationId xmlns:p14="http://schemas.microsoft.com/office/powerpoint/2010/main" val="3024116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C3B0C76-9EE0-4FD6-9C66-6A67E0BB97A9}" type="datetimeFigureOut">
              <a:rPr lang="en-US" smtClean="0"/>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A16719-B07F-40E1-97C3-47CC24AED0D6}" type="slidenum">
              <a:rPr lang="en-US" smtClean="0"/>
              <a:t>‹#›</a:t>
            </a:fld>
            <a:endParaRPr lang="en-US"/>
          </a:p>
        </p:txBody>
      </p:sp>
    </p:spTree>
    <p:extLst>
      <p:ext uri="{BB962C8B-B14F-4D97-AF65-F5344CB8AC3E}">
        <p14:creationId xmlns:p14="http://schemas.microsoft.com/office/powerpoint/2010/main" val="2116008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C3B0C76-9EE0-4FD6-9C66-6A67E0BB97A9}" type="datetimeFigureOut">
              <a:rPr lang="en-US" smtClean="0"/>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A16719-B07F-40E1-97C3-47CC24AED0D6}" type="slidenum">
              <a:rPr lang="en-US" smtClean="0"/>
              <a:t>‹#›</a:t>
            </a:fld>
            <a:endParaRPr lang="en-US"/>
          </a:p>
        </p:txBody>
      </p:sp>
    </p:spTree>
    <p:extLst>
      <p:ext uri="{BB962C8B-B14F-4D97-AF65-F5344CB8AC3E}">
        <p14:creationId xmlns:p14="http://schemas.microsoft.com/office/powerpoint/2010/main" val="117334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B0C76-9EE0-4FD6-9C66-6A67E0BB97A9}" type="datetimeFigureOut">
              <a:rPr lang="en-US" smtClean="0"/>
              <a:t>10/25/2023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A16719-B07F-40E1-97C3-47CC24AED0D6}" type="slidenum">
              <a:rPr lang="en-US" smtClean="0"/>
              <a:t>‹#›</a:t>
            </a:fld>
            <a:endParaRPr lang="en-US"/>
          </a:p>
        </p:txBody>
      </p:sp>
    </p:spTree>
    <p:extLst>
      <p:ext uri="{BB962C8B-B14F-4D97-AF65-F5344CB8AC3E}">
        <p14:creationId xmlns:p14="http://schemas.microsoft.com/office/powerpoint/2010/main" val="96798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9034" y="4241509"/>
            <a:ext cx="6899031" cy="2235429"/>
          </a:xfrm>
        </p:spPr>
        <p:txBody>
          <a:bodyPr>
            <a:noAutofit/>
          </a:bodyPr>
          <a:lstStyle/>
          <a:p>
            <a:pPr algn="l"/>
            <a:r>
              <a:rPr lang="en-US" sz="2000" b="1" u="sng" dirty="0" smtClean="0">
                <a:solidFill>
                  <a:schemeClr val="tx1">
                    <a:lumMod val="85000"/>
                    <a:lumOff val="15000"/>
                  </a:schemeClr>
                </a:solidFill>
                <a:latin typeface="Bell MT" panose="02020503060305020303" pitchFamily="18" charset="0"/>
              </a:rPr>
              <a:t>Submitted By:</a:t>
            </a:r>
            <a:br>
              <a:rPr lang="en-US" sz="2000" b="1" u="sng" dirty="0" smtClean="0">
                <a:solidFill>
                  <a:schemeClr val="tx1">
                    <a:lumMod val="85000"/>
                    <a:lumOff val="15000"/>
                  </a:schemeClr>
                </a:solidFill>
                <a:latin typeface="Bell MT" panose="02020503060305020303" pitchFamily="18" charset="0"/>
              </a:rPr>
            </a:br>
            <a:r>
              <a:rPr lang="en-US" sz="2000" dirty="0" err="1" smtClean="0">
                <a:solidFill>
                  <a:schemeClr val="tx1">
                    <a:lumMod val="85000"/>
                    <a:lumOff val="15000"/>
                  </a:schemeClr>
                </a:solidFill>
                <a:latin typeface="Bell MT" panose="02020503060305020303" pitchFamily="18" charset="0"/>
              </a:rPr>
              <a:t>Nur</a:t>
            </a:r>
            <a:r>
              <a:rPr lang="en-US" sz="2000" dirty="0" smtClean="0">
                <a:solidFill>
                  <a:schemeClr val="tx1">
                    <a:lumMod val="85000"/>
                    <a:lumOff val="15000"/>
                  </a:schemeClr>
                </a:solidFill>
                <a:latin typeface="Bell MT" panose="02020503060305020303" pitchFamily="18" charset="0"/>
              </a:rPr>
              <a:t> </a:t>
            </a:r>
            <a:r>
              <a:rPr lang="en-US" sz="2000" dirty="0" err="1" smtClean="0">
                <a:solidFill>
                  <a:schemeClr val="tx1">
                    <a:lumMod val="85000"/>
                    <a:lumOff val="15000"/>
                  </a:schemeClr>
                </a:solidFill>
                <a:latin typeface="Bell MT" panose="02020503060305020303" pitchFamily="18" charset="0"/>
              </a:rPr>
              <a:t>Habibah</a:t>
            </a:r>
            <a:r>
              <a:rPr lang="en-US" sz="2000" dirty="0" smtClean="0">
                <a:solidFill>
                  <a:schemeClr val="tx1">
                    <a:lumMod val="85000"/>
                    <a:lumOff val="15000"/>
                  </a:schemeClr>
                </a:solidFill>
                <a:latin typeface="Bell MT" panose="02020503060305020303" pitchFamily="18" charset="0"/>
              </a:rPr>
              <a:t> </a:t>
            </a:r>
            <a:r>
              <a:rPr lang="en-US" sz="2000" dirty="0" err="1" smtClean="0">
                <a:solidFill>
                  <a:schemeClr val="tx1">
                    <a:lumMod val="85000"/>
                    <a:lumOff val="15000"/>
                  </a:schemeClr>
                </a:solidFill>
                <a:latin typeface="Bell MT" panose="02020503060305020303" pitchFamily="18" charset="0"/>
              </a:rPr>
              <a:t>Binti</a:t>
            </a:r>
            <a:r>
              <a:rPr lang="en-US" sz="2000" dirty="0" smtClean="0">
                <a:solidFill>
                  <a:schemeClr val="tx1">
                    <a:lumMod val="85000"/>
                    <a:lumOff val="15000"/>
                  </a:schemeClr>
                </a:solidFill>
                <a:latin typeface="Bell MT" panose="02020503060305020303" pitchFamily="18" charset="0"/>
              </a:rPr>
              <a:t> </a:t>
            </a:r>
            <a:r>
              <a:rPr lang="en-US" sz="2000" dirty="0" err="1" smtClean="0">
                <a:solidFill>
                  <a:schemeClr val="tx1">
                    <a:lumMod val="85000"/>
                    <a:lumOff val="15000"/>
                  </a:schemeClr>
                </a:solidFill>
                <a:latin typeface="Bell MT" panose="02020503060305020303" pitchFamily="18" charset="0"/>
              </a:rPr>
              <a:t>Mahbub</a:t>
            </a:r>
            <a:r>
              <a:rPr lang="en-US" sz="2000" dirty="0" smtClean="0">
                <a:solidFill>
                  <a:schemeClr val="tx1">
                    <a:lumMod val="85000"/>
                    <a:lumOff val="15000"/>
                  </a:schemeClr>
                </a:solidFill>
                <a:latin typeface="Bell MT" panose="02020503060305020303" pitchFamily="18" charset="0"/>
              </a:rPr>
              <a:t> (21201103)</a:t>
            </a:r>
            <a:br>
              <a:rPr lang="en-US" sz="2000" dirty="0" smtClean="0">
                <a:solidFill>
                  <a:schemeClr val="tx1">
                    <a:lumMod val="85000"/>
                    <a:lumOff val="15000"/>
                  </a:schemeClr>
                </a:solidFill>
                <a:latin typeface="Bell MT" panose="02020503060305020303" pitchFamily="18" charset="0"/>
              </a:rPr>
            </a:br>
            <a:r>
              <a:rPr lang="en-US" sz="2000" dirty="0" smtClean="0">
                <a:solidFill>
                  <a:schemeClr val="tx1">
                    <a:lumMod val="85000"/>
                    <a:lumOff val="15000"/>
                  </a:schemeClr>
                </a:solidFill>
                <a:latin typeface="Bell MT" panose="02020503060305020303" pitchFamily="18" charset="0"/>
              </a:rPr>
              <a:t>Maria </a:t>
            </a:r>
            <a:r>
              <a:rPr lang="en-US" sz="2000" dirty="0" err="1" smtClean="0">
                <a:solidFill>
                  <a:schemeClr val="tx1">
                    <a:lumMod val="85000"/>
                    <a:lumOff val="15000"/>
                  </a:schemeClr>
                </a:solidFill>
                <a:latin typeface="Bell MT" panose="02020503060305020303" pitchFamily="18" charset="0"/>
              </a:rPr>
              <a:t>Akter</a:t>
            </a:r>
            <a:r>
              <a:rPr lang="en-US" sz="2000" dirty="0" smtClean="0">
                <a:solidFill>
                  <a:schemeClr val="tx1">
                    <a:lumMod val="85000"/>
                    <a:lumOff val="15000"/>
                  </a:schemeClr>
                </a:solidFill>
                <a:latin typeface="Bell MT" panose="02020503060305020303" pitchFamily="18" charset="0"/>
              </a:rPr>
              <a:t> </a:t>
            </a:r>
            <a:r>
              <a:rPr lang="en-US" sz="2000" dirty="0" err="1" smtClean="0">
                <a:solidFill>
                  <a:schemeClr val="tx1">
                    <a:lumMod val="85000"/>
                    <a:lumOff val="15000"/>
                  </a:schemeClr>
                </a:solidFill>
                <a:latin typeface="Bell MT" panose="02020503060305020303" pitchFamily="18" charset="0"/>
              </a:rPr>
              <a:t>Khushi</a:t>
            </a:r>
            <a:r>
              <a:rPr lang="en-US" sz="2000" dirty="0" smtClean="0">
                <a:solidFill>
                  <a:schemeClr val="tx1">
                    <a:lumMod val="85000"/>
                    <a:lumOff val="15000"/>
                  </a:schemeClr>
                </a:solidFill>
                <a:latin typeface="Bell MT" panose="02020503060305020303" pitchFamily="18" charset="0"/>
              </a:rPr>
              <a:t> (21201107)</a:t>
            </a:r>
            <a:br>
              <a:rPr lang="en-US" sz="2000" dirty="0" smtClean="0">
                <a:solidFill>
                  <a:schemeClr val="tx1">
                    <a:lumMod val="85000"/>
                    <a:lumOff val="15000"/>
                  </a:schemeClr>
                </a:solidFill>
                <a:latin typeface="Bell MT" panose="02020503060305020303" pitchFamily="18" charset="0"/>
              </a:rPr>
            </a:br>
            <a:r>
              <a:rPr lang="en-US" sz="2000" dirty="0" err="1" smtClean="0">
                <a:solidFill>
                  <a:schemeClr val="tx1">
                    <a:lumMod val="85000"/>
                    <a:lumOff val="15000"/>
                  </a:schemeClr>
                </a:solidFill>
                <a:latin typeface="Bell MT" panose="02020503060305020303" pitchFamily="18" charset="0"/>
              </a:rPr>
              <a:t>Ritu</a:t>
            </a:r>
            <a:r>
              <a:rPr lang="en-US" sz="2000" dirty="0" smtClean="0">
                <a:solidFill>
                  <a:schemeClr val="tx1">
                    <a:lumMod val="85000"/>
                    <a:lumOff val="15000"/>
                  </a:schemeClr>
                </a:solidFill>
                <a:latin typeface="Bell MT" panose="02020503060305020303" pitchFamily="18" charset="0"/>
              </a:rPr>
              <a:t> Rani </a:t>
            </a:r>
            <a:r>
              <a:rPr lang="en-US" sz="2000" dirty="0" err="1" smtClean="0">
                <a:solidFill>
                  <a:schemeClr val="tx1">
                    <a:lumMod val="85000"/>
                    <a:lumOff val="15000"/>
                  </a:schemeClr>
                </a:solidFill>
                <a:latin typeface="Bell MT" panose="02020503060305020303" pitchFamily="18" charset="0"/>
              </a:rPr>
              <a:t>Banik</a:t>
            </a:r>
            <a:r>
              <a:rPr lang="en-US" sz="2000" dirty="0" smtClean="0">
                <a:solidFill>
                  <a:schemeClr val="tx1">
                    <a:lumMod val="85000"/>
                    <a:lumOff val="15000"/>
                  </a:schemeClr>
                </a:solidFill>
                <a:latin typeface="Bell MT" panose="02020503060305020303" pitchFamily="18" charset="0"/>
              </a:rPr>
              <a:t> (21201108)</a:t>
            </a:r>
            <a:br>
              <a:rPr lang="en-US" sz="2000" dirty="0" smtClean="0">
                <a:solidFill>
                  <a:schemeClr val="tx1">
                    <a:lumMod val="85000"/>
                    <a:lumOff val="15000"/>
                  </a:schemeClr>
                </a:solidFill>
                <a:latin typeface="Bell MT" panose="02020503060305020303" pitchFamily="18" charset="0"/>
              </a:rPr>
            </a:br>
            <a:r>
              <a:rPr lang="en-US" sz="2000" dirty="0" err="1" smtClean="0">
                <a:solidFill>
                  <a:schemeClr val="tx1">
                    <a:lumMod val="85000"/>
                    <a:lumOff val="15000"/>
                  </a:schemeClr>
                </a:solidFill>
                <a:latin typeface="Bell MT" panose="02020503060305020303" pitchFamily="18" charset="0"/>
              </a:rPr>
              <a:t>Jannatul</a:t>
            </a:r>
            <a:r>
              <a:rPr lang="en-US" sz="2000" dirty="0" smtClean="0">
                <a:solidFill>
                  <a:schemeClr val="tx1">
                    <a:lumMod val="85000"/>
                    <a:lumOff val="15000"/>
                  </a:schemeClr>
                </a:solidFill>
                <a:latin typeface="Bell MT" panose="02020503060305020303" pitchFamily="18" charset="0"/>
              </a:rPr>
              <a:t> </a:t>
            </a:r>
            <a:r>
              <a:rPr lang="en-US" sz="2000" dirty="0" err="1" smtClean="0">
                <a:solidFill>
                  <a:schemeClr val="tx1">
                    <a:lumMod val="85000"/>
                    <a:lumOff val="15000"/>
                  </a:schemeClr>
                </a:solidFill>
                <a:latin typeface="Bell MT" panose="02020503060305020303" pitchFamily="18" charset="0"/>
              </a:rPr>
              <a:t>Ferdusi</a:t>
            </a:r>
            <a:r>
              <a:rPr lang="en-US" sz="2000" dirty="0" smtClean="0">
                <a:solidFill>
                  <a:schemeClr val="tx1">
                    <a:lumMod val="85000"/>
                    <a:lumOff val="15000"/>
                  </a:schemeClr>
                </a:solidFill>
                <a:latin typeface="Bell MT" panose="02020503060305020303" pitchFamily="18" charset="0"/>
              </a:rPr>
              <a:t> (21201114)</a:t>
            </a:r>
            <a:br>
              <a:rPr lang="en-US" sz="2000" dirty="0" smtClean="0">
                <a:solidFill>
                  <a:schemeClr val="tx1">
                    <a:lumMod val="85000"/>
                    <a:lumOff val="15000"/>
                  </a:schemeClr>
                </a:solidFill>
                <a:latin typeface="Bell MT" panose="02020503060305020303" pitchFamily="18" charset="0"/>
              </a:rPr>
            </a:br>
            <a:r>
              <a:rPr lang="en-US" sz="2000" dirty="0" smtClean="0">
                <a:solidFill>
                  <a:schemeClr val="tx1">
                    <a:lumMod val="85000"/>
                    <a:lumOff val="15000"/>
                  </a:schemeClr>
                </a:solidFill>
                <a:latin typeface="Bell MT" panose="02020503060305020303" pitchFamily="18" charset="0"/>
              </a:rPr>
              <a:t>Ahsan </a:t>
            </a:r>
            <a:r>
              <a:rPr lang="en-US" sz="2000" dirty="0" err="1" smtClean="0">
                <a:solidFill>
                  <a:schemeClr val="tx1">
                    <a:lumMod val="85000"/>
                    <a:lumOff val="15000"/>
                  </a:schemeClr>
                </a:solidFill>
                <a:latin typeface="Bell MT" panose="02020503060305020303" pitchFamily="18" charset="0"/>
              </a:rPr>
              <a:t>Ullah</a:t>
            </a:r>
            <a:r>
              <a:rPr lang="en-US" sz="2000" dirty="0" smtClean="0">
                <a:solidFill>
                  <a:schemeClr val="tx1">
                    <a:lumMod val="85000"/>
                    <a:lumOff val="15000"/>
                  </a:schemeClr>
                </a:solidFill>
                <a:latin typeface="Bell MT" panose="02020503060305020303" pitchFamily="18" charset="0"/>
              </a:rPr>
              <a:t> </a:t>
            </a:r>
            <a:r>
              <a:rPr lang="en-US" sz="2000" dirty="0" err="1" smtClean="0">
                <a:solidFill>
                  <a:schemeClr val="tx1">
                    <a:lumMod val="85000"/>
                    <a:lumOff val="15000"/>
                  </a:schemeClr>
                </a:solidFill>
                <a:latin typeface="Bell MT" panose="02020503060305020303" pitchFamily="18" charset="0"/>
              </a:rPr>
              <a:t>Rakib</a:t>
            </a:r>
            <a:r>
              <a:rPr lang="en-US" sz="2000" dirty="0" smtClean="0">
                <a:solidFill>
                  <a:schemeClr val="tx1">
                    <a:lumMod val="85000"/>
                    <a:lumOff val="15000"/>
                  </a:schemeClr>
                </a:solidFill>
                <a:latin typeface="Bell MT" panose="02020503060305020303" pitchFamily="18" charset="0"/>
              </a:rPr>
              <a:t> (21201117)</a:t>
            </a:r>
            <a:endParaRPr lang="en-US" sz="2000" dirty="0">
              <a:solidFill>
                <a:schemeClr val="tx1">
                  <a:lumMod val="85000"/>
                  <a:lumOff val="15000"/>
                </a:schemeClr>
              </a:solidFill>
              <a:latin typeface="Bell MT" panose="02020503060305020303" pitchFamily="18" charset="0"/>
            </a:endParaRPr>
          </a:p>
        </p:txBody>
      </p:sp>
      <p:sp>
        <p:nvSpPr>
          <p:cNvPr id="3" name="Subtitle 2"/>
          <p:cNvSpPr>
            <a:spLocks noGrp="1"/>
          </p:cNvSpPr>
          <p:nvPr>
            <p:ph type="subTitle" idx="1"/>
          </p:nvPr>
        </p:nvSpPr>
        <p:spPr>
          <a:xfrm>
            <a:off x="7598664" y="5058778"/>
            <a:ext cx="3273552" cy="1290341"/>
          </a:xfrm>
        </p:spPr>
        <p:txBody>
          <a:bodyPr>
            <a:normAutofit/>
          </a:bodyPr>
          <a:lstStyle/>
          <a:p>
            <a:pPr algn="r"/>
            <a:r>
              <a:rPr lang="en-US" sz="2000" u="sng" dirty="0" smtClean="0">
                <a:latin typeface="Bell MT" panose="02020503060305020303" pitchFamily="18" charset="0"/>
              </a:rPr>
              <a:t>Submitted To:</a:t>
            </a:r>
            <a:br>
              <a:rPr lang="en-US" sz="2000" u="sng" dirty="0" smtClean="0">
                <a:latin typeface="Bell MT" panose="02020503060305020303" pitchFamily="18" charset="0"/>
              </a:rPr>
            </a:br>
            <a:r>
              <a:rPr lang="en-US" sz="2000" dirty="0" err="1" smtClean="0">
                <a:latin typeface="Bell MT" panose="02020503060305020303" pitchFamily="18" charset="0"/>
              </a:rPr>
              <a:t>Sabiha</a:t>
            </a:r>
            <a:r>
              <a:rPr lang="en-US" sz="2000" dirty="0" smtClean="0">
                <a:latin typeface="Bell MT" panose="02020503060305020303" pitchFamily="18" charset="0"/>
              </a:rPr>
              <a:t> </a:t>
            </a:r>
            <a:r>
              <a:rPr lang="en-US" sz="2000" dirty="0" err="1" smtClean="0">
                <a:latin typeface="Bell MT" panose="02020503060305020303" pitchFamily="18" charset="0"/>
              </a:rPr>
              <a:t>Tahsin</a:t>
            </a:r>
            <a:r>
              <a:rPr lang="en-US" sz="2000" dirty="0" smtClean="0">
                <a:latin typeface="Bell MT" panose="02020503060305020303" pitchFamily="18" charset="0"/>
              </a:rPr>
              <a:t> </a:t>
            </a:r>
            <a:r>
              <a:rPr lang="en-US" sz="2000" dirty="0" err="1" smtClean="0">
                <a:latin typeface="Bell MT" panose="02020503060305020303" pitchFamily="18" charset="0"/>
              </a:rPr>
              <a:t>Soha</a:t>
            </a:r>
            <a:r>
              <a:rPr lang="en-US" sz="2000" dirty="0" smtClean="0">
                <a:latin typeface="Bell MT" panose="02020503060305020303" pitchFamily="18" charset="0"/>
              </a:rPr>
              <a:t/>
            </a:r>
            <a:br>
              <a:rPr lang="en-US" sz="2000" dirty="0" smtClean="0">
                <a:latin typeface="Bell MT" panose="02020503060305020303" pitchFamily="18" charset="0"/>
              </a:rPr>
            </a:br>
            <a:r>
              <a:rPr lang="en-US" sz="2000" dirty="0" smtClean="0">
                <a:latin typeface="Bell MT" panose="02020503060305020303" pitchFamily="18" charset="0"/>
              </a:rPr>
              <a:t>Lecturer</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3405432"/>
          </a:xfrm>
          <a:prstGeom prst="rect">
            <a:avLst/>
          </a:prstGeom>
        </p:spPr>
      </p:pic>
      <p:sp>
        <p:nvSpPr>
          <p:cNvPr id="6" name="TextBox 5"/>
          <p:cNvSpPr txBox="1"/>
          <p:nvPr/>
        </p:nvSpPr>
        <p:spPr>
          <a:xfrm>
            <a:off x="5824728" y="3575304"/>
            <a:ext cx="5907024" cy="1077218"/>
          </a:xfrm>
          <a:prstGeom prst="rect">
            <a:avLst/>
          </a:prstGeom>
          <a:noFill/>
        </p:spPr>
        <p:txBody>
          <a:bodyPr wrap="square" rtlCol="0">
            <a:spAutoFit/>
          </a:bodyPr>
          <a:lstStyle/>
          <a:p>
            <a:r>
              <a:rPr lang="en-US" sz="3200" dirty="0" smtClean="0">
                <a:effectLst>
                  <a:outerShdw blurRad="38100" dist="38100" dir="2700000" algn="tl">
                    <a:srgbClr val="000000">
                      <a:alpha val="43137"/>
                    </a:srgbClr>
                  </a:outerShdw>
                </a:effectLst>
                <a:latin typeface="Bell MT" panose="02020503060305020303" pitchFamily="18" charset="0"/>
              </a:rPr>
              <a:t>Project:</a:t>
            </a:r>
            <a:br>
              <a:rPr lang="en-US" sz="3200" dirty="0" smtClean="0">
                <a:effectLst>
                  <a:outerShdw blurRad="38100" dist="38100" dir="2700000" algn="tl">
                    <a:srgbClr val="000000">
                      <a:alpha val="43137"/>
                    </a:srgbClr>
                  </a:outerShdw>
                </a:effectLst>
                <a:latin typeface="Bell MT" panose="02020503060305020303" pitchFamily="18" charset="0"/>
              </a:rPr>
            </a:br>
            <a:r>
              <a:rPr lang="en-US" sz="3200" dirty="0">
                <a:effectLst>
                  <a:outerShdw blurRad="38100" dist="38100" dir="2700000" algn="tl">
                    <a:srgbClr val="000000">
                      <a:alpha val="43137"/>
                    </a:srgbClr>
                  </a:outerShdw>
                </a:effectLst>
                <a:latin typeface="Bell MT" panose="02020503060305020303" pitchFamily="18" charset="0"/>
              </a:rPr>
              <a:t>Railway Management System</a:t>
            </a:r>
            <a:endParaRPr lang="en-US" sz="3200" dirty="0">
              <a:latin typeface="Bell MT" panose="02020503060305020303" pitchFamily="18" charset="0"/>
            </a:endParaRPr>
          </a:p>
        </p:txBody>
      </p:sp>
      <p:cxnSp>
        <p:nvCxnSpPr>
          <p:cNvPr id="10" name="Straight Connector 9"/>
          <p:cNvCxnSpPr/>
          <p:nvPr/>
        </p:nvCxnSpPr>
        <p:spPr>
          <a:xfrm>
            <a:off x="5715000" y="4727448"/>
            <a:ext cx="51572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3405432"/>
            <a:ext cx="0" cy="3452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68580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2192000" y="3405432"/>
            <a:ext cx="0" cy="3452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340543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2261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ircle(in)">
                                      <p:cBhvr>
                                        <p:cTn id="10" dur="2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wipe(down)">
                                      <p:cBhvr>
                                        <p:cTn id="1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 y="18306"/>
            <a:ext cx="12192001" cy="1815882"/>
          </a:xfrm>
          <a:prstGeom prst="rect">
            <a:avLst/>
          </a:prstGeom>
          <a:solidFill>
            <a:schemeClr val="accent1">
              <a:lumMod val="20000"/>
              <a:lumOff val="80000"/>
            </a:schemeClr>
          </a:solid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000" b="1" dirty="0">
                <a:ln/>
                <a:solidFill>
                  <a:schemeClr val="accent3"/>
                </a:solidFill>
              </a:rPr>
              <a:t/>
            </a:r>
            <a:br>
              <a:rPr lang="en-US" sz="4000" b="1" dirty="0">
                <a:ln/>
                <a:solidFill>
                  <a:schemeClr val="accent3"/>
                </a:solidFill>
              </a:rPr>
            </a:br>
            <a:r>
              <a:rPr lang="en-US" sz="3600" b="1" dirty="0" smtClean="0">
                <a:ln w="12700">
                  <a:solidFill>
                    <a:schemeClr val="accent1">
                      <a:lumMod val="75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Rounded MT Bold" panose="020F0704030504030204" pitchFamily="34" charset="0"/>
              </a:rPr>
              <a:t>SQL Queries</a:t>
            </a:r>
            <a:r>
              <a:rPr lang="en-US" sz="3600" b="1" dirty="0" smtClean="0">
                <a:ln/>
                <a:solidFill>
                  <a:schemeClr val="accent3"/>
                </a:solidFill>
                <a:latin typeface="Arial Rounded MT Bold" panose="020F0704030504030204" pitchFamily="34" charset="0"/>
              </a:rPr>
              <a:t/>
            </a:r>
            <a:br>
              <a:rPr lang="en-US" sz="3600" b="1" dirty="0" smtClean="0">
                <a:ln/>
                <a:solidFill>
                  <a:schemeClr val="accent3"/>
                </a:solidFill>
                <a:latin typeface="Arial Rounded MT Bold" panose="020F0704030504030204" pitchFamily="34" charset="0"/>
              </a:rPr>
            </a:br>
            <a:endParaRPr lang="en-US" sz="3600" b="1" dirty="0">
              <a:ln/>
              <a:solidFill>
                <a:schemeClr val="accent3"/>
              </a:solidFill>
              <a:latin typeface="Arial Rounded MT Bold" panose="020F0704030504030204" pitchFamily="34" charset="0"/>
            </a:endParaRPr>
          </a:p>
        </p:txBody>
      </p:sp>
      <p:cxnSp>
        <p:nvCxnSpPr>
          <p:cNvPr id="5" name="Straight Connector 4"/>
          <p:cNvCxnSpPr/>
          <p:nvPr/>
        </p:nvCxnSpPr>
        <p:spPr>
          <a:xfrm>
            <a:off x="0" y="1815882"/>
            <a:ext cx="121920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0" y="0"/>
            <a:ext cx="0" cy="1815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2192000" y="0"/>
            <a:ext cx="0" cy="1815882"/>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09111" y="2338381"/>
            <a:ext cx="5410666" cy="3889015"/>
          </a:xfrm>
          <a:prstGeom prst="rect">
            <a:avLst/>
          </a:prstGeom>
          <a:solidFill>
            <a:schemeClr val="bg1">
              <a:lumMod val="95000"/>
            </a:schemeClr>
          </a:solidFill>
        </p:spPr>
        <p:txBody>
          <a:bodyPr wrap="square" rtlCol="0">
            <a:spAutoFit/>
          </a:bodyPr>
          <a:lstStyle/>
          <a:p>
            <a:endParaRPr lang="en-US" dirty="0"/>
          </a:p>
        </p:txBody>
      </p:sp>
      <p:sp>
        <p:nvSpPr>
          <p:cNvPr id="12" name="TextBox 11"/>
          <p:cNvSpPr txBox="1"/>
          <p:nvPr/>
        </p:nvSpPr>
        <p:spPr>
          <a:xfrm>
            <a:off x="6095998" y="2365901"/>
            <a:ext cx="5902075" cy="3889015"/>
          </a:xfrm>
          <a:prstGeom prst="rect">
            <a:avLst/>
          </a:prstGeom>
          <a:solidFill>
            <a:schemeClr val="bg1">
              <a:lumMod val="95000"/>
            </a:schemeClr>
          </a:solidFill>
        </p:spPr>
        <p:txBody>
          <a:bodyPr wrap="square" rtlCol="0">
            <a:spAutoFit/>
          </a:bodyPr>
          <a:lstStyle/>
          <a:p>
            <a:endParaRPr lang="en-US" dirty="0"/>
          </a:p>
        </p:txBody>
      </p:sp>
      <p:sp>
        <p:nvSpPr>
          <p:cNvPr id="10" name="Rectangle 6"/>
          <p:cNvSpPr>
            <a:spLocks noChangeArrowheads="1"/>
          </p:cNvSpPr>
          <p:nvPr/>
        </p:nvSpPr>
        <p:spPr bwMode="auto">
          <a:xfrm>
            <a:off x="507234" y="3076811"/>
            <a:ext cx="5014421"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dirty="0"/>
              <a:t/>
            </a:r>
            <a:br>
              <a:rPr lang="en-US" dirty="0"/>
            </a:br>
            <a:r>
              <a:rPr kumimoji="0" lang="en-US" altLang="en-US" sz="1600" b="0"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
            </a:r>
            <a:br>
              <a:rPr kumimoji="0" lang="en-US" altLang="en-US" sz="1600" b="0"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br>
            <a:r>
              <a:rPr kumimoji="0" lang="en-US" altLang="en-US" sz="1100" b="0"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
            </a:r>
            <a:br>
              <a:rPr kumimoji="0" lang="en-US" altLang="en-US" sz="1100" b="0"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b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1"/>
          <p:cNvSpPr>
            <a:spLocks noChangeArrowheads="1"/>
          </p:cNvSpPr>
          <p:nvPr/>
        </p:nvSpPr>
        <p:spPr bwMode="auto">
          <a:xfrm>
            <a:off x="6400800" y="3147238"/>
            <a:ext cx="12519212" cy="87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
            </a:r>
            <a:br>
              <a:rPr kumimoji="0" lang="en-US" altLang="en-US" sz="1100" b="0"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br>
            <a:r>
              <a:rPr kumimoji="0" lang="en-US" altLang="en-US" sz="1100" b="0"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
            </a:r>
            <a:br>
              <a:rPr kumimoji="0" lang="en-US" altLang="en-US" sz="1100" b="0"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b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12"/>
          <p:cNvSpPr>
            <a:spLocks noChangeArrowheads="1"/>
          </p:cNvSpPr>
          <p:nvPr/>
        </p:nvSpPr>
        <p:spPr bwMode="auto">
          <a:xfrm>
            <a:off x="6400800" y="4833257"/>
            <a:ext cx="1251921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cxnSp>
        <p:nvCxnSpPr>
          <p:cNvPr id="21" name="Straight Connector 20"/>
          <p:cNvCxnSpPr/>
          <p:nvPr/>
        </p:nvCxnSpPr>
        <p:spPr>
          <a:xfrm>
            <a:off x="327931" y="2338381"/>
            <a:ext cx="54106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27931" y="2338381"/>
            <a:ext cx="0" cy="38890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27931" y="6227396"/>
            <a:ext cx="54106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738597" y="2338381"/>
            <a:ext cx="0" cy="38890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095999" y="2338381"/>
            <a:ext cx="590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095999" y="2338381"/>
            <a:ext cx="0" cy="38890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095999" y="6227396"/>
            <a:ext cx="590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1998074" y="2338381"/>
            <a:ext cx="0" cy="3889015"/>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3"/>
          <p:cNvSpPr>
            <a:spLocks noChangeArrowheads="1"/>
          </p:cNvSpPr>
          <p:nvPr/>
        </p:nvSpPr>
        <p:spPr bwMode="auto">
          <a:xfrm>
            <a:off x="0" y="1400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ChangeArrowheads="1"/>
          </p:cNvSpPr>
          <p:nvPr/>
        </p:nvSpPr>
        <p:spPr bwMode="auto">
          <a:xfrm>
            <a:off x="470183" y="2549098"/>
            <a:ext cx="5126161" cy="261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5. Find out the list of </a:t>
            </a:r>
            <a:r>
              <a:rPr kumimoji="0" lang="en-US" altLang="en-US" sz="1400" b="1" i="0" u="none" strike="noStrike" cap="none" normalizeH="0" baseline="0" dirty="0" err="1"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ticket_id</a:t>
            </a:r>
            <a:r>
              <a:rPr kumimoji="0" lang="en-US" altLang="en-US" sz="1400" b="1"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 where the train departs from Dhaka to the destination </a:t>
            </a:r>
            <a:r>
              <a:rPr kumimoji="0" lang="en-US" altLang="en-US" sz="1400" b="1" i="0" u="none" strike="noStrike" cap="none" normalizeH="0" baseline="0" dirty="0" err="1"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Cumilla</a:t>
            </a:r>
            <a:r>
              <a:rPr kumimoji="0" lang="en-US" altLang="en-US" sz="1400" b="1"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 from ticket table.</a:t>
            </a:r>
            <a:br>
              <a:rPr kumimoji="0" lang="en-US" altLang="en-US" sz="1400" b="1"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br>
            <a:endParaRPr kumimoji="0" lang="en-US" altLang="en-US" sz="1400" b="0" i="0" u="none" strike="noStrike" cap="none" normalizeH="0" baseline="0" dirty="0" smtClean="0">
              <a:ln>
                <a:noFill/>
              </a:ln>
              <a:solidFill>
                <a:schemeClr val="tx1"/>
              </a:solidFill>
              <a:effectLst/>
              <a:latin typeface="Bell MT" panose="02020503060305020303"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smtClean="0">
                <a:ln>
                  <a:noFill/>
                </a:ln>
                <a:solidFill>
                  <a:srgbClr val="2E74B5"/>
                </a:solidFill>
                <a:effectLst/>
                <a:latin typeface="Bell MT" panose="02020503060305020303" pitchFamily="18" charset="0"/>
                <a:ea typeface="Calibri" panose="020F0502020204030204" pitchFamily="34" charset="0"/>
                <a:cs typeface="Calibri Light" panose="020F0302020204030204" pitchFamily="34" charset="0"/>
              </a:rPr>
              <a:t>SELECT</a:t>
            </a:r>
            <a:r>
              <a:rPr kumimoji="0" lang="en-US" altLang="en-US" sz="1400" b="0"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 `</a:t>
            </a:r>
            <a:r>
              <a:rPr kumimoji="0" lang="en-US" altLang="en-US" sz="1400" b="0" i="0" u="none" strike="noStrike" cap="none" normalizeH="0" baseline="0" dirty="0" err="1"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ticket_id</a:t>
            </a:r>
            <a:r>
              <a:rPr kumimoji="0" lang="en-US" altLang="en-US" sz="1400" b="0"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 `</a:t>
            </a:r>
            <a:r>
              <a:rPr kumimoji="0" lang="en-US" altLang="en-US" sz="1400" b="0" i="0" u="none" strike="noStrike" cap="none" normalizeH="0" baseline="0" dirty="0" err="1"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class_type</a:t>
            </a:r>
            <a:r>
              <a:rPr kumimoji="0" lang="en-US" altLang="en-US" sz="1400" b="0"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 `</a:t>
            </a:r>
            <a:r>
              <a:rPr kumimoji="0" lang="en-US" altLang="en-US" sz="1400" b="0" i="0" u="none" strike="noStrike" cap="none" normalizeH="0" baseline="0" dirty="0" err="1"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seat_no</a:t>
            </a:r>
            <a:r>
              <a:rPr kumimoji="0" lang="en-US" altLang="en-US" sz="1400" b="0"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 `</a:t>
            </a:r>
            <a:r>
              <a:rPr kumimoji="0" lang="en-US" altLang="en-US" sz="1400" b="0" i="0" u="none" strike="noStrike" cap="none" normalizeH="0" baseline="0" dirty="0" err="1"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s_departure</a:t>
            </a:r>
            <a:r>
              <a:rPr kumimoji="0" lang="en-US" altLang="en-US" sz="1400" b="0"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 `</a:t>
            </a:r>
            <a:r>
              <a:rPr kumimoji="0" lang="en-US" altLang="en-US" sz="1400" b="0" i="0" u="none" strike="noStrike" cap="none" normalizeH="0" baseline="0" dirty="0" err="1"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s_destination</a:t>
            </a:r>
            <a:r>
              <a:rPr kumimoji="0" lang="en-US" altLang="en-US" sz="1400" b="0"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 `</a:t>
            </a:r>
            <a:r>
              <a:rPr kumimoji="0" lang="en-US" altLang="en-US" sz="1400" b="0" i="0" u="none" strike="noStrike" cap="none" normalizeH="0" baseline="0" dirty="0" err="1"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issu_date</a:t>
            </a:r>
            <a:r>
              <a:rPr kumimoji="0" lang="en-US" altLang="en-US" sz="1400" b="0"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 `</a:t>
            </a:r>
            <a:r>
              <a:rPr kumimoji="0" lang="en-US" altLang="en-US" sz="1400" b="0" i="0" u="none" strike="noStrike" cap="none" normalizeH="0" baseline="0" dirty="0" err="1"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journey_date</a:t>
            </a:r>
            <a:r>
              <a:rPr kumimoji="0" lang="en-US" altLang="en-US" sz="1400" b="0"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 `</a:t>
            </a:r>
            <a:r>
              <a:rPr kumimoji="0" lang="en-US" altLang="en-US" sz="1400" b="0" i="0" u="none" strike="noStrike" cap="none" normalizeH="0" baseline="0" dirty="0" err="1"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pass_type</a:t>
            </a:r>
            <a:r>
              <a:rPr kumimoji="0" lang="en-US" altLang="en-US" sz="1400" b="0"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 </a:t>
            </a:r>
            <a:endParaRPr kumimoji="0" lang="en-US" altLang="en-US" sz="1400" b="0" i="0" u="none" strike="noStrike" cap="none" normalizeH="0" baseline="0" dirty="0" smtClean="0">
              <a:ln>
                <a:noFill/>
              </a:ln>
              <a:solidFill>
                <a:schemeClr val="tx1"/>
              </a:solidFill>
              <a:effectLst/>
              <a:latin typeface="Bell MT" panose="020205030603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E74B5"/>
                </a:solidFill>
                <a:effectLst/>
                <a:latin typeface="Bell MT" panose="02020503060305020303" pitchFamily="18" charset="0"/>
                <a:ea typeface="Calibri" panose="020F0502020204030204" pitchFamily="34" charset="0"/>
                <a:cs typeface="Calibri Light" panose="020F0302020204030204" pitchFamily="34" charset="0"/>
              </a:rPr>
              <a:t>FROM</a:t>
            </a:r>
            <a:r>
              <a:rPr kumimoji="0" lang="en-US" altLang="en-US" sz="1400" b="0"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 `ticket` </a:t>
            </a:r>
            <a:endParaRPr kumimoji="0" lang="en-US" altLang="en-US" sz="1400" b="0" i="0" u="none" strike="noStrike" cap="none" normalizeH="0" baseline="0" dirty="0" smtClean="0">
              <a:ln>
                <a:noFill/>
              </a:ln>
              <a:solidFill>
                <a:schemeClr val="tx1"/>
              </a:solidFill>
              <a:effectLst/>
              <a:latin typeface="Bell MT" panose="020205030603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E74B5"/>
                </a:solidFill>
                <a:effectLst/>
                <a:latin typeface="Bell MT" panose="02020503060305020303" pitchFamily="18" charset="0"/>
                <a:ea typeface="Calibri" panose="020F0502020204030204" pitchFamily="34" charset="0"/>
                <a:cs typeface="Calibri Light" panose="020F0302020204030204" pitchFamily="34" charset="0"/>
              </a:rPr>
              <a:t>WHERE </a:t>
            </a:r>
            <a:r>
              <a:rPr kumimoji="0" lang="en-US" altLang="en-US" sz="1400" b="0"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 </a:t>
            </a:r>
            <a:r>
              <a:rPr kumimoji="0" lang="en-US" altLang="en-US" sz="1400" b="0" i="0" u="none" strike="noStrike" cap="none" normalizeH="0" baseline="0" dirty="0" err="1"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s_departure</a:t>
            </a:r>
            <a:r>
              <a:rPr kumimoji="0" lang="en-US" altLang="en-US" sz="1400" b="0"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 = 'Dhaka' and </a:t>
            </a:r>
            <a:r>
              <a:rPr kumimoji="0" lang="en-US" altLang="en-US" sz="1400" b="0" i="0" u="none" strike="noStrike" cap="none" normalizeH="0" baseline="0" dirty="0" err="1"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s_destination</a:t>
            </a:r>
            <a:r>
              <a:rPr kumimoji="0" lang="en-US" altLang="en-US" sz="1400" b="0"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 = '</a:t>
            </a:r>
            <a:r>
              <a:rPr kumimoji="0" lang="en-US" altLang="en-US" sz="1400" b="0" i="0" u="none" strike="noStrike" cap="none" normalizeH="0" baseline="0" dirty="0" err="1"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Cumilla</a:t>
            </a:r>
            <a:r>
              <a:rPr kumimoji="0" lang="en-US" altLang="en-US" sz="1400" b="0"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a:t>
            </a:r>
            <a:endParaRPr kumimoji="0" lang="en-US" altLang="en-US" sz="1400" b="0" i="0" u="none" strike="noStrike" cap="none" normalizeH="0" baseline="0" dirty="0" smtClean="0">
              <a:ln>
                <a:noFill/>
              </a:ln>
              <a:solidFill>
                <a:schemeClr val="tx1"/>
              </a:solidFill>
              <a:effectLst/>
              <a:latin typeface="Bell MT" panose="020205030603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mj-lt"/>
                <a:ea typeface="Calibri" panose="020F0502020204030204" pitchFamily="34" charset="0"/>
                <a:cs typeface="Calibri Light" panose="020F0302020204030204" pitchFamily="34" charset="0"/>
              </a:rPr>
              <a:t/>
            </a:r>
            <a:br>
              <a:rPr kumimoji="0" lang="en-US" altLang="en-US" sz="1600" b="0" i="0" u="none" strike="noStrike" cap="none" normalizeH="0" baseline="0" dirty="0" smtClean="0">
                <a:ln>
                  <a:noFill/>
                </a:ln>
                <a:solidFill>
                  <a:schemeClr val="tx1"/>
                </a:solidFill>
                <a:effectLst/>
                <a:latin typeface="+mj-lt"/>
                <a:ea typeface="Calibri" panose="020F0502020204030204" pitchFamily="34" charset="0"/>
                <a:cs typeface="Calibri Light" panose="020F0302020204030204" pitchFamily="34" charset="0"/>
              </a:rPr>
            </a:br>
            <a:r>
              <a:rPr kumimoji="0" lang="en-US" altLang="en-US" sz="1600" b="0" i="0" u="none" strike="noStrike" cap="none" normalizeH="0" baseline="0" dirty="0" smtClean="0">
                <a:ln>
                  <a:noFill/>
                </a:ln>
                <a:solidFill>
                  <a:schemeClr val="tx1"/>
                </a:solidFill>
                <a:effectLst/>
                <a:latin typeface="+mj-lt"/>
                <a:ea typeface="Calibri" panose="020F0502020204030204" pitchFamily="34" charset="0"/>
                <a:cs typeface="Calibri Light" panose="020F0302020204030204" pitchFamily="34" charset="0"/>
              </a:rPr>
              <a:t/>
            </a:r>
            <a:br>
              <a:rPr kumimoji="0" lang="en-US" altLang="en-US" sz="1600" b="0" i="0" u="none" strike="noStrike" cap="none" normalizeH="0" baseline="0" dirty="0" smtClean="0">
                <a:ln>
                  <a:noFill/>
                </a:ln>
                <a:solidFill>
                  <a:schemeClr val="tx1"/>
                </a:solidFill>
                <a:effectLst/>
                <a:latin typeface="+mj-lt"/>
                <a:ea typeface="Calibri" panose="020F0502020204030204" pitchFamily="34" charset="0"/>
                <a:cs typeface="Calibri Light" panose="020F0302020204030204" pitchFamily="34" charset="0"/>
              </a:rPr>
            </a:br>
            <a:endParaRPr kumimoji="0" lang="en-US" altLang="en-US" sz="16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3073"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638" y="4534021"/>
            <a:ext cx="5075995" cy="160972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3"/>
          <p:cNvSpPr>
            <a:spLocks noChangeArrowheads="1"/>
          </p:cNvSpPr>
          <p:nvPr/>
        </p:nvSpPr>
        <p:spPr bwMode="auto">
          <a:xfrm>
            <a:off x="0" y="2066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5"/>
          <p:cNvSpPr>
            <a:spLocks noChangeArrowheads="1"/>
          </p:cNvSpPr>
          <p:nvPr/>
        </p:nvSpPr>
        <p:spPr bwMode="auto">
          <a:xfrm>
            <a:off x="6453401" y="2527095"/>
            <a:ext cx="5410665"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smtClean="0">
                <a:latin typeface="Bell MT" panose="02020503060305020303" pitchFamily="18" charset="0"/>
                <a:ea typeface="Calibri" panose="020F0502020204030204" pitchFamily="34" charset="0"/>
                <a:cs typeface="Calibri Light" panose="020F0302020204030204" pitchFamily="34" charset="0"/>
              </a:rPr>
              <a:t>6.</a:t>
            </a:r>
            <a:r>
              <a:rPr kumimoji="0" lang="en-US" altLang="en-US" b="1"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 Show the train status of train ID “2”.</a:t>
            </a:r>
            <a:br>
              <a:rPr kumimoji="0" lang="en-US" altLang="en-US" b="1"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br>
            <a:endParaRPr kumimoji="0" lang="en-US" altLang="en-US" sz="1600" b="0" i="0" u="none" strike="noStrike" cap="none" normalizeH="0" baseline="0" dirty="0" smtClean="0">
              <a:ln>
                <a:noFill/>
              </a:ln>
              <a:solidFill>
                <a:schemeClr val="tx1"/>
              </a:solidFill>
              <a:effectLst/>
              <a:latin typeface="Bell MT" panose="02020503060305020303"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smtClean="0">
                <a:ln>
                  <a:noFill/>
                </a:ln>
                <a:solidFill>
                  <a:srgbClr val="2E74B5"/>
                </a:solidFill>
                <a:effectLst/>
                <a:latin typeface="Bell MT" panose="02020503060305020303" pitchFamily="18" charset="0"/>
                <a:ea typeface="Calibri" panose="020F0502020204030204" pitchFamily="34" charset="0"/>
                <a:cs typeface="Calibri Light" panose="020F0302020204030204" pitchFamily="34" charset="0"/>
              </a:rPr>
              <a:t>SELECT</a:t>
            </a:r>
            <a:r>
              <a:rPr kumimoji="0" lang="en-US" altLang="en-US" sz="1600" b="0"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  `</a:t>
            </a:r>
            <a:r>
              <a:rPr kumimoji="0" lang="en-US" altLang="en-US" sz="1600" b="0" i="0" u="none" strike="noStrike" cap="none" normalizeH="0" baseline="0" dirty="0" err="1"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t_name</a:t>
            </a:r>
            <a:r>
              <a:rPr kumimoji="0" lang="en-US" altLang="en-US" sz="1600" b="0"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 </a:t>
            </a:r>
            <a:r>
              <a:rPr kumimoji="0" lang="en-US" altLang="en-US" sz="1600" b="0" i="0" u="none" strike="noStrike" cap="none" normalizeH="0" baseline="0" dirty="0" err="1"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train_status.available_seat</a:t>
            </a:r>
            <a:r>
              <a:rPr kumimoji="0" lang="en-US" altLang="en-US" sz="1600" b="0"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 `</a:t>
            </a:r>
            <a:r>
              <a:rPr kumimoji="0" lang="en-US" altLang="en-US" sz="1600" b="0" i="0" u="none" strike="noStrike" cap="none" normalizeH="0" baseline="0" dirty="0" err="1"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class_type</a:t>
            </a:r>
            <a:r>
              <a:rPr kumimoji="0" lang="en-US" altLang="en-US" sz="1600" b="0"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 `</a:t>
            </a:r>
            <a:r>
              <a:rPr kumimoji="0" lang="en-US" altLang="en-US" sz="1600" b="0" i="0" u="none" strike="noStrike" cap="none" normalizeH="0" baseline="0" dirty="0" err="1"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s_departure</a:t>
            </a:r>
            <a:r>
              <a:rPr kumimoji="0" lang="en-US" altLang="en-US" sz="1600" b="0"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 `</a:t>
            </a:r>
            <a:r>
              <a:rPr kumimoji="0" lang="en-US" altLang="en-US" sz="1600" b="0" i="0" u="none" strike="noStrike" cap="none" normalizeH="0" baseline="0" dirty="0" err="1"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s_destination</a:t>
            </a:r>
            <a:r>
              <a:rPr kumimoji="0" lang="en-US" altLang="en-US" sz="1600" b="0"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 </a:t>
            </a:r>
            <a:endParaRPr kumimoji="0" lang="en-US" altLang="en-US" sz="1600" b="0" i="0" u="none" strike="noStrike" cap="none" normalizeH="0" baseline="0" dirty="0" smtClean="0">
              <a:ln>
                <a:noFill/>
              </a:ln>
              <a:solidFill>
                <a:schemeClr val="tx1"/>
              </a:solidFill>
              <a:effectLst/>
              <a:latin typeface="Bell MT" panose="020205030603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E74B5"/>
                </a:solidFill>
                <a:effectLst/>
                <a:latin typeface="Bell MT" panose="02020503060305020303" pitchFamily="18" charset="0"/>
                <a:ea typeface="Calibri" panose="020F0502020204030204" pitchFamily="34" charset="0"/>
                <a:cs typeface="Calibri Light" panose="020F0302020204030204" pitchFamily="34" charset="0"/>
              </a:rPr>
              <a:t>FROM</a:t>
            </a:r>
            <a:r>
              <a:rPr kumimoji="0" lang="en-US" altLang="en-US" sz="1600" b="0"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 `train`,</a:t>
            </a:r>
            <a:r>
              <a:rPr kumimoji="0" lang="en-US" altLang="en-US" sz="1600" b="0" i="0" u="none" strike="noStrike" cap="none" normalizeH="0" baseline="0" dirty="0" err="1"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train_status</a:t>
            </a:r>
            <a:r>
              <a:rPr kumimoji="0" lang="en-US" altLang="en-US" sz="1600" b="0"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 </a:t>
            </a:r>
            <a:endParaRPr kumimoji="0" lang="en-US" altLang="en-US" sz="1600" b="0" i="0" u="none" strike="noStrike" cap="none" normalizeH="0" baseline="0" dirty="0" smtClean="0">
              <a:ln>
                <a:noFill/>
              </a:ln>
              <a:solidFill>
                <a:schemeClr val="tx1"/>
              </a:solidFill>
              <a:effectLst/>
              <a:latin typeface="Bell MT" panose="020205030603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E74B5"/>
                </a:solidFill>
                <a:effectLst/>
                <a:latin typeface="Bell MT" panose="02020503060305020303" pitchFamily="18" charset="0"/>
                <a:ea typeface="Calibri" panose="020F0502020204030204" pitchFamily="34" charset="0"/>
                <a:cs typeface="Calibri Light" panose="020F0302020204030204" pitchFamily="34" charset="0"/>
              </a:rPr>
              <a:t>WHERE </a:t>
            </a:r>
            <a:r>
              <a:rPr kumimoji="0" lang="en-US" altLang="en-US" sz="1600" b="0" i="0" u="none" strike="noStrike" cap="none" normalizeH="0" baseline="0" dirty="0" err="1"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train.t_id</a:t>
            </a:r>
            <a:r>
              <a:rPr kumimoji="0" lang="en-US" altLang="en-US" sz="1600" b="0"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 = </a:t>
            </a:r>
            <a:r>
              <a:rPr kumimoji="0" lang="en-US" altLang="en-US" sz="1600" b="0" i="0" u="none" strike="noStrike" cap="none" normalizeH="0" baseline="0" dirty="0" err="1"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train_status.t_id</a:t>
            </a:r>
            <a:r>
              <a:rPr kumimoji="0" lang="en-US" altLang="en-US" sz="1600" b="0"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 and </a:t>
            </a:r>
            <a:r>
              <a:rPr kumimoji="0" lang="en-US" altLang="en-US" sz="1600" b="0" i="0" u="none" strike="noStrike" cap="none" normalizeH="0" baseline="0" dirty="0" err="1"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train.t_id</a:t>
            </a:r>
            <a:r>
              <a:rPr kumimoji="0" lang="en-US" altLang="en-US" sz="1600" b="0"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=2 ;</a:t>
            </a:r>
            <a:br>
              <a:rPr kumimoji="0" lang="en-US" altLang="en-US" sz="1600" b="0"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br>
            <a:r>
              <a:rPr kumimoji="0" lang="en-US" altLang="en-US" sz="1100" b="0"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
            </a:r>
            <a:br>
              <a:rPr kumimoji="0" lang="en-US" altLang="en-US" sz="1100" b="0"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b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3076"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779" y="4468347"/>
            <a:ext cx="4929631" cy="1460074"/>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6"/>
          <p:cNvSpPr>
            <a:spLocks noChangeArrowheads="1"/>
          </p:cNvSpPr>
          <p:nvPr/>
        </p:nvSpPr>
        <p:spPr bwMode="auto">
          <a:xfrm>
            <a:off x="6561474" y="5928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184959739"/>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2192001" cy="1815882"/>
          </a:xfrm>
          <a:prstGeom prst="rect">
            <a:avLst/>
          </a:prstGeom>
          <a:solidFill>
            <a:schemeClr val="accent1">
              <a:lumMod val="20000"/>
              <a:lumOff val="80000"/>
            </a:schemeClr>
          </a:solid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000" b="1" dirty="0">
                <a:ln/>
                <a:solidFill>
                  <a:schemeClr val="accent3"/>
                </a:solidFill>
              </a:rPr>
              <a:t/>
            </a:r>
            <a:br>
              <a:rPr lang="en-US" sz="4000" b="1" dirty="0">
                <a:ln/>
                <a:solidFill>
                  <a:schemeClr val="accent3"/>
                </a:solidFill>
              </a:rPr>
            </a:br>
            <a:r>
              <a:rPr lang="en-US" sz="3600" b="1" dirty="0" smtClean="0">
                <a:ln w="12700">
                  <a:solidFill>
                    <a:schemeClr val="accent1">
                      <a:lumMod val="75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Rounded MT Bold" panose="020F0704030504030204" pitchFamily="34" charset="0"/>
              </a:rPr>
              <a:t>CEP Mapping</a:t>
            </a:r>
            <a:r>
              <a:rPr lang="en-US" sz="3600" b="1" dirty="0" smtClean="0">
                <a:ln/>
                <a:solidFill>
                  <a:schemeClr val="accent3"/>
                </a:solidFill>
                <a:latin typeface="Arial Rounded MT Bold" panose="020F0704030504030204" pitchFamily="34" charset="0"/>
              </a:rPr>
              <a:t/>
            </a:r>
            <a:br>
              <a:rPr lang="en-US" sz="3600" b="1" dirty="0" smtClean="0">
                <a:ln/>
                <a:solidFill>
                  <a:schemeClr val="accent3"/>
                </a:solidFill>
                <a:latin typeface="Arial Rounded MT Bold" panose="020F0704030504030204" pitchFamily="34" charset="0"/>
              </a:rPr>
            </a:br>
            <a:endParaRPr lang="en-US" sz="3600" b="1" dirty="0">
              <a:ln/>
              <a:solidFill>
                <a:schemeClr val="accent3"/>
              </a:solidFill>
              <a:latin typeface="Arial Rounded MT Bold" panose="020F0704030504030204" pitchFamily="34" charset="0"/>
            </a:endParaRPr>
          </a:p>
        </p:txBody>
      </p:sp>
      <p:cxnSp>
        <p:nvCxnSpPr>
          <p:cNvPr id="5" name="Straight Connector 4"/>
          <p:cNvCxnSpPr/>
          <p:nvPr/>
        </p:nvCxnSpPr>
        <p:spPr>
          <a:xfrm>
            <a:off x="0" y="1815882"/>
            <a:ext cx="121920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0" y="0"/>
            <a:ext cx="0" cy="1815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2192000" y="0"/>
            <a:ext cx="0" cy="181588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1786058145"/>
              </p:ext>
            </p:extLst>
          </p:nvPr>
        </p:nvGraphicFramePr>
        <p:xfrm>
          <a:off x="1600377" y="2731852"/>
          <a:ext cx="8889766" cy="4009004"/>
        </p:xfrm>
        <a:graphic>
          <a:graphicData uri="http://schemas.openxmlformats.org/drawingml/2006/table">
            <a:tbl>
              <a:tblPr firstRow="1" firstCol="1" bandRow="1">
                <a:tableStyleId>{5C22544A-7EE6-4342-B048-85BDC9FD1C3A}</a:tableStyleId>
              </a:tblPr>
              <a:tblGrid>
                <a:gridCol w="533880">
                  <a:extLst>
                    <a:ext uri="{9D8B030D-6E8A-4147-A177-3AD203B41FA5}">
                      <a16:colId xmlns:a16="http://schemas.microsoft.com/office/drawing/2014/main" val="20000"/>
                    </a:ext>
                  </a:extLst>
                </a:gridCol>
                <a:gridCol w="1613175">
                  <a:extLst>
                    <a:ext uri="{9D8B030D-6E8A-4147-A177-3AD203B41FA5}">
                      <a16:colId xmlns:a16="http://schemas.microsoft.com/office/drawing/2014/main" val="20001"/>
                    </a:ext>
                  </a:extLst>
                </a:gridCol>
                <a:gridCol w="4670629">
                  <a:extLst>
                    <a:ext uri="{9D8B030D-6E8A-4147-A177-3AD203B41FA5}">
                      <a16:colId xmlns:a16="http://schemas.microsoft.com/office/drawing/2014/main" val="20002"/>
                    </a:ext>
                  </a:extLst>
                </a:gridCol>
                <a:gridCol w="1038101">
                  <a:extLst>
                    <a:ext uri="{9D8B030D-6E8A-4147-A177-3AD203B41FA5}">
                      <a16:colId xmlns:a16="http://schemas.microsoft.com/office/drawing/2014/main" val="20003"/>
                    </a:ext>
                  </a:extLst>
                </a:gridCol>
                <a:gridCol w="1033981">
                  <a:extLst>
                    <a:ext uri="{9D8B030D-6E8A-4147-A177-3AD203B41FA5}">
                      <a16:colId xmlns:a16="http://schemas.microsoft.com/office/drawing/2014/main" val="20004"/>
                    </a:ext>
                  </a:extLst>
                </a:gridCol>
              </a:tblGrid>
              <a:tr h="300555">
                <a:tc>
                  <a:txBody>
                    <a:bodyPr/>
                    <a:lstStyle/>
                    <a:p>
                      <a:pPr marL="0" marR="0" algn="ctr">
                        <a:lnSpc>
                          <a:spcPct val="115000"/>
                        </a:lnSpc>
                        <a:spcBef>
                          <a:spcPts val="0"/>
                        </a:spcBef>
                        <a:spcAft>
                          <a:spcPts val="0"/>
                        </a:spcAft>
                      </a:pPr>
                      <a:r>
                        <a:rPr lang="en-GB" sz="1600" dirty="0">
                          <a:effectLst/>
                        </a:rPr>
                        <a:t>K’s </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32" marR="94747" marT="43666" marB="0"/>
                </a:tc>
                <a:tc>
                  <a:txBody>
                    <a:bodyPr/>
                    <a:lstStyle/>
                    <a:p>
                      <a:pPr marL="0" marR="0" algn="ctr">
                        <a:lnSpc>
                          <a:spcPct val="115000"/>
                        </a:lnSpc>
                        <a:spcBef>
                          <a:spcPts val="0"/>
                        </a:spcBef>
                        <a:spcAft>
                          <a:spcPts val="0"/>
                        </a:spcAft>
                      </a:pPr>
                      <a:r>
                        <a:rPr lang="en-GB" sz="1600">
                          <a:effectLst/>
                        </a:rPr>
                        <a:t>Attribute </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32" marR="94747" marT="43666" marB="0"/>
                </a:tc>
                <a:tc>
                  <a:txBody>
                    <a:bodyPr/>
                    <a:lstStyle/>
                    <a:p>
                      <a:pPr marL="0" marR="0" algn="ctr">
                        <a:lnSpc>
                          <a:spcPct val="115000"/>
                        </a:lnSpc>
                        <a:spcBef>
                          <a:spcPts val="0"/>
                        </a:spcBef>
                        <a:spcAft>
                          <a:spcPts val="0"/>
                        </a:spcAft>
                      </a:pPr>
                      <a:r>
                        <a:rPr lang="en-GB" sz="1600">
                          <a:effectLst/>
                        </a:rPr>
                        <a:t>How K’s are addressed through our project </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32" marR="94747" marT="43666" marB="0"/>
                </a:tc>
                <a:tc>
                  <a:txBody>
                    <a:bodyPr/>
                    <a:lstStyle/>
                    <a:p>
                      <a:pPr marL="0" marR="0" algn="ctr">
                        <a:lnSpc>
                          <a:spcPct val="115000"/>
                        </a:lnSpc>
                        <a:spcBef>
                          <a:spcPts val="0"/>
                        </a:spcBef>
                        <a:spcAft>
                          <a:spcPts val="0"/>
                        </a:spcAft>
                      </a:pPr>
                      <a:r>
                        <a:rPr lang="en-GB" sz="1600">
                          <a:effectLst/>
                        </a:rPr>
                        <a:t>CO </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32" marR="94747" marT="43666" marB="0"/>
                </a:tc>
                <a:tc>
                  <a:txBody>
                    <a:bodyPr/>
                    <a:lstStyle/>
                    <a:p>
                      <a:pPr marL="0" marR="0" algn="ctr">
                        <a:lnSpc>
                          <a:spcPct val="115000"/>
                        </a:lnSpc>
                        <a:spcBef>
                          <a:spcPts val="0"/>
                        </a:spcBef>
                        <a:spcAft>
                          <a:spcPts val="0"/>
                        </a:spcAft>
                      </a:pPr>
                      <a:r>
                        <a:rPr lang="en-GB" sz="1600">
                          <a:effectLst/>
                        </a:rPr>
                        <a:t>PO </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32" marR="94747" marT="43666" marB="0"/>
                </a:tc>
                <a:extLst>
                  <a:ext uri="{0D108BD9-81ED-4DB2-BD59-A6C34878D82A}">
                    <a16:rowId xmlns:a16="http://schemas.microsoft.com/office/drawing/2014/main" val="10000"/>
                  </a:ext>
                </a:extLst>
              </a:tr>
              <a:tr h="606383">
                <a:tc>
                  <a:txBody>
                    <a:bodyPr/>
                    <a:lstStyle/>
                    <a:p>
                      <a:pPr marL="57785" marR="0">
                        <a:lnSpc>
                          <a:spcPct val="115000"/>
                        </a:lnSpc>
                        <a:spcBef>
                          <a:spcPts val="0"/>
                        </a:spcBef>
                        <a:spcAft>
                          <a:spcPts val="0"/>
                        </a:spcAft>
                      </a:pPr>
                      <a:r>
                        <a:rPr lang="en-GB" sz="1600">
                          <a:effectLst/>
                        </a:rPr>
                        <a:t>K3 </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32" marR="94747" marT="43666" marB="0" anchor="ctr"/>
                </a:tc>
                <a:tc>
                  <a:txBody>
                    <a:bodyPr/>
                    <a:lstStyle/>
                    <a:p>
                      <a:pPr marL="1270" marR="0">
                        <a:lnSpc>
                          <a:spcPct val="115000"/>
                        </a:lnSpc>
                        <a:spcBef>
                          <a:spcPts val="0"/>
                        </a:spcBef>
                        <a:spcAft>
                          <a:spcPts val="0"/>
                        </a:spcAft>
                      </a:pPr>
                      <a:r>
                        <a:rPr lang="en-GB" sz="1600" dirty="0">
                          <a:effectLst/>
                        </a:rPr>
                        <a:t>Engineering fundamentals </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32" marR="94747" marT="43666" marB="0"/>
                </a:tc>
                <a:tc>
                  <a:txBody>
                    <a:bodyPr/>
                    <a:lstStyle/>
                    <a:p>
                      <a:pPr marL="0" marR="0">
                        <a:lnSpc>
                          <a:spcPct val="115000"/>
                        </a:lnSpc>
                        <a:spcBef>
                          <a:spcPts val="0"/>
                        </a:spcBef>
                        <a:spcAft>
                          <a:spcPts val="0"/>
                        </a:spcAft>
                      </a:pPr>
                      <a:r>
                        <a:rPr lang="en-GB" sz="1600" dirty="0">
                          <a:effectLst/>
                        </a:rPr>
                        <a:t>Our project need understanding on Database fundamental to formulate a suitable model. </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32" marR="94747" marT="43666" marB="0"/>
                </a:tc>
                <a:tc>
                  <a:txBody>
                    <a:bodyPr/>
                    <a:lstStyle/>
                    <a:p>
                      <a:pPr marL="1270" marR="0">
                        <a:lnSpc>
                          <a:spcPct val="115000"/>
                        </a:lnSpc>
                        <a:spcBef>
                          <a:spcPts val="0"/>
                        </a:spcBef>
                        <a:spcAft>
                          <a:spcPts val="0"/>
                        </a:spcAft>
                      </a:pPr>
                      <a:r>
                        <a:rPr lang="en-GB" sz="1600">
                          <a:effectLst/>
                        </a:rPr>
                        <a:t> </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32" marR="94747" marT="43666" marB="0"/>
                </a:tc>
                <a:tc>
                  <a:txBody>
                    <a:bodyPr/>
                    <a:lstStyle/>
                    <a:p>
                      <a:pPr marL="1270" marR="0">
                        <a:lnSpc>
                          <a:spcPct val="115000"/>
                        </a:lnSpc>
                        <a:spcBef>
                          <a:spcPts val="0"/>
                        </a:spcBef>
                        <a:spcAft>
                          <a:spcPts val="180"/>
                        </a:spcAft>
                      </a:pPr>
                      <a:r>
                        <a:rPr lang="en-GB" sz="1600">
                          <a:effectLst/>
                        </a:rPr>
                        <a:t>PO1 </a:t>
                      </a:r>
                      <a:endParaRPr lang="en-US" sz="1400">
                        <a:effectLst/>
                      </a:endParaRPr>
                    </a:p>
                    <a:p>
                      <a:pPr marL="1270" marR="0">
                        <a:lnSpc>
                          <a:spcPct val="115000"/>
                        </a:lnSpc>
                        <a:spcBef>
                          <a:spcPts val="0"/>
                        </a:spcBef>
                        <a:spcAft>
                          <a:spcPts val="0"/>
                        </a:spcAft>
                      </a:pPr>
                      <a:r>
                        <a:rPr lang="en-GB" sz="1600">
                          <a:effectLst/>
                        </a:rPr>
                        <a:t> </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32" marR="94747" marT="43666" marB="0"/>
                </a:tc>
                <a:extLst>
                  <a:ext uri="{0D108BD9-81ED-4DB2-BD59-A6C34878D82A}">
                    <a16:rowId xmlns:a16="http://schemas.microsoft.com/office/drawing/2014/main" val="10001"/>
                  </a:ext>
                </a:extLst>
              </a:tr>
              <a:tr h="606383">
                <a:tc>
                  <a:txBody>
                    <a:bodyPr/>
                    <a:lstStyle/>
                    <a:p>
                      <a:pPr marL="57785" marR="0">
                        <a:lnSpc>
                          <a:spcPct val="115000"/>
                        </a:lnSpc>
                        <a:spcBef>
                          <a:spcPts val="0"/>
                        </a:spcBef>
                        <a:spcAft>
                          <a:spcPts val="0"/>
                        </a:spcAft>
                      </a:pPr>
                      <a:r>
                        <a:rPr lang="en-GB" sz="1600">
                          <a:effectLst/>
                        </a:rPr>
                        <a:t>K4 </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32" marR="94747" marT="43666" marB="0" anchor="ctr"/>
                </a:tc>
                <a:tc>
                  <a:txBody>
                    <a:bodyPr/>
                    <a:lstStyle/>
                    <a:p>
                      <a:pPr marL="1270" marR="0">
                        <a:lnSpc>
                          <a:spcPct val="115000"/>
                        </a:lnSpc>
                        <a:spcBef>
                          <a:spcPts val="0"/>
                        </a:spcBef>
                        <a:spcAft>
                          <a:spcPts val="180"/>
                        </a:spcAft>
                      </a:pPr>
                      <a:r>
                        <a:rPr lang="en-GB" sz="1600">
                          <a:effectLst/>
                        </a:rPr>
                        <a:t>Specialist </a:t>
                      </a:r>
                      <a:endParaRPr lang="en-US" sz="1400">
                        <a:effectLst/>
                      </a:endParaRPr>
                    </a:p>
                    <a:p>
                      <a:pPr marL="1270" marR="0">
                        <a:lnSpc>
                          <a:spcPct val="115000"/>
                        </a:lnSpc>
                        <a:spcBef>
                          <a:spcPts val="0"/>
                        </a:spcBef>
                        <a:spcAft>
                          <a:spcPts val="0"/>
                        </a:spcAft>
                      </a:pPr>
                      <a:r>
                        <a:rPr lang="en-GB" sz="1600">
                          <a:effectLst/>
                        </a:rPr>
                        <a:t>knowledge </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32" marR="94747" marT="43666" marB="0"/>
                </a:tc>
                <a:tc>
                  <a:txBody>
                    <a:bodyPr/>
                    <a:lstStyle/>
                    <a:p>
                      <a:pPr marL="0" marR="0">
                        <a:lnSpc>
                          <a:spcPct val="115000"/>
                        </a:lnSpc>
                        <a:spcBef>
                          <a:spcPts val="0"/>
                        </a:spcBef>
                        <a:spcAft>
                          <a:spcPts val="0"/>
                        </a:spcAft>
                      </a:pPr>
                      <a:r>
                        <a:rPr lang="en-GB" sz="1600" dirty="0">
                          <a:effectLst/>
                        </a:rPr>
                        <a:t>Railway service related knowledge.</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32" marR="94747" marT="43666" marB="0" anchor="ctr"/>
                </a:tc>
                <a:tc>
                  <a:txBody>
                    <a:bodyPr/>
                    <a:lstStyle/>
                    <a:p>
                      <a:pPr marL="1270" marR="0">
                        <a:lnSpc>
                          <a:spcPct val="115000"/>
                        </a:lnSpc>
                        <a:spcBef>
                          <a:spcPts val="0"/>
                        </a:spcBef>
                        <a:spcAft>
                          <a:spcPts val="0"/>
                        </a:spcAft>
                      </a:pPr>
                      <a:r>
                        <a:rPr lang="en-GB" sz="1600">
                          <a:effectLst/>
                        </a:rPr>
                        <a:t> </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32" marR="94747" marT="43666" marB="0"/>
                </a:tc>
                <a:tc>
                  <a:txBody>
                    <a:bodyPr/>
                    <a:lstStyle/>
                    <a:p>
                      <a:pPr marL="1270" marR="0">
                        <a:lnSpc>
                          <a:spcPct val="115000"/>
                        </a:lnSpc>
                        <a:spcBef>
                          <a:spcPts val="0"/>
                        </a:spcBef>
                        <a:spcAft>
                          <a:spcPts val="0"/>
                        </a:spcAft>
                      </a:pPr>
                      <a:r>
                        <a:rPr lang="en-GB" sz="1600">
                          <a:effectLst/>
                        </a:rPr>
                        <a:t>PO1 </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32" marR="94747" marT="43666" marB="0"/>
                </a:tc>
                <a:extLst>
                  <a:ext uri="{0D108BD9-81ED-4DB2-BD59-A6C34878D82A}">
                    <a16:rowId xmlns:a16="http://schemas.microsoft.com/office/drawing/2014/main" val="10002"/>
                  </a:ext>
                </a:extLst>
              </a:tr>
              <a:tr h="573427">
                <a:tc>
                  <a:txBody>
                    <a:bodyPr/>
                    <a:lstStyle/>
                    <a:p>
                      <a:pPr marL="57785" marR="0">
                        <a:lnSpc>
                          <a:spcPct val="115000"/>
                        </a:lnSpc>
                        <a:spcBef>
                          <a:spcPts val="0"/>
                        </a:spcBef>
                        <a:spcAft>
                          <a:spcPts val="0"/>
                        </a:spcAft>
                      </a:pPr>
                      <a:r>
                        <a:rPr lang="en-GB" sz="1600">
                          <a:effectLst/>
                        </a:rPr>
                        <a:t>K5 </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32" marR="94747" marT="43666" marB="0" anchor="ctr"/>
                </a:tc>
                <a:tc>
                  <a:txBody>
                    <a:bodyPr/>
                    <a:lstStyle/>
                    <a:p>
                      <a:pPr marL="1270" marR="0">
                        <a:lnSpc>
                          <a:spcPct val="115000"/>
                        </a:lnSpc>
                        <a:spcBef>
                          <a:spcPts val="0"/>
                        </a:spcBef>
                        <a:spcAft>
                          <a:spcPts val="0"/>
                        </a:spcAft>
                      </a:pPr>
                      <a:r>
                        <a:rPr lang="en-GB" sz="1600">
                          <a:effectLst/>
                        </a:rPr>
                        <a:t>Engineering design </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32" marR="94747" marT="43666" marB="0"/>
                </a:tc>
                <a:tc>
                  <a:txBody>
                    <a:bodyPr/>
                    <a:lstStyle/>
                    <a:p>
                      <a:pPr marL="0" marR="0">
                        <a:lnSpc>
                          <a:spcPct val="115000"/>
                        </a:lnSpc>
                        <a:spcBef>
                          <a:spcPts val="0"/>
                        </a:spcBef>
                        <a:spcAft>
                          <a:spcPts val="0"/>
                        </a:spcAft>
                      </a:pPr>
                      <a:r>
                        <a:rPr lang="en-GB" sz="1600">
                          <a:effectLst/>
                        </a:rPr>
                        <a:t>We used ER diagram and Schema diagram to design our project. </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32" marR="94747" marT="43666" marB="0"/>
                </a:tc>
                <a:tc>
                  <a:txBody>
                    <a:bodyPr/>
                    <a:lstStyle/>
                    <a:p>
                      <a:pPr marL="1270" marR="0">
                        <a:lnSpc>
                          <a:spcPct val="115000"/>
                        </a:lnSpc>
                        <a:spcBef>
                          <a:spcPts val="0"/>
                        </a:spcBef>
                        <a:spcAft>
                          <a:spcPts val="0"/>
                        </a:spcAft>
                      </a:pPr>
                      <a:r>
                        <a:rPr lang="en-GB" sz="1600">
                          <a:effectLst/>
                        </a:rPr>
                        <a:t>CO3, CO4 </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32" marR="94747" marT="43666" marB="0"/>
                </a:tc>
                <a:tc>
                  <a:txBody>
                    <a:bodyPr/>
                    <a:lstStyle/>
                    <a:p>
                      <a:pPr marL="1270" marR="0">
                        <a:lnSpc>
                          <a:spcPct val="115000"/>
                        </a:lnSpc>
                        <a:spcBef>
                          <a:spcPts val="0"/>
                        </a:spcBef>
                        <a:spcAft>
                          <a:spcPts val="0"/>
                        </a:spcAft>
                      </a:pPr>
                      <a:r>
                        <a:rPr lang="en-GB" sz="1600">
                          <a:effectLst/>
                        </a:rPr>
                        <a:t>PO3, PO5 </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32" marR="94747" marT="43666" marB="0"/>
                </a:tc>
                <a:extLst>
                  <a:ext uri="{0D108BD9-81ED-4DB2-BD59-A6C34878D82A}">
                    <a16:rowId xmlns:a16="http://schemas.microsoft.com/office/drawing/2014/main" val="10003"/>
                  </a:ext>
                </a:extLst>
              </a:tr>
              <a:tr h="912210">
                <a:tc>
                  <a:txBody>
                    <a:bodyPr/>
                    <a:lstStyle/>
                    <a:p>
                      <a:pPr marL="57785" marR="0">
                        <a:lnSpc>
                          <a:spcPct val="115000"/>
                        </a:lnSpc>
                        <a:spcBef>
                          <a:spcPts val="0"/>
                        </a:spcBef>
                        <a:spcAft>
                          <a:spcPts val="0"/>
                        </a:spcAft>
                      </a:pPr>
                      <a:r>
                        <a:rPr lang="en-GB" sz="1600">
                          <a:effectLst/>
                        </a:rPr>
                        <a:t>K6 </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32" marR="94747" marT="43666" marB="0" anchor="ctr"/>
                </a:tc>
                <a:tc>
                  <a:txBody>
                    <a:bodyPr/>
                    <a:lstStyle/>
                    <a:p>
                      <a:pPr marL="1270" marR="0">
                        <a:lnSpc>
                          <a:spcPct val="115000"/>
                        </a:lnSpc>
                        <a:spcBef>
                          <a:spcPts val="0"/>
                        </a:spcBef>
                        <a:spcAft>
                          <a:spcPts val="0"/>
                        </a:spcAft>
                      </a:pPr>
                      <a:r>
                        <a:rPr lang="en-GB" sz="1600">
                          <a:effectLst/>
                        </a:rPr>
                        <a:t>Engineering practice </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32" marR="94747" marT="43666" marB="0" anchor="ctr"/>
                </a:tc>
                <a:tc>
                  <a:txBody>
                    <a:bodyPr/>
                    <a:lstStyle/>
                    <a:p>
                      <a:pPr marL="0" marR="0">
                        <a:lnSpc>
                          <a:spcPct val="115000"/>
                        </a:lnSpc>
                        <a:spcBef>
                          <a:spcPts val="0"/>
                        </a:spcBef>
                        <a:spcAft>
                          <a:spcPts val="0"/>
                        </a:spcAft>
                      </a:pPr>
                      <a:r>
                        <a:rPr lang="en-GB" sz="1600">
                          <a:effectLst/>
                        </a:rPr>
                        <a:t>Implemented our project in XAMPP Server Management Studio with the help of SQL language. </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32" marR="94747" marT="43666" marB="0" anchor="ctr"/>
                </a:tc>
                <a:tc>
                  <a:txBody>
                    <a:bodyPr/>
                    <a:lstStyle/>
                    <a:p>
                      <a:pPr marL="1270" marR="0">
                        <a:lnSpc>
                          <a:spcPct val="115000"/>
                        </a:lnSpc>
                        <a:spcBef>
                          <a:spcPts val="0"/>
                        </a:spcBef>
                        <a:spcAft>
                          <a:spcPts val="180"/>
                        </a:spcAft>
                      </a:pPr>
                      <a:r>
                        <a:rPr lang="en-GB" sz="1600">
                          <a:effectLst/>
                        </a:rPr>
                        <a:t>CO1, CO2, </a:t>
                      </a:r>
                      <a:endParaRPr lang="en-US" sz="1400">
                        <a:effectLst/>
                      </a:endParaRPr>
                    </a:p>
                    <a:p>
                      <a:pPr marL="1270" marR="0">
                        <a:lnSpc>
                          <a:spcPct val="115000"/>
                        </a:lnSpc>
                        <a:spcBef>
                          <a:spcPts val="0"/>
                        </a:spcBef>
                        <a:spcAft>
                          <a:spcPts val="180"/>
                        </a:spcAft>
                      </a:pPr>
                      <a:r>
                        <a:rPr lang="en-GB" sz="1600">
                          <a:effectLst/>
                        </a:rPr>
                        <a:t>CO5 </a:t>
                      </a:r>
                      <a:endParaRPr lang="en-US" sz="1400">
                        <a:effectLst/>
                      </a:endParaRPr>
                    </a:p>
                    <a:p>
                      <a:pPr marL="1270" marR="0">
                        <a:lnSpc>
                          <a:spcPct val="115000"/>
                        </a:lnSpc>
                        <a:spcBef>
                          <a:spcPts val="0"/>
                        </a:spcBef>
                        <a:spcAft>
                          <a:spcPts val="0"/>
                        </a:spcAft>
                      </a:pPr>
                      <a:r>
                        <a:rPr lang="en-GB" sz="1600">
                          <a:effectLst/>
                        </a:rPr>
                        <a:t> </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32" marR="94747" marT="43666" marB="0"/>
                </a:tc>
                <a:tc>
                  <a:txBody>
                    <a:bodyPr/>
                    <a:lstStyle/>
                    <a:p>
                      <a:pPr marL="1270" marR="0">
                        <a:lnSpc>
                          <a:spcPct val="115000"/>
                        </a:lnSpc>
                        <a:spcBef>
                          <a:spcPts val="0"/>
                        </a:spcBef>
                        <a:spcAft>
                          <a:spcPts val="0"/>
                        </a:spcAft>
                      </a:pPr>
                      <a:r>
                        <a:rPr lang="en-GB" sz="1600">
                          <a:effectLst/>
                        </a:rPr>
                        <a:t>PO5 </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32" marR="94747" marT="43666" marB="0"/>
                </a:tc>
                <a:extLst>
                  <a:ext uri="{0D108BD9-81ED-4DB2-BD59-A6C34878D82A}">
                    <a16:rowId xmlns:a16="http://schemas.microsoft.com/office/drawing/2014/main" val="10004"/>
                  </a:ext>
                </a:extLst>
              </a:tr>
              <a:tr h="846299">
                <a:tc>
                  <a:txBody>
                    <a:bodyPr/>
                    <a:lstStyle/>
                    <a:p>
                      <a:pPr marL="57785" marR="0">
                        <a:lnSpc>
                          <a:spcPct val="115000"/>
                        </a:lnSpc>
                        <a:spcBef>
                          <a:spcPts val="0"/>
                        </a:spcBef>
                        <a:spcAft>
                          <a:spcPts val="0"/>
                        </a:spcAft>
                      </a:pPr>
                      <a:r>
                        <a:rPr lang="en-GB" sz="1600">
                          <a:effectLst/>
                        </a:rPr>
                        <a:t>K7 </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32" marR="94747" marT="43666" marB="0" anchor="ctr"/>
                </a:tc>
                <a:tc>
                  <a:txBody>
                    <a:bodyPr/>
                    <a:lstStyle/>
                    <a:p>
                      <a:pPr marL="1270" marR="0">
                        <a:lnSpc>
                          <a:spcPct val="115000"/>
                        </a:lnSpc>
                        <a:spcBef>
                          <a:spcPts val="0"/>
                        </a:spcBef>
                        <a:spcAft>
                          <a:spcPts val="0"/>
                        </a:spcAft>
                      </a:pPr>
                      <a:r>
                        <a:rPr lang="en-GB" sz="1600">
                          <a:effectLst/>
                        </a:rPr>
                        <a:t>Comprehension </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32" marR="94747" marT="43666" marB="0" anchor="ctr"/>
                </a:tc>
                <a:tc>
                  <a:txBody>
                    <a:bodyPr/>
                    <a:lstStyle/>
                    <a:p>
                      <a:pPr marL="0" marR="0">
                        <a:lnSpc>
                          <a:spcPct val="115000"/>
                        </a:lnSpc>
                        <a:spcBef>
                          <a:spcPts val="0"/>
                        </a:spcBef>
                        <a:spcAft>
                          <a:spcPts val="0"/>
                        </a:spcAft>
                      </a:pPr>
                      <a:r>
                        <a:rPr lang="en-GB" sz="1600">
                          <a:effectLst/>
                        </a:rPr>
                        <a:t>Our project gives positive feedback on society as it will help people to get railway services easily and effectively. </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32" marR="94747" marT="43666" marB="0"/>
                </a:tc>
                <a:tc>
                  <a:txBody>
                    <a:bodyPr/>
                    <a:lstStyle/>
                    <a:p>
                      <a:pPr marL="1270" marR="0">
                        <a:lnSpc>
                          <a:spcPct val="115000"/>
                        </a:lnSpc>
                        <a:spcBef>
                          <a:spcPts val="0"/>
                        </a:spcBef>
                        <a:spcAft>
                          <a:spcPts val="0"/>
                        </a:spcAft>
                      </a:pPr>
                      <a:r>
                        <a:rPr lang="en-GB" sz="1600">
                          <a:effectLst/>
                        </a:rPr>
                        <a:t>CO6, CO7 </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32" marR="94747" marT="43666" marB="0"/>
                </a:tc>
                <a:tc>
                  <a:txBody>
                    <a:bodyPr/>
                    <a:lstStyle/>
                    <a:p>
                      <a:pPr marL="1270" marR="0">
                        <a:lnSpc>
                          <a:spcPct val="115000"/>
                        </a:lnSpc>
                        <a:spcBef>
                          <a:spcPts val="0"/>
                        </a:spcBef>
                        <a:spcAft>
                          <a:spcPts val="0"/>
                        </a:spcAft>
                      </a:pPr>
                      <a:r>
                        <a:rPr lang="en-GB" sz="1600" dirty="0">
                          <a:effectLst/>
                        </a:rPr>
                        <a:t>PO6, PO7, PO8 </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32" marR="94747" marT="43666" marB="0"/>
                </a:tc>
                <a:extLst>
                  <a:ext uri="{0D108BD9-81ED-4DB2-BD59-A6C34878D82A}">
                    <a16:rowId xmlns:a16="http://schemas.microsoft.com/office/drawing/2014/main" val="10005"/>
                  </a:ext>
                </a:extLst>
              </a:tr>
            </a:tbl>
          </a:graphicData>
        </a:graphic>
      </p:graphicFrame>
      <p:sp>
        <p:nvSpPr>
          <p:cNvPr id="13" name="Rectangle 3"/>
          <p:cNvSpPr>
            <a:spLocks noChangeArrowheads="1"/>
          </p:cNvSpPr>
          <p:nvPr/>
        </p:nvSpPr>
        <p:spPr bwMode="auto">
          <a:xfrm>
            <a:off x="2046332" y="30340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3"/>
          <p:cNvSpPr/>
          <p:nvPr/>
        </p:nvSpPr>
        <p:spPr>
          <a:xfrm>
            <a:off x="1524000" y="1907749"/>
            <a:ext cx="6096000" cy="718402"/>
          </a:xfrm>
          <a:prstGeom prst="rect">
            <a:avLst/>
          </a:prstGeom>
        </p:spPr>
        <p:txBody>
          <a:bodyPr>
            <a:spAutoFit/>
          </a:bodyPr>
          <a:lstStyle/>
          <a:p>
            <a:pPr marL="342900" marR="0" lvl="0" indent="-342900" fontAlgn="base">
              <a:lnSpc>
                <a:spcPct val="113000"/>
              </a:lnSpc>
              <a:spcBef>
                <a:spcPts val="0"/>
              </a:spcBef>
              <a:spcAft>
                <a:spcPts val="345"/>
              </a:spcAft>
              <a:buClr>
                <a:srgbClr val="000000"/>
              </a:buClr>
              <a:buSzPts val="1400"/>
              <a:buFont typeface="Arial" panose="020B0604020202020204" pitchFamily="34" charset="0"/>
              <a:buChar char="•"/>
            </a:pPr>
            <a:r>
              <a:rPr lang="en-GB" dirty="0">
                <a:solidFill>
                  <a:srgbClr val="000000"/>
                </a:solidFill>
                <a:uFill>
                  <a:solidFill>
                    <a:srgbClr val="000000"/>
                  </a:solidFill>
                </a:uFill>
                <a:latin typeface="Bell MT" panose="02020503060305020303" pitchFamily="18" charset="0"/>
                <a:ea typeface="Arial" panose="020B0604020202020204" pitchFamily="34" charset="0"/>
                <a:cs typeface="Arial" panose="020B0604020202020204" pitchFamily="34" charset="0"/>
              </a:rPr>
              <a:t>How </a:t>
            </a:r>
            <a:r>
              <a:rPr lang="en-GB" b="1" dirty="0">
                <a:solidFill>
                  <a:srgbClr val="000000"/>
                </a:solidFill>
                <a:uFill>
                  <a:solidFill>
                    <a:srgbClr val="000000"/>
                  </a:solidFill>
                </a:uFill>
                <a:latin typeface="Bell MT" panose="02020503060305020303" pitchFamily="18" charset="0"/>
                <a:ea typeface="Arial" panose="020B0604020202020204" pitchFamily="34" charset="0"/>
                <a:cs typeface="Arial" panose="020B0604020202020204" pitchFamily="34" charset="0"/>
              </a:rPr>
              <a:t>Knowledge Profile (K’s)</a:t>
            </a:r>
            <a:r>
              <a:rPr lang="en-GB" dirty="0">
                <a:solidFill>
                  <a:srgbClr val="000000"/>
                </a:solidFill>
                <a:uFill>
                  <a:solidFill>
                    <a:srgbClr val="000000"/>
                  </a:solidFill>
                </a:uFill>
                <a:latin typeface="Bell MT" panose="02020503060305020303" pitchFamily="18" charset="0"/>
                <a:ea typeface="Arial" panose="020B0604020202020204" pitchFamily="34" charset="0"/>
                <a:cs typeface="Arial" panose="020B0604020202020204" pitchFamily="34" charset="0"/>
              </a:rPr>
              <a:t> are addressed through our project and mapping among K’s, COs, POs: </a:t>
            </a:r>
            <a:endParaRPr lang="en-US" sz="16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00080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2192001" cy="1815882"/>
          </a:xfrm>
          <a:prstGeom prst="rect">
            <a:avLst/>
          </a:prstGeom>
          <a:solidFill>
            <a:schemeClr val="accent1">
              <a:lumMod val="20000"/>
              <a:lumOff val="80000"/>
            </a:schemeClr>
          </a:solid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000" b="1" dirty="0">
                <a:ln/>
                <a:solidFill>
                  <a:schemeClr val="accent3"/>
                </a:solidFill>
              </a:rPr>
              <a:t/>
            </a:r>
            <a:br>
              <a:rPr lang="en-US" sz="4000" b="1" dirty="0">
                <a:ln/>
                <a:solidFill>
                  <a:schemeClr val="accent3"/>
                </a:solidFill>
              </a:rPr>
            </a:br>
            <a:r>
              <a:rPr lang="en-US" sz="3600" b="1" dirty="0" smtClean="0">
                <a:ln w="12700">
                  <a:solidFill>
                    <a:schemeClr val="accent1">
                      <a:lumMod val="75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Rounded MT Bold" panose="020F0704030504030204" pitchFamily="34" charset="0"/>
              </a:rPr>
              <a:t>CEP Mapping</a:t>
            </a:r>
            <a:r>
              <a:rPr lang="en-US" sz="3600" b="1" dirty="0" smtClean="0">
                <a:ln/>
                <a:solidFill>
                  <a:schemeClr val="accent3"/>
                </a:solidFill>
                <a:latin typeface="Arial Rounded MT Bold" panose="020F0704030504030204" pitchFamily="34" charset="0"/>
              </a:rPr>
              <a:t/>
            </a:r>
            <a:br>
              <a:rPr lang="en-US" sz="3600" b="1" dirty="0" smtClean="0">
                <a:ln/>
                <a:solidFill>
                  <a:schemeClr val="accent3"/>
                </a:solidFill>
                <a:latin typeface="Arial Rounded MT Bold" panose="020F0704030504030204" pitchFamily="34" charset="0"/>
              </a:rPr>
            </a:br>
            <a:endParaRPr lang="en-US" sz="3600" b="1" dirty="0">
              <a:ln/>
              <a:solidFill>
                <a:schemeClr val="accent3"/>
              </a:solidFill>
              <a:latin typeface="Arial Rounded MT Bold" panose="020F0704030504030204" pitchFamily="34" charset="0"/>
            </a:endParaRPr>
          </a:p>
        </p:txBody>
      </p:sp>
      <p:cxnSp>
        <p:nvCxnSpPr>
          <p:cNvPr id="5" name="Straight Connector 4"/>
          <p:cNvCxnSpPr/>
          <p:nvPr/>
        </p:nvCxnSpPr>
        <p:spPr>
          <a:xfrm>
            <a:off x="9525" y="1815882"/>
            <a:ext cx="121920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0" y="0"/>
            <a:ext cx="0" cy="1815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2192000" y="0"/>
            <a:ext cx="0" cy="181588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829709469"/>
              </p:ext>
            </p:extLst>
          </p:nvPr>
        </p:nvGraphicFramePr>
        <p:xfrm>
          <a:off x="2705102" y="2722522"/>
          <a:ext cx="6229349" cy="4048506"/>
        </p:xfrm>
        <a:graphic>
          <a:graphicData uri="http://schemas.openxmlformats.org/drawingml/2006/table">
            <a:tbl>
              <a:tblPr firstRow="1" firstCol="1" bandRow="1">
                <a:tableStyleId>{5C22544A-7EE6-4342-B048-85BDC9FD1C3A}</a:tableStyleId>
              </a:tblPr>
              <a:tblGrid>
                <a:gridCol w="383922">
                  <a:extLst>
                    <a:ext uri="{9D8B030D-6E8A-4147-A177-3AD203B41FA5}">
                      <a16:colId xmlns:a16="http://schemas.microsoft.com/office/drawing/2014/main" val="20000"/>
                    </a:ext>
                  </a:extLst>
                </a:gridCol>
                <a:gridCol w="1121168">
                  <a:extLst>
                    <a:ext uri="{9D8B030D-6E8A-4147-A177-3AD203B41FA5}">
                      <a16:colId xmlns:a16="http://schemas.microsoft.com/office/drawing/2014/main" val="20001"/>
                    </a:ext>
                  </a:extLst>
                </a:gridCol>
                <a:gridCol w="3324821">
                  <a:extLst>
                    <a:ext uri="{9D8B030D-6E8A-4147-A177-3AD203B41FA5}">
                      <a16:colId xmlns:a16="http://schemas.microsoft.com/office/drawing/2014/main" val="20002"/>
                    </a:ext>
                  </a:extLst>
                </a:gridCol>
                <a:gridCol w="727431">
                  <a:extLst>
                    <a:ext uri="{9D8B030D-6E8A-4147-A177-3AD203B41FA5}">
                      <a16:colId xmlns:a16="http://schemas.microsoft.com/office/drawing/2014/main" val="20003"/>
                    </a:ext>
                  </a:extLst>
                </a:gridCol>
                <a:gridCol w="672007">
                  <a:extLst>
                    <a:ext uri="{9D8B030D-6E8A-4147-A177-3AD203B41FA5}">
                      <a16:colId xmlns:a16="http://schemas.microsoft.com/office/drawing/2014/main" val="20004"/>
                    </a:ext>
                  </a:extLst>
                </a:gridCol>
              </a:tblGrid>
              <a:tr h="191210">
                <a:tc>
                  <a:txBody>
                    <a:bodyPr/>
                    <a:lstStyle/>
                    <a:p>
                      <a:pPr marL="0" marR="0" algn="ctr">
                        <a:lnSpc>
                          <a:spcPct val="115000"/>
                        </a:lnSpc>
                        <a:spcBef>
                          <a:spcPts val="0"/>
                        </a:spcBef>
                        <a:spcAft>
                          <a:spcPts val="0"/>
                        </a:spcAft>
                      </a:pPr>
                      <a:r>
                        <a:rPr lang="en-GB" sz="1100" dirty="0">
                          <a:effectLst/>
                        </a:rPr>
                        <a:t>P’s </a:t>
                      </a:r>
                      <a:endParaRPr lang="en-US"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97" marR="57155" marT="0" marB="0"/>
                </a:tc>
                <a:tc>
                  <a:txBody>
                    <a:bodyPr/>
                    <a:lstStyle/>
                    <a:p>
                      <a:pPr marL="0" marR="0" algn="ctr">
                        <a:lnSpc>
                          <a:spcPct val="115000"/>
                        </a:lnSpc>
                        <a:spcBef>
                          <a:spcPts val="0"/>
                        </a:spcBef>
                        <a:spcAft>
                          <a:spcPts val="0"/>
                        </a:spcAft>
                      </a:pPr>
                      <a:r>
                        <a:rPr lang="en-GB" sz="1100">
                          <a:effectLst/>
                        </a:rPr>
                        <a:t>Attribute </a:t>
                      </a:r>
                      <a:endParaRPr lang="en-US"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97" marR="57155" marT="0" marB="0"/>
                </a:tc>
                <a:tc>
                  <a:txBody>
                    <a:bodyPr/>
                    <a:lstStyle/>
                    <a:p>
                      <a:pPr marL="0" marR="0" algn="ctr">
                        <a:lnSpc>
                          <a:spcPct val="115000"/>
                        </a:lnSpc>
                        <a:spcBef>
                          <a:spcPts val="0"/>
                        </a:spcBef>
                        <a:spcAft>
                          <a:spcPts val="0"/>
                        </a:spcAft>
                      </a:pPr>
                      <a:r>
                        <a:rPr lang="en-GB" sz="1100">
                          <a:effectLst/>
                        </a:rPr>
                        <a:t>How P’s are addressed through our project </a:t>
                      </a:r>
                      <a:endParaRPr lang="en-US"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97" marR="57155" marT="0" marB="0"/>
                </a:tc>
                <a:tc>
                  <a:txBody>
                    <a:bodyPr/>
                    <a:lstStyle/>
                    <a:p>
                      <a:pPr marL="0" marR="0" algn="ctr">
                        <a:lnSpc>
                          <a:spcPct val="115000"/>
                        </a:lnSpc>
                        <a:spcBef>
                          <a:spcPts val="0"/>
                        </a:spcBef>
                        <a:spcAft>
                          <a:spcPts val="0"/>
                        </a:spcAft>
                      </a:pPr>
                      <a:r>
                        <a:rPr lang="en-GB" sz="1100">
                          <a:effectLst/>
                        </a:rPr>
                        <a:t>CO </a:t>
                      </a:r>
                      <a:endParaRPr lang="en-US"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97" marR="57155" marT="0" marB="0"/>
                </a:tc>
                <a:tc>
                  <a:txBody>
                    <a:bodyPr/>
                    <a:lstStyle/>
                    <a:p>
                      <a:pPr marL="0" marR="0" algn="ctr">
                        <a:lnSpc>
                          <a:spcPct val="115000"/>
                        </a:lnSpc>
                        <a:spcBef>
                          <a:spcPts val="0"/>
                        </a:spcBef>
                        <a:spcAft>
                          <a:spcPts val="0"/>
                        </a:spcAft>
                      </a:pPr>
                      <a:r>
                        <a:rPr lang="en-GB" sz="1100">
                          <a:effectLst/>
                        </a:rPr>
                        <a:t>PO </a:t>
                      </a:r>
                      <a:endParaRPr lang="en-US"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97" marR="57155" marT="0" marB="0"/>
                </a:tc>
                <a:extLst>
                  <a:ext uri="{0D108BD9-81ED-4DB2-BD59-A6C34878D82A}">
                    <a16:rowId xmlns:a16="http://schemas.microsoft.com/office/drawing/2014/main" val="10000"/>
                  </a:ext>
                </a:extLst>
              </a:tr>
              <a:tr h="956052">
                <a:tc>
                  <a:txBody>
                    <a:bodyPr/>
                    <a:lstStyle/>
                    <a:p>
                      <a:pPr marL="0" marR="0" algn="ctr">
                        <a:lnSpc>
                          <a:spcPct val="115000"/>
                        </a:lnSpc>
                        <a:spcBef>
                          <a:spcPts val="0"/>
                        </a:spcBef>
                        <a:spcAft>
                          <a:spcPts val="0"/>
                        </a:spcAft>
                      </a:pPr>
                      <a:r>
                        <a:rPr lang="en-GB" sz="1100">
                          <a:effectLst/>
                        </a:rPr>
                        <a:t>P1 </a:t>
                      </a:r>
                      <a:endParaRPr lang="en-US"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97" marR="57155" marT="0" marB="0" anchor="ctr"/>
                </a:tc>
                <a:tc>
                  <a:txBody>
                    <a:bodyPr/>
                    <a:lstStyle/>
                    <a:p>
                      <a:pPr marL="1270" marR="0">
                        <a:lnSpc>
                          <a:spcPct val="115000"/>
                        </a:lnSpc>
                        <a:spcBef>
                          <a:spcPts val="0"/>
                        </a:spcBef>
                        <a:spcAft>
                          <a:spcPts val="0"/>
                        </a:spcAft>
                      </a:pPr>
                      <a:r>
                        <a:rPr lang="en-GB" sz="1100">
                          <a:effectLst/>
                        </a:rPr>
                        <a:t>Depth of knowledge required </a:t>
                      </a:r>
                      <a:endParaRPr lang="en-US"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97" marR="57155" marT="0" marB="0" anchor="ctr"/>
                </a:tc>
                <a:tc>
                  <a:txBody>
                    <a:bodyPr/>
                    <a:lstStyle/>
                    <a:p>
                      <a:pPr marL="0" marR="0">
                        <a:lnSpc>
                          <a:spcPct val="115000"/>
                        </a:lnSpc>
                        <a:spcBef>
                          <a:spcPts val="0"/>
                        </a:spcBef>
                        <a:spcAft>
                          <a:spcPts val="0"/>
                        </a:spcAft>
                      </a:pPr>
                      <a:r>
                        <a:rPr lang="en-GB" sz="1100" dirty="0">
                          <a:effectLst/>
                        </a:rPr>
                        <a:t>Creating a database project for the railway sector involves designing a database system to manage various aspects of railway operations, including passenger information, train schedules, ticketing, maintenance, and many more.</a:t>
                      </a:r>
                      <a:endParaRPr lang="en-US"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97" marR="57155" marT="0" marB="0"/>
                </a:tc>
                <a:tc>
                  <a:txBody>
                    <a:bodyPr/>
                    <a:lstStyle/>
                    <a:p>
                      <a:pPr marL="0" marR="0">
                        <a:lnSpc>
                          <a:spcPct val="115000"/>
                        </a:lnSpc>
                        <a:spcBef>
                          <a:spcPts val="0"/>
                        </a:spcBef>
                        <a:spcAft>
                          <a:spcPts val="180"/>
                        </a:spcAft>
                      </a:pPr>
                      <a:r>
                        <a:rPr lang="en-GB" sz="1100">
                          <a:effectLst/>
                        </a:rPr>
                        <a:t>CO 1-5 </a:t>
                      </a:r>
                      <a:endParaRPr lang="en-US" sz="1000">
                        <a:effectLst/>
                      </a:endParaRPr>
                    </a:p>
                    <a:p>
                      <a:pPr marL="0" marR="0">
                        <a:lnSpc>
                          <a:spcPct val="115000"/>
                        </a:lnSpc>
                        <a:spcBef>
                          <a:spcPts val="0"/>
                        </a:spcBef>
                        <a:spcAft>
                          <a:spcPts val="0"/>
                        </a:spcAft>
                      </a:pPr>
                      <a:r>
                        <a:rPr lang="en-GB" sz="1100">
                          <a:effectLst/>
                        </a:rPr>
                        <a:t> </a:t>
                      </a:r>
                      <a:endParaRPr lang="en-US"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97" marR="57155" marT="0" marB="0"/>
                </a:tc>
                <a:tc>
                  <a:txBody>
                    <a:bodyPr/>
                    <a:lstStyle/>
                    <a:p>
                      <a:pPr marL="0" marR="0">
                        <a:lnSpc>
                          <a:spcPct val="115000"/>
                        </a:lnSpc>
                        <a:spcBef>
                          <a:spcPts val="0"/>
                        </a:spcBef>
                        <a:spcAft>
                          <a:spcPts val="180"/>
                        </a:spcAft>
                      </a:pPr>
                      <a:r>
                        <a:rPr lang="en-GB" sz="1100">
                          <a:effectLst/>
                        </a:rPr>
                        <a:t>PO1, </a:t>
                      </a:r>
                      <a:endParaRPr lang="en-US" sz="1000">
                        <a:effectLst/>
                      </a:endParaRPr>
                    </a:p>
                    <a:p>
                      <a:pPr marL="0" marR="0">
                        <a:lnSpc>
                          <a:spcPct val="115000"/>
                        </a:lnSpc>
                        <a:spcBef>
                          <a:spcPts val="0"/>
                        </a:spcBef>
                        <a:spcAft>
                          <a:spcPts val="180"/>
                        </a:spcAft>
                      </a:pPr>
                      <a:r>
                        <a:rPr lang="en-GB" sz="1100">
                          <a:effectLst/>
                        </a:rPr>
                        <a:t>PO3,  </a:t>
                      </a:r>
                      <a:endParaRPr lang="en-US" sz="1000">
                        <a:effectLst/>
                      </a:endParaRPr>
                    </a:p>
                    <a:p>
                      <a:pPr marL="0" marR="0">
                        <a:lnSpc>
                          <a:spcPct val="115000"/>
                        </a:lnSpc>
                        <a:spcBef>
                          <a:spcPts val="0"/>
                        </a:spcBef>
                        <a:spcAft>
                          <a:spcPts val="180"/>
                        </a:spcAft>
                      </a:pPr>
                      <a:r>
                        <a:rPr lang="en-GB" sz="1100">
                          <a:effectLst/>
                        </a:rPr>
                        <a:t>PO 5-8 </a:t>
                      </a:r>
                      <a:endParaRPr lang="en-US" sz="1000">
                        <a:effectLst/>
                      </a:endParaRPr>
                    </a:p>
                    <a:p>
                      <a:pPr marL="0" marR="0">
                        <a:lnSpc>
                          <a:spcPct val="115000"/>
                        </a:lnSpc>
                        <a:spcBef>
                          <a:spcPts val="0"/>
                        </a:spcBef>
                        <a:spcAft>
                          <a:spcPts val="0"/>
                        </a:spcAft>
                      </a:pPr>
                      <a:r>
                        <a:rPr lang="en-GB" sz="1100">
                          <a:effectLst/>
                        </a:rPr>
                        <a:t> </a:t>
                      </a:r>
                      <a:endParaRPr lang="en-US"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97" marR="57155" marT="0" marB="0"/>
                </a:tc>
                <a:extLst>
                  <a:ext uri="{0D108BD9-81ED-4DB2-BD59-A6C34878D82A}">
                    <a16:rowId xmlns:a16="http://schemas.microsoft.com/office/drawing/2014/main" val="10001"/>
                  </a:ext>
                </a:extLst>
              </a:tr>
              <a:tr h="1529683">
                <a:tc>
                  <a:txBody>
                    <a:bodyPr/>
                    <a:lstStyle/>
                    <a:p>
                      <a:pPr marL="0" marR="0" algn="ctr">
                        <a:lnSpc>
                          <a:spcPct val="115000"/>
                        </a:lnSpc>
                        <a:spcBef>
                          <a:spcPts val="0"/>
                        </a:spcBef>
                        <a:spcAft>
                          <a:spcPts val="0"/>
                        </a:spcAft>
                      </a:pPr>
                      <a:r>
                        <a:rPr lang="en-GB" sz="1100">
                          <a:effectLst/>
                        </a:rPr>
                        <a:t>P3 </a:t>
                      </a:r>
                      <a:endParaRPr lang="en-US"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97" marR="57155" marT="0" marB="0" anchor="ctr"/>
                </a:tc>
                <a:tc>
                  <a:txBody>
                    <a:bodyPr/>
                    <a:lstStyle/>
                    <a:p>
                      <a:pPr marL="1270" marR="0">
                        <a:lnSpc>
                          <a:spcPct val="115000"/>
                        </a:lnSpc>
                        <a:spcBef>
                          <a:spcPts val="0"/>
                        </a:spcBef>
                        <a:spcAft>
                          <a:spcPts val="0"/>
                        </a:spcAft>
                      </a:pPr>
                      <a:r>
                        <a:rPr lang="en-GB" sz="1100">
                          <a:effectLst/>
                        </a:rPr>
                        <a:t>Depth of analysis required </a:t>
                      </a:r>
                      <a:endParaRPr lang="en-US"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97" marR="57155" marT="0" marB="0" anchor="ctr"/>
                </a:tc>
                <a:tc>
                  <a:txBody>
                    <a:bodyPr/>
                    <a:lstStyle/>
                    <a:p>
                      <a:pPr marL="0" marR="0">
                        <a:lnSpc>
                          <a:spcPct val="115000"/>
                        </a:lnSpc>
                        <a:spcBef>
                          <a:spcPts val="0"/>
                        </a:spcBef>
                        <a:spcAft>
                          <a:spcPts val="0"/>
                        </a:spcAft>
                      </a:pPr>
                      <a:r>
                        <a:rPr lang="en-GB" sz="1100">
                          <a:effectLst/>
                        </a:rPr>
                        <a:t>Analysis the railway sector in a database involves examining various aspects of the industry, such as operations, infrastructure, financials, safety, and performance. To perform a deep analysis, you would typically require a comprehensive database with relevant data. Below are some key areas to consider when conducting a thorough analysis of the railway sector.  </a:t>
                      </a:r>
                      <a:endParaRPr lang="en-US" sz="1000">
                        <a:effectLst/>
                      </a:endParaRPr>
                    </a:p>
                    <a:p>
                      <a:pPr marL="0" marR="0">
                        <a:lnSpc>
                          <a:spcPct val="115000"/>
                        </a:lnSpc>
                        <a:spcBef>
                          <a:spcPts val="0"/>
                        </a:spcBef>
                        <a:spcAft>
                          <a:spcPts val="0"/>
                        </a:spcAft>
                      </a:pPr>
                      <a:r>
                        <a:rPr lang="en-GB" sz="1100">
                          <a:effectLst/>
                        </a:rPr>
                        <a:t> </a:t>
                      </a:r>
                      <a:endParaRPr lang="en-US"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97" marR="57155" marT="0" marB="0"/>
                </a:tc>
                <a:tc>
                  <a:txBody>
                    <a:bodyPr/>
                    <a:lstStyle/>
                    <a:p>
                      <a:pPr marL="0" marR="0">
                        <a:lnSpc>
                          <a:spcPct val="115000"/>
                        </a:lnSpc>
                        <a:spcBef>
                          <a:spcPts val="0"/>
                        </a:spcBef>
                        <a:spcAft>
                          <a:spcPts val="0"/>
                        </a:spcAft>
                      </a:pPr>
                      <a:r>
                        <a:rPr lang="en-GB" sz="1100" dirty="0">
                          <a:effectLst/>
                        </a:rPr>
                        <a:t>CO3, CO4, CO5 </a:t>
                      </a:r>
                      <a:endParaRPr lang="en-US"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97" marR="57155" marT="0" marB="0"/>
                </a:tc>
                <a:tc>
                  <a:txBody>
                    <a:bodyPr/>
                    <a:lstStyle/>
                    <a:p>
                      <a:pPr marL="0" marR="0">
                        <a:lnSpc>
                          <a:spcPct val="115000"/>
                        </a:lnSpc>
                        <a:spcBef>
                          <a:spcPts val="0"/>
                        </a:spcBef>
                        <a:spcAft>
                          <a:spcPts val="180"/>
                        </a:spcAft>
                      </a:pPr>
                      <a:r>
                        <a:rPr lang="en-GB" sz="1100">
                          <a:effectLst/>
                        </a:rPr>
                        <a:t>PO 6-8, </a:t>
                      </a:r>
                      <a:endParaRPr lang="en-US" sz="1000">
                        <a:effectLst/>
                      </a:endParaRPr>
                    </a:p>
                    <a:p>
                      <a:pPr marL="0" marR="0">
                        <a:lnSpc>
                          <a:spcPct val="115000"/>
                        </a:lnSpc>
                        <a:spcBef>
                          <a:spcPts val="0"/>
                        </a:spcBef>
                        <a:spcAft>
                          <a:spcPts val="0"/>
                        </a:spcAft>
                      </a:pPr>
                      <a:r>
                        <a:rPr lang="en-GB" sz="1100">
                          <a:effectLst/>
                        </a:rPr>
                        <a:t>PO12 </a:t>
                      </a:r>
                      <a:endParaRPr lang="en-US"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97" marR="57155" marT="0" marB="0"/>
                </a:tc>
                <a:extLst>
                  <a:ext uri="{0D108BD9-81ED-4DB2-BD59-A6C34878D82A}">
                    <a16:rowId xmlns:a16="http://schemas.microsoft.com/office/drawing/2014/main" val="10002"/>
                  </a:ext>
                </a:extLst>
              </a:tr>
              <a:tr h="1147262">
                <a:tc>
                  <a:txBody>
                    <a:bodyPr/>
                    <a:lstStyle/>
                    <a:p>
                      <a:pPr marL="0" marR="0" algn="ctr">
                        <a:lnSpc>
                          <a:spcPct val="115000"/>
                        </a:lnSpc>
                        <a:spcBef>
                          <a:spcPts val="0"/>
                        </a:spcBef>
                        <a:spcAft>
                          <a:spcPts val="0"/>
                        </a:spcAft>
                      </a:pPr>
                      <a:r>
                        <a:rPr lang="en-GB" sz="1100">
                          <a:effectLst/>
                        </a:rPr>
                        <a:t>P7 </a:t>
                      </a:r>
                      <a:endParaRPr lang="en-US"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97" marR="57155" marT="0" marB="0" anchor="ctr"/>
                </a:tc>
                <a:tc>
                  <a:txBody>
                    <a:bodyPr/>
                    <a:lstStyle/>
                    <a:p>
                      <a:pPr marL="1270" marR="0" algn="just">
                        <a:lnSpc>
                          <a:spcPct val="115000"/>
                        </a:lnSpc>
                        <a:spcBef>
                          <a:spcPts val="0"/>
                        </a:spcBef>
                        <a:spcAft>
                          <a:spcPts val="0"/>
                        </a:spcAft>
                      </a:pPr>
                      <a:r>
                        <a:rPr lang="en-GB" sz="1100">
                          <a:effectLst/>
                        </a:rPr>
                        <a:t>Interdependence </a:t>
                      </a:r>
                      <a:endParaRPr lang="en-US"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97" marR="57155" marT="0" marB="0" anchor="ctr"/>
                </a:tc>
                <a:tc>
                  <a:txBody>
                    <a:bodyPr/>
                    <a:lstStyle/>
                    <a:p>
                      <a:pPr marL="0" marR="0">
                        <a:lnSpc>
                          <a:spcPct val="115000"/>
                        </a:lnSpc>
                        <a:spcBef>
                          <a:spcPts val="0"/>
                        </a:spcBef>
                        <a:spcAft>
                          <a:spcPts val="0"/>
                        </a:spcAft>
                      </a:pPr>
                      <a:r>
                        <a:rPr lang="en-GB" sz="1100">
                          <a:effectLst/>
                        </a:rPr>
                        <a:t>The interdependence of various aspects within the railway sector is an important part of understanding its operations and challenges. Interdependence in this context refers to how different elements within the railway system rely on each other and how changes in one area can affect others.</a:t>
                      </a:r>
                      <a:endParaRPr lang="en-US"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97" marR="57155" marT="0" marB="0"/>
                </a:tc>
                <a:tc>
                  <a:txBody>
                    <a:bodyPr/>
                    <a:lstStyle/>
                    <a:p>
                      <a:pPr marL="0" marR="0">
                        <a:lnSpc>
                          <a:spcPct val="115000"/>
                        </a:lnSpc>
                        <a:spcBef>
                          <a:spcPts val="0"/>
                        </a:spcBef>
                        <a:spcAft>
                          <a:spcPts val="0"/>
                        </a:spcAft>
                      </a:pPr>
                      <a:r>
                        <a:rPr lang="en-GB" sz="1100">
                          <a:effectLst/>
                        </a:rPr>
                        <a:t>CO8 </a:t>
                      </a:r>
                      <a:endParaRPr lang="en-US"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97" marR="57155" marT="0" marB="0"/>
                </a:tc>
                <a:tc>
                  <a:txBody>
                    <a:bodyPr/>
                    <a:lstStyle/>
                    <a:p>
                      <a:pPr marL="0" marR="0">
                        <a:lnSpc>
                          <a:spcPct val="115000"/>
                        </a:lnSpc>
                        <a:spcBef>
                          <a:spcPts val="0"/>
                        </a:spcBef>
                        <a:spcAft>
                          <a:spcPts val="0"/>
                        </a:spcAft>
                      </a:pPr>
                      <a:r>
                        <a:rPr lang="en-GB" sz="1100" dirty="0">
                          <a:effectLst/>
                        </a:rPr>
                        <a:t>P10, P11  </a:t>
                      </a:r>
                      <a:endParaRPr lang="en-US"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97" marR="57155" marT="0" marB="0"/>
                </a:tc>
                <a:extLst>
                  <a:ext uri="{0D108BD9-81ED-4DB2-BD59-A6C34878D82A}">
                    <a16:rowId xmlns:a16="http://schemas.microsoft.com/office/drawing/2014/main" val="10003"/>
                  </a:ext>
                </a:extLst>
              </a:tr>
            </a:tbl>
          </a:graphicData>
        </a:graphic>
      </p:graphicFrame>
      <p:sp>
        <p:nvSpPr>
          <p:cNvPr id="6" name="Rectangle 5"/>
          <p:cNvSpPr/>
          <p:nvPr/>
        </p:nvSpPr>
        <p:spPr>
          <a:xfrm>
            <a:off x="733425" y="1888699"/>
            <a:ext cx="6096000" cy="718402"/>
          </a:xfrm>
          <a:prstGeom prst="rect">
            <a:avLst/>
          </a:prstGeom>
        </p:spPr>
        <p:txBody>
          <a:bodyPr>
            <a:spAutoFit/>
          </a:bodyPr>
          <a:lstStyle/>
          <a:p>
            <a:pPr marL="342900" marR="0" lvl="0" indent="-342900" fontAlgn="base">
              <a:lnSpc>
                <a:spcPct val="113000"/>
              </a:lnSpc>
              <a:spcBef>
                <a:spcPts val="0"/>
              </a:spcBef>
              <a:spcAft>
                <a:spcPts val="345"/>
              </a:spcAft>
              <a:buClr>
                <a:srgbClr val="000000"/>
              </a:buClr>
              <a:buSzPts val="1400"/>
              <a:buFont typeface="Arial" panose="020B0604020202020204" pitchFamily="34" charset="0"/>
              <a:buChar char="•"/>
            </a:pPr>
            <a:r>
              <a:rPr lang="en-GB" dirty="0">
                <a:solidFill>
                  <a:srgbClr val="000000"/>
                </a:solidFill>
                <a:uFill>
                  <a:solidFill>
                    <a:srgbClr val="000000"/>
                  </a:solidFill>
                </a:uFill>
                <a:latin typeface="Bell MT" panose="02020503060305020303" pitchFamily="18" charset="0"/>
                <a:ea typeface="Arial" panose="020B0604020202020204" pitchFamily="34" charset="0"/>
                <a:cs typeface="Arial" panose="020B0604020202020204" pitchFamily="34" charset="0"/>
              </a:rPr>
              <a:t>How </a:t>
            </a:r>
            <a:r>
              <a:rPr lang="en-GB" b="1" dirty="0">
                <a:solidFill>
                  <a:srgbClr val="000000"/>
                </a:solidFill>
                <a:uFill>
                  <a:solidFill>
                    <a:srgbClr val="000000"/>
                  </a:solidFill>
                </a:uFill>
                <a:latin typeface="Bell MT" panose="02020503060305020303" pitchFamily="18" charset="0"/>
                <a:ea typeface="Arial" panose="020B0604020202020204" pitchFamily="34" charset="0"/>
                <a:cs typeface="Arial" panose="020B0604020202020204" pitchFamily="34" charset="0"/>
              </a:rPr>
              <a:t>Complex Engineering Problems (P’s)</a:t>
            </a:r>
            <a:r>
              <a:rPr lang="en-GB" dirty="0">
                <a:solidFill>
                  <a:srgbClr val="000000"/>
                </a:solidFill>
                <a:uFill>
                  <a:solidFill>
                    <a:srgbClr val="000000"/>
                  </a:solidFill>
                </a:uFill>
                <a:latin typeface="Bell MT" panose="02020503060305020303" pitchFamily="18" charset="0"/>
                <a:ea typeface="Arial" panose="020B0604020202020204" pitchFamily="34" charset="0"/>
                <a:cs typeface="Arial" panose="020B0604020202020204" pitchFamily="34" charset="0"/>
              </a:rPr>
              <a:t> are addressed through our project and mapping among P’s, COs, POs: </a:t>
            </a:r>
            <a:endParaRPr lang="en-US" sz="16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9660325"/>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2192001" cy="1815882"/>
          </a:xfrm>
          <a:prstGeom prst="rect">
            <a:avLst/>
          </a:prstGeom>
          <a:solidFill>
            <a:schemeClr val="accent1">
              <a:lumMod val="20000"/>
              <a:lumOff val="80000"/>
            </a:schemeClr>
          </a:solid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000" b="1" dirty="0">
                <a:ln/>
                <a:solidFill>
                  <a:schemeClr val="accent3"/>
                </a:solidFill>
              </a:rPr>
              <a:t/>
            </a:r>
            <a:br>
              <a:rPr lang="en-US" sz="4000" b="1" dirty="0">
                <a:ln/>
                <a:solidFill>
                  <a:schemeClr val="accent3"/>
                </a:solidFill>
              </a:rPr>
            </a:br>
            <a:r>
              <a:rPr lang="en-US" sz="3600" b="1" dirty="0" smtClean="0">
                <a:ln w="12700">
                  <a:solidFill>
                    <a:schemeClr val="accent1">
                      <a:lumMod val="75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Rounded MT Bold" panose="020F0704030504030204" pitchFamily="34" charset="0"/>
              </a:rPr>
              <a:t>CEP Mapping</a:t>
            </a:r>
            <a:r>
              <a:rPr lang="en-US" sz="3600" b="1" dirty="0" smtClean="0">
                <a:ln/>
                <a:solidFill>
                  <a:schemeClr val="accent3"/>
                </a:solidFill>
                <a:latin typeface="Arial Rounded MT Bold" panose="020F0704030504030204" pitchFamily="34" charset="0"/>
              </a:rPr>
              <a:t/>
            </a:r>
            <a:br>
              <a:rPr lang="en-US" sz="3600" b="1" dirty="0" smtClean="0">
                <a:ln/>
                <a:solidFill>
                  <a:schemeClr val="accent3"/>
                </a:solidFill>
                <a:latin typeface="Arial Rounded MT Bold" panose="020F0704030504030204" pitchFamily="34" charset="0"/>
              </a:rPr>
            </a:br>
            <a:endParaRPr lang="en-US" sz="3600" b="1" dirty="0">
              <a:ln/>
              <a:solidFill>
                <a:schemeClr val="accent3"/>
              </a:solidFill>
              <a:latin typeface="Arial Rounded MT Bold" panose="020F0704030504030204" pitchFamily="34" charset="0"/>
            </a:endParaRPr>
          </a:p>
        </p:txBody>
      </p:sp>
      <p:cxnSp>
        <p:nvCxnSpPr>
          <p:cNvPr id="5" name="Straight Connector 4"/>
          <p:cNvCxnSpPr/>
          <p:nvPr/>
        </p:nvCxnSpPr>
        <p:spPr>
          <a:xfrm>
            <a:off x="0" y="1815882"/>
            <a:ext cx="121920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0" y="0"/>
            <a:ext cx="0" cy="1815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2192000" y="0"/>
            <a:ext cx="0" cy="181588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p:extLst>
              <p:ext uri="{D42A27DB-BD31-4B8C-83A1-F6EECF244321}">
                <p14:modId xmlns:p14="http://schemas.microsoft.com/office/powerpoint/2010/main" val="865567843"/>
              </p:ext>
            </p:extLst>
          </p:nvPr>
        </p:nvGraphicFramePr>
        <p:xfrm>
          <a:off x="2574925" y="3297079"/>
          <a:ext cx="6851650" cy="2204085"/>
        </p:xfrm>
        <a:graphic>
          <a:graphicData uri="http://schemas.openxmlformats.org/drawingml/2006/table">
            <a:tbl>
              <a:tblPr firstRow="1" firstCol="1" bandRow="1">
                <a:tableStyleId>{5C22544A-7EE6-4342-B048-85BDC9FD1C3A}</a:tableStyleId>
              </a:tblPr>
              <a:tblGrid>
                <a:gridCol w="621030">
                  <a:extLst>
                    <a:ext uri="{9D8B030D-6E8A-4147-A177-3AD203B41FA5}">
                      <a16:colId xmlns:a16="http://schemas.microsoft.com/office/drawing/2014/main" val="20000"/>
                    </a:ext>
                  </a:extLst>
                </a:gridCol>
                <a:gridCol w="1035050">
                  <a:extLst>
                    <a:ext uri="{9D8B030D-6E8A-4147-A177-3AD203B41FA5}">
                      <a16:colId xmlns:a16="http://schemas.microsoft.com/office/drawing/2014/main" val="20001"/>
                    </a:ext>
                  </a:extLst>
                </a:gridCol>
                <a:gridCol w="3656330">
                  <a:extLst>
                    <a:ext uri="{9D8B030D-6E8A-4147-A177-3AD203B41FA5}">
                      <a16:colId xmlns:a16="http://schemas.microsoft.com/office/drawing/2014/main" val="20002"/>
                    </a:ext>
                  </a:extLst>
                </a:gridCol>
                <a:gridCol w="800100">
                  <a:extLst>
                    <a:ext uri="{9D8B030D-6E8A-4147-A177-3AD203B41FA5}">
                      <a16:colId xmlns:a16="http://schemas.microsoft.com/office/drawing/2014/main" val="20003"/>
                    </a:ext>
                  </a:extLst>
                </a:gridCol>
                <a:gridCol w="739140">
                  <a:extLst>
                    <a:ext uri="{9D8B030D-6E8A-4147-A177-3AD203B41FA5}">
                      <a16:colId xmlns:a16="http://schemas.microsoft.com/office/drawing/2014/main" val="20004"/>
                    </a:ext>
                  </a:extLst>
                </a:gridCol>
              </a:tblGrid>
              <a:tr h="191770">
                <a:tc>
                  <a:txBody>
                    <a:bodyPr/>
                    <a:lstStyle/>
                    <a:p>
                      <a:pPr marL="0" marR="0" algn="ctr">
                        <a:lnSpc>
                          <a:spcPct val="115000"/>
                        </a:lnSpc>
                        <a:spcBef>
                          <a:spcPts val="0"/>
                        </a:spcBef>
                        <a:spcAft>
                          <a:spcPts val="0"/>
                        </a:spcAft>
                      </a:pPr>
                      <a:r>
                        <a:rPr lang="en-GB" sz="1200">
                          <a:effectLst/>
                        </a:rPr>
                        <a:t>A’s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310" marR="73025" marT="33655" marB="0"/>
                </a:tc>
                <a:tc>
                  <a:txBody>
                    <a:bodyPr/>
                    <a:lstStyle/>
                    <a:p>
                      <a:pPr marL="0" marR="0" algn="ctr">
                        <a:lnSpc>
                          <a:spcPct val="115000"/>
                        </a:lnSpc>
                        <a:spcBef>
                          <a:spcPts val="0"/>
                        </a:spcBef>
                        <a:spcAft>
                          <a:spcPts val="0"/>
                        </a:spcAft>
                      </a:pPr>
                      <a:r>
                        <a:rPr lang="en-GB" sz="1200">
                          <a:effectLst/>
                        </a:rPr>
                        <a:t>Attribute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310" marR="73025" marT="33655" marB="0"/>
                </a:tc>
                <a:tc>
                  <a:txBody>
                    <a:bodyPr/>
                    <a:lstStyle/>
                    <a:p>
                      <a:pPr marL="0" marR="0" algn="ctr">
                        <a:lnSpc>
                          <a:spcPct val="115000"/>
                        </a:lnSpc>
                        <a:spcBef>
                          <a:spcPts val="0"/>
                        </a:spcBef>
                        <a:spcAft>
                          <a:spcPts val="0"/>
                        </a:spcAft>
                      </a:pPr>
                      <a:r>
                        <a:rPr lang="en-GB" sz="1200">
                          <a:effectLst/>
                        </a:rPr>
                        <a:t>How A’s are addressed through our project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310" marR="73025" marT="33655" marB="0"/>
                </a:tc>
                <a:tc>
                  <a:txBody>
                    <a:bodyPr/>
                    <a:lstStyle/>
                    <a:p>
                      <a:pPr marL="0" marR="0" algn="ctr">
                        <a:lnSpc>
                          <a:spcPct val="115000"/>
                        </a:lnSpc>
                        <a:spcBef>
                          <a:spcPts val="0"/>
                        </a:spcBef>
                        <a:spcAft>
                          <a:spcPts val="0"/>
                        </a:spcAft>
                      </a:pPr>
                      <a:r>
                        <a:rPr lang="en-GB" sz="1200">
                          <a:effectLst/>
                        </a:rPr>
                        <a:t>CO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310" marR="73025" marT="33655" marB="0"/>
                </a:tc>
                <a:tc>
                  <a:txBody>
                    <a:bodyPr/>
                    <a:lstStyle/>
                    <a:p>
                      <a:pPr marL="0" marR="0" algn="ctr">
                        <a:lnSpc>
                          <a:spcPct val="115000"/>
                        </a:lnSpc>
                        <a:spcBef>
                          <a:spcPts val="0"/>
                        </a:spcBef>
                        <a:spcAft>
                          <a:spcPts val="0"/>
                        </a:spcAft>
                      </a:pPr>
                      <a:r>
                        <a:rPr lang="en-GB" sz="1200">
                          <a:effectLst/>
                        </a:rPr>
                        <a:t>PO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310" marR="73025" marT="33655" marB="0"/>
                </a:tc>
                <a:extLst>
                  <a:ext uri="{0D108BD9-81ED-4DB2-BD59-A6C34878D82A}">
                    <a16:rowId xmlns:a16="http://schemas.microsoft.com/office/drawing/2014/main" val="10000"/>
                  </a:ext>
                </a:extLst>
              </a:tr>
              <a:tr h="937260">
                <a:tc>
                  <a:txBody>
                    <a:bodyPr/>
                    <a:lstStyle/>
                    <a:p>
                      <a:pPr marL="0" marR="0" algn="ctr">
                        <a:lnSpc>
                          <a:spcPct val="115000"/>
                        </a:lnSpc>
                        <a:spcBef>
                          <a:spcPts val="0"/>
                        </a:spcBef>
                        <a:spcAft>
                          <a:spcPts val="0"/>
                        </a:spcAft>
                      </a:pPr>
                      <a:r>
                        <a:rPr lang="en-GB" sz="1200">
                          <a:effectLst/>
                        </a:rPr>
                        <a:t>A1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310" marR="73025" marT="33655" marB="0" anchor="ctr"/>
                </a:tc>
                <a:tc>
                  <a:txBody>
                    <a:bodyPr/>
                    <a:lstStyle/>
                    <a:p>
                      <a:pPr marL="1270" marR="0">
                        <a:lnSpc>
                          <a:spcPct val="115000"/>
                        </a:lnSpc>
                        <a:spcBef>
                          <a:spcPts val="0"/>
                        </a:spcBef>
                        <a:spcAft>
                          <a:spcPts val="0"/>
                        </a:spcAft>
                      </a:pPr>
                      <a:r>
                        <a:rPr lang="en-GB" sz="1200">
                          <a:effectLst/>
                        </a:rPr>
                        <a:t>Range of resources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310" marR="73025" marT="33655" marB="0" anchor="ctr"/>
                </a:tc>
                <a:tc>
                  <a:txBody>
                    <a:bodyPr/>
                    <a:lstStyle/>
                    <a:p>
                      <a:pPr marL="0" marR="0">
                        <a:lnSpc>
                          <a:spcPct val="115000"/>
                        </a:lnSpc>
                        <a:spcBef>
                          <a:spcPts val="0"/>
                        </a:spcBef>
                        <a:spcAft>
                          <a:spcPts val="0"/>
                        </a:spcAft>
                      </a:pPr>
                      <a:r>
                        <a:rPr lang="en-GB" sz="1200">
                          <a:effectLst/>
                        </a:rPr>
                        <a:t>Resources in the railway sector are diverse and encompass various categories to support the efficient operation, maintenance, and development of rail infrastructure and services. They are rolling stocke, ,technology &amp; equipment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310" marR="73025" marT="33655" marB="0"/>
                </a:tc>
                <a:tc>
                  <a:txBody>
                    <a:bodyPr/>
                    <a:lstStyle/>
                    <a:p>
                      <a:pPr marL="0" marR="0">
                        <a:lnSpc>
                          <a:spcPct val="115000"/>
                        </a:lnSpc>
                        <a:spcBef>
                          <a:spcPts val="0"/>
                        </a:spcBef>
                        <a:spcAft>
                          <a:spcPts val="0"/>
                        </a:spcAft>
                      </a:pPr>
                      <a:r>
                        <a:rPr lang="en-GB" sz="1200">
                          <a:effectLst/>
                        </a:rPr>
                        <a:t>CO8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310" marR="73025" marT="33655" marB="0"/>
                </a:tc>
                <a:tc>
                  <a:txBody>
                    <a:bodyPr/>
                    <a:lstStyle/>
                    <a:p>
                      <a:pPr marL="0" marR="0">
                        <a:lnSpc>
                          <a:spcPct val="115000"/>
                        </a:lnSpc>
                        <a:spcBef>
                          <a:spcPts val="0"/>
                        </a:spcBef>
                        <a:spcAft>
                          <a:spcPts val="0"/>
                        </a:spcAft>
                      </a:pPr>
                      <a:r>
                        <a:rPr lang="en-GB" sz="1200">
                          <a:effectLst/>
                        </a:rPr>
                        <a:t>P11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310" marR="73025" marT="33655" marB="0"/>
                </a:tc>
                <a:extLst>
                  <a:ext uri="{0D108BD9-81ED-4DB2-BD59-A6C34878D82A}">
                    <a16:rowId xmlns:a16="http://schemas.microsoft.com/office/drawing/2014/main" val="10001"/>
                  </a:ext>
                </a:extLst>
              </a:tr>
              <a:tr h="749935">
                <a:tc>
                  <a:txBody>
                    <a:bodyPr/>
                    <a:lstStyle/>
                    <a:p>
                      <a:pPr marL="0" marR="0" algn="ctr">
                        <a:lnSpc>
                          <a:spcPct val="115000"/>
                        </a:lnSpc>
                        <a:spcBef>
                          <a:spcPts val="0"/>
                        </a:spcBef>
                        <a:spcAft>
                          <a:spcPts val="0"/>
                        </a:spcAft>
                      </a:pPr>
                      <a:r>
                        <a:rPr lang="en-GB" sz="1200">
                          <a:effectLst/>
                        </a:rPr>
                        <a:t>A4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310" marR="73025" marT="33655" marB="0" anchor="ctr"/>
                </a:tc>
                <a:tc>
                  <a:txBody>
                    <a:bodyPr/>
                    <a:lstStyle/>
                    <a:p>
                      <a:pPr marL="1270" marR="0">
                        <a:lnSpc>
                          <a:spcPct val="115000"/>
                        </a:lnSpc>
                        <a:spcBef>
                          <a:spcPts val="0"/>
                        </a:spcBef>
                        <a:spcAft>
                          <a:spcPts val="0"/>
                        </a:spcAft>
                      </a:pPr>
                      <a:r>
                        <a:rPr lang="en-GB" sz="1200">
                          <a:effectLst/>
                        </a:rPr>
                        <a:t>Consequences for society and the environment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310" marR="73025" marT="33655" marB="0"/>
                </a:tc>
                <a:tc>
                  <a:txBody>
                    <a:bodyPr/>
                    <a:lstStyle/>
                    <a:p>
                      <a:pPr marL="0" marR="0">
                        <a:lnSpc>
                          <a:spcPct val="115000"/>
                        </a:lnSpc>
                        <a:spcBef>
                          <a:spcPts val="0"/>
                        </a:spcBef>
                        <a:spcAft>
                          <a:spcPts val="0"/>
                        </a:spcAft>
                      </a:pPr>
                      <a:r>
                        <a:rPr lang="en-GB" sz="1200">
                          <a:effectLst/>
                        </a:rPr>
                        <a:t>The railway sector has both positive and negative consequences for society and the environment.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310" marR="73025" marT="33655" marB="0"/>
                </a:tc>
                <a:tc>
                  <a:txBody>
                    <a:bodyPr/>
                    <a:lstStyle/>
                    <a:p>
                      <a:pPr marL="0" marR="0">
                        <a:lnSpc>
                          <a:spcPct val="115000"/>
                        </a:lnSpc>
                        <a:spcBef>
                          <a:spcPts val="0"/>
                        </a:spcBef>
                        <a:spcAft>
                          <a:spcPts val="0"/>
                        </a:spcAft>
                      </a:pPr>
                      <a:r>
                        <a:rPr lang="en-GB" sz="1200">
                          <a:effectLst/>
                        </a:rPr>
                        <a:t>CO6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310" marR="73025" marT="33655" marB="0"/>
                </a:tc>
                <a:tc>
                  <a:txBody>
                    <a:bodyPr/>
                    <a:lstStyle/>
                    <a:p>
                      <a:pPr marL="0" marR="0">
                        <a:lnSpc>
                          <a:spcPct val="115000"/>
                        </a:lnSpc>
                        <a:spcBef>
                          <a:spcPts val="0"/>
                        </a:spcBef>
                        <a:spcAft>
                          <a:spcPts val="0"/>
                        </a:spcAft>
                      </a:pPr>
                      <a:r>
                        <a:rPr lang="en-GB" sz="1200" dirty="0">
                          <a:effectLst/>
                        </a:rPr>
                        <a:t>P6, P7 </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310" marR="73025" marT="33655" marB="0"/>
                </a:tc>
                <a:extLst>
                  <a:ext uri="{0D108BD9-81ED-4DB2-BD59-A6C34878D82A}">
                    <a16:rowId xmlns:a16="http://schemas.microsoft.com/office/drawing/2014/main" val="10002"/>
                  </a:ext>
                </a:extLst>
              </a:tr>
            </a:tbl>
          </a:graphicData>
        </a:graphic>
      </p:graphicFrame>
      <p:sp>
        <p:nvSpPr>
          <p:cNvPr id="6" name="Rectangle 5"/>
          <p:cNvSpPr/>
          <p:nvPr/>
        </p:nvSpPr>
        <p:spPr>
          <a:xfrm>
            <a:off x="2562225" y="2260174"/>
            <a:ext cx="6096000" cy="718402"/>
          </a:xfrm>
          <a:prstGeom prst="rect">
            <a:avLst/>
          </a:prstGeom>
        </p:spPr>
        <p:txBody>
          <a:bodyPr>
            <a:spAutoFit/>
          </a:bodyPr>
          <a:lstStyle/>
          <a:p>
            <a:pPr marL="342900" marR="0" lvl="0" indent="-342900" fontAlgn="base">
              <a:lnSpc>
                <a:spcPct val="113000"/>
              </a:lnSpc>
              <a:spcBef>
                <a:spcPts val="0"/>
              </a:spcBef>
              <a:spcAft>
                <a:spcPts val="345"/>
              </a:spcAft>
              <a:buClr>
                <a:srgbClr val="000000"/>
              </a:buClr>
              <a:buSzPts val="1400"/>
              <a:buFont typeface="Arial" panose="020B0604020202020204" pitchFamily="34" charset="0"/>
              <a:buChar char="•"/>
            </a:pPr>
            <a:r>
              <a:rPr lang="en-GB" dirty="0">
                <a:solidFill>
                  <a:srgbClr val="000000"/>
                </a:solidFill>
                <a:uFill>
                  <a:solidFill>
                    <a:srgbClr val="000000"/>
                  </a:solidFill>
                </a:uFill>
                <a:latin typeface="Bell MT" panose="02020503060305020303" pitchFamily="18" charset="0"/>
                <a:ea typeface="Arial" panose="020B0604020202020204" pitchFamily="34" charset="0"/>
                <a:cs typeface="Arial" panose="020B0604020202020204" pitchFamily="34" charset="0"/>
              </a:rPr>
              <a:t>How </a:t>
            </a:r>
            <a:r>
              <a:rPr lang="en-GB" b="1" dirty="0">
                <a:solidFill>
                  <a:srgbClr val="000000"/>
                </a:solidFill>
                <a:uFill>
                  <a:solidFill>
                    <a:srgbClr val="000000"/>
                  </a:solidFill>
                </a:uFill>
                <a:latin typeface="Bell MT" panose="02020503060305020303" pitchFamily="18" charset="0"/>
                <a:ea typeface="Arial" panose="020B0604020202020204" pitchFamily="34" charset="0"/>
                <a:cs typeface="Arial" panose="020B0604020202020204" pitchFamily="34" charset="0"/>
              </a:rPr>
              <a:t>Complex Engineering Activities (A’s)</a:t>
            </a:r>
            <a:r>
              <a:rPr lang="en-GB" dirty="0">
                <a:solidFill>
                  <a:srgbClr val="000000"/>
                </a:solidFill>
                <a:uFill>
                  <a:solidFill>
                    <a:srgbClr val="000000"/>
                  </a:solidFill>
                </a:uFill>
                <a:latin typeface="Bell MT" panose="02020503060305020303" pitchFamily="18" charset="0"/>
                <a:ea typeface="Arial" panose="020B0604020202020204" pitchFamily="34" charset="0"/>
                <a:cs typeface="Arial" panose="020B0604020202020204" pitchFamily="34" charset="0"/>
              </a:rPr>
              <a:t> are addressed through our project and mapping among A’s, COs, POs: </a:t>
            </a:r>
            <a:endParaRPr lang="en-US" sz="16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17564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52568"/>
            <a:ext cx="12192000" cy="3405432"/>
          </a:xfrm>
          <a:prstGeom prst="rect">
            <a:avLst/>
          </a:prstGeom>
        </p:spPr>
      </p:pic>
      <p:sp>
        <p:nvSpPr>
          <p:cNvPr id="4" name="TextBox 3"/>
          <p:cNvSpPr txBox="1"/>
          <p:nvPr/>
        </p:nvSpPr>
        <p:spPr>
          <a:xfrm>
            <a:off x="0" y="-1"/>
            <a:ext cx="12192000" cy="1446550"/>
          </a:xfrm>
          <a:prstGeom prst="rect">
            <a:avLst/>
          </a:prstGeom>
          <a:solidFill>
            <a:schemeClr val="bg1">
              <a:lumMod val="95000"/>
            </a:schemeClr>
          </a:solidFill>
        </p:spPr>
        <p:txBody>
          <a:bodyPr wrap="square" rtlCol="0">
            <a:spAutoFit/>
          </a:bodyPr>
          <a:lstStyle/>
          <a:p>
            <a:pPr algn="ctr"/>
            <a:r>
              <a:rPr lang="en-US" sz="8800" dirty="0" smtClean="0">
                <a:solidFill>
                  <a:schemeClr val="accent5">
                    <a:lumMod val="50000"/>
                  </a:schemeClr>
                </a:solidFill>
                <a:latin typeface="Script MT Bold" panose="03040602040607080904" pitchFamily="66" charset="0"/>
              </a:rPr>
              <a:t>Thank You </a:t>
            </a:r>
            <a:endParaRPr lang="en-US" sz="8800" dirty="0">
              <a:solidFill>
                <a:schemeClr val="accent5">
                  <a:lumMod val="50000"/>
                </a:schemeClr>
              </a:solidFill>
              <a:latin typeface="Script MT Bold" panose="03040602040607080904" pitchFamily="66" charset="0"/>
            </a:endParaRPr>
          </a:p>
        </p:txBody>
      </p:sp>
      <p:sp>
        <p:nvSpPr>
          <p:cNvPr id="5" name="TextBox 4"/>
          <p:cNvSpPr txBox="1"/>
          <p:nvPr/>
        </p:nvSpPr>
        <p:spPr>
          <a:xfrm>
            <a:off x="0" y="1446549"/>
            <a:ext cx="12192000" cy="1200329"/>
          </a:xfrm>
          <a:prstGeom prst="rect">
            <a:avLst/>
          </a:prstGeom>
          <a:solidFill>
            <a:schemeClr val="bg1">
              <a:lumMod val="95000"/>
            </a:schemeClr>
          </a:solidFill>
        </p:spPr>
        <p:txBody>
          <a:bodyPr wrap="square" rtlCol="0">
            <a:spAutoFit/>
          </a:bodyPr>
          <a:lstStyle/>
          <a:p>
            <a:pPr algn="ctr"/>
            <a:r>
              <a:rPr lang="en-US" sz="7200" dirty="0" smtClean="0">
                <a:solidFill>
                  <a:schemeClr val="accent5">
                    <a:lumMod val="50000"/>
                  </a:schemeClr>
                </a:solidFill>
                <a:latin typeface="Script MT Bold" panose="03040602040607080904" pitchFamily="66" charset="0"/>
              </a:rPr>
              <a:t>Everyone</a:t>
            </a:r>
            <a:endParaRPr lang="en-US" sz="7200" dirty="0">
              <a:solidFill>
                <a:schemeClr val="accent5">
                  <a:lumMod val="50000"/>
                </a:schemeClr>
              </a:solidFill>
              <a:latin typeface="Script MT Bold" panose="03040602040607080904" pitchFamily="66" charset="0"/>
            </a:endParaRPr>
          </a:p>
        </p:txBody>
      </p:sp>
      <p:sp>
        <p:nvSpPr>
          <p:cNvPr id="6" name="TextBox 5"/>
          <p:cNvSpPr txBox="1"/>
          <p:nvPr/>
        </p:nvSpPr>
        <p:spPr>
          <a:xfrm>
            <a:off x="0" y="2638697"/>
            <a:ext cx="12192000" cy="813871"/>
          </a:xfrm>
          <a:prstGeom prst="rect">
            <a:avLst/>
          </a:prstGeom>
          <a:solidFill>
            <a:schemeClr val="bg1">
              <a:lumMod val="95000"/>
            </a:schemeClr>
          </a:solidFill>
        </p:spPr>
        <p:txBody>
          <a:bodyPr wrap="square" rtlCol="0">
            <a:spAutoFit/>
          </a:bodyPr>
          <a:lstStyle/>
          <a:p>
            <a:endParaRPr lang="en-US" dirty="0"/>
          </a:p>
        </p:txBody>
      </p:sp>
      <p:cxnSp>
        <p:nvCxnSpPr>
          <p:cNvPr id="8" name="Straight Connector 7"/>
          <p:cNvCxnSpPr/>
          <p:nvPr/>
        </p:nvCxnSpPr>
        <p:spPr>
          <a:xfrm>
            <a:off x="0" y="-1"/>
            <a:ext cx="12192000" cy="1"/>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2192000" y="0"/>
            <a:ext cx="0" cy="3452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0" y="0"/>
            <a:ext cx="0" cy="3452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3452568"/>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2173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arn(inVertical)">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2192000" cy="1815882"/>
          </a:xfrm>
          <a:prstGeom prst="rect">
            <a:avLst/>
          </a:prstGeom>
          <a:solidFill>
            <a:schemeClr val="accent1">
              <a:lumMod val="20000"/>
              <a:lumOff val="80000"/>
            </a:schemeClr>
          </a:solid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000" b="1" dirty="0">
                <a:ln/>
                <a:solidFill>
                  <a:schemeClr val="accent3"/>
                </a:solidFill>
              </a:rPr>
              <a:t/>
            </a:r>
            <a:br>
              <a:rPr lang="en-US" sz="4000" b="1" dirty="0">
                <a:ln/>
                <a:solidFill>
                  <a:schemeClr val="accent3"/>
                </a:solidFill>
              </a:rPr>
            </a:br>
            <a:r>
              <a:rPr lang="en-US" sz="3600" b="1" dirty="0" smtClean="0">
                <a:ln w="12700">
                  <a:solidFill>
                    <a:schemeClr val="accent1">
                      <a:lumMod val="75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Rounded MT Bold" panose="020F0704030504030204" pitchFamily="34" charset="0"/>
              </a:rPr>
              <a:t>Introduction</a:t>
            </a:r>
            <a:r>
              <a:rPr lang="en-US" sz="3600" b="1" dirty="0" smtClean="0">
                <a:ln/>
                <a:solidFill>
                  <a:schemeClr val="accent3"/>
                </a:solidFill>
                <a:latin typeface="Arial Rounded MT Bold" panose="020F0704030504030204" pitchFamily="34" charset="0"/>
              </a:rPr>
              <a:t/>
            </a:r>
            <a:br>
              <a:rPr lang="en-US" sz="3600" b="1" dirty="0" smtClean="0">
                <a:ln/>
                <a:solidFill>
                  <a:schemeClr val="accent3"/>
                </a:solidFill>
                <a:latin typeface="Arial Rounded MT Bold" panose="020F0704030504030204" pitchFamily="34" charset="0"/>
              </a:rPr>
            </a:br>
            <a:endParaRPr lang="en-US" sz="3600" b="1" dirty="0">
              <a:ln/>
              <a:solidFill>
                <a:schemeClr val="accent3"/>
              </a:solidFill>
              <a:latin typeface="Arial Rounded MT Bold" panose="020F0704030504030204" pitchFamily="34" charset="0"/>
            </a:endParaRPr>
          </a:p>
        </p:txBody>
      </p:sp>
      <p:cxnSp>
        <p:nvCxnSpPr>
          <p:cNvPr id="5" name="Straight Connector 4"/>
          <p:cNvCxnSpPr/>
          <p:nvPr/>
        </p:nvCxnSpPr>
        <p:spPr>
          <a:xfrm>
            <a:off x="0" y="1815882"/>
            <a:ext cx="121920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0" y="0"/>
            <a:ext cx="0" cy="1815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2192000" y="0"/>
            <a:ext cx="0" cy="1815882"/>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99287" y="3054096"/>
            <a:ext cx="11393424" cy="2862322"/>
          </a:xfrm>
          <a:prstGeom prst="rect">
            <a:avLst/>
          </a:prstGeom>
          <a:noFill/>
        </p:spPr>
        <p:txBody>
          <a:bodyPr wrap="square" rtlCol="0">
            <a:spAutoFit/>
          </a:bodyPr>
          <a:lstStyle/>
          <a:p>
            <a:pPr algn="just"/>
            <a:r>
              <a:rPr lang="en-US" dirty="0">
                <a:latin typeface="Bell MT" panose="02020503060305020303" pitchFamily="18" charset="0"/>
              </a:rPr>
              <a:t>The Railway Management System Database is a complete and effective solution created to simplify and improve the operations of railway networks. Train timetables, ticketing data, passenger records, and other elements of railway management are all stored and managed in this database, which acts as a central repository.</a:t>
            </a:r>
          </a:p>
          <a:p>
            <a:pPr algn="just"/>
            <a:r>
              <a:rPr lang="en-US" dirty="0">
                <a:latin typeface="Bell MT" panose="02020503060305020303" pitchFamily="18" charset="0"/>
              </a:rPr>
              <a:t> </a:t>
            </a:r>
          </a:p>
          <a:p>
            <a:pPr algn="just"/>
            <a:r>
              <a:rPr lang="en-US" dirty="0">
                <a:latin typeface="Bell MT" panose="02020503060305020303" pitchFamily="18" charset="0"/>
              </a:rPr>
              <a:t>The Railway Management System Database facilitates smooth coordination and communication amongst many stakeholders involved in railway operations by utilizing advanced technology along with data management strategies. In addition to ensuring accurate and current information and improving overall operational efficiency, it makes the allocation of resources more effective. This database functions as a centralized location for organizing and storing a variety of railway management-related aspects, such as passenger information, train schedules, and ticketing data.</a:t>
            </a:r>
          </a:p>
          <a:p>
            <a:pPr algn="just"/>
            <a:endParaRPr lang="en-US" dirty="0">
              <a:latin typeface="Bell MT" panose="02020503060305020303" pitchFamily="18" charset="0"/>
            </a:endParaRPr>
          </a:p>
        </p:txBody>
      </p:sp>
    </p:spTree>
    <p:extLst>
      <p:ext uri="{BB962C8B-B14F-4D97-AF65-F5344CB8AC3E}">
        <p14:creationId xmlns:p14="http://schemas.microsoft.com/office/powerpoint/2010/main" val="4016051182"/>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1815882"/>
          </a:xfrm>
          <a:prstGeom prst="rect">
            <a:avLst/>
          </a:prstGeom>
          <a:solidFill>
            <a:schemeClr val="accent1">
              <a:lumMod val="20000"/>
              <a:lumOff val="80000"/>
            </a:schemeClr>
          </a:solid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000" b="1" dirty="0">
                <a:ln/>
                <a:solidFill>
                  <a:schemeClr val="accent3"/>
                </a:solidFill>
              </a:rPr>
              <a:t/>
            </a:r>
            <a:br>
              <a:rPr lang="en-US" sz="4000" b="1" dirty="0">
                <a:ln/>
                <a:solidFill>
                  <a:schemeClr val="accent3"/>
                </a:solidFill>
              </a:rPr>
            </a:br>
            <a:r>
              <a:rPr lang="en-US" sz="3600" b="1" dirty="0" smtClean="0">
                <a:ln w="12700">
                  <a:solidFill>
                    <a:schemeClr val="accent1">
                      <a:lumMod val="75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Rounded MT Bold" panose="020F0704030504030204" pitchFamily="34" charset="0"/>
              </a:rPr>
              <a:t>Entities With Their Attributes</a:t>
            </a:r>
            <a:r>
              <a:rPr lang="en-US" sz="3600" b="1" dirty="0" smtClean="0">
                <a:ln/>
                <a:solidFill>
                  <a:schemeClr val="accent3"/>
                </a:solidFill>
                <a:latin typeface="Arial Rounded MT Bold" panose="020F0704030504030204" pitchFamily="34" charset="0"/>
              </a:rPr>
              <a:t/>
            </a:r>
            <a:br>
              <a:rPr lang="en-US" sz="3600" b="1" dirty="0" smtClean="0">
                <a:ln/>
                <a:solidFill>
                  <a:schemeClr val="accent3"/>
                </a:solidFill>
                <a:latin typeface="Arial Rounded MT Bold" panose="020F0704030504030204" pitchFamily="34" charset="0"/>
              </a:rPr>
            </a:br>
            <a:endParaRPr lang="en-US" sz="3600" b="1" dirty="0">
              <a:ln/>
              <a:solidFill>
                <a:schemeClr val="accent3"/>
              </a:solidFill>
              <a:latin typeface="Arial Rounded MT Bold" panose="020F0704030504030204" pitchFamily="34" charset="0"/>
            </a:endParaRPr>
          </a:p>
        </p:txBody>
      </p:sp>
      <p:cxnSp>
        <p:nvCxnSpPr>
          <p:cNvPr id="5" name="Straight Connector 4"/>
          <p:cNvCxnSpPr/>
          <p:nvPr/>
        </p:nvCxnSpPr>
        <p:spPr>
          <a:xfrm>
            <a:off x="0" y="1815882"/>
            <a:ext cx="121920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0" y="0"/>
            <a:ext cx="0" cy="1815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2192000" y="0"/>
            <a:ext cx="0" cy="1815882"/>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0" y="1993392"/>
            <a:ext cx="12192000" cy="4185761"/>
          </a:xfrm>
          <a:prstGeom prst="rect">
            <a:avLst/>
          </a:prstGeom>
          <a:noFill/>
        </p:spPr>
        <p:txBody>
          <a:bodyPr wrap="square" rtlCol="0">
            <a:spAutoFit/>
          </a:bodyPr>
          <a:lstStyle/>
          <a:p>
            <a:pPr marL="285750" lvl="0" indent="-285750">
              <a:buFont typeface="Arial" panose="020B0604020202020204" pitchFamily="34" charset="0"/>
              <a:buChar char="•"/>
            </a:pPr>
            <a:r>
              <a:rPr lang="en-US" sz="1400" dirty="0">
                <a:latin typeface="Bell MT" panose="02020503060305020303" pitchFamily="18" charset="0"/>
              </a:rPr>
              <a:t>User </a:t>
            </a:r>
            <a:r>
              <a:rPr lang="en-US" sz="1400" u="sng" dirty="0" smtClean="0">
                <a:latin typeface="Bell MT" panose="02020503060305020303" pitchFamily="18" charset="0"/>
              </a:rPr>
              <a:t>(</a:t>
            </a:r>
            <a:r>
              <a:rPr lang="en-US" sz="1400" dirty="0" smtClean="0">
                <a:latin typeface="Bell MT" panose="02020503060305020303" pitchFamily="18" charset="0"/>
              </a:rPr>
              <a:t> </a:t>
            </a:r>
            <a:r>
              <a:rPr lang="en-US" sz="1400" dirty="0" err="1" smtClean="0">
                <a:latin typeface="Bell MT" panose="02020503060305020303" pitchFamily="18" charset="0"/>
              </a:rPr>
              <a:t>u_id</a:t>
            </a:r>
            <a:r>
              <a:rPr lang="en-US" sz="1400" dirty="0" smtClean="0">
                <a:latin typeface="Bell MT" panose="02020503060305020303" pitchFamily="18" charset="0"/>
              </a:rPr>
              <a:t>(PK), </a:t>
            </a:r>
            <a:r>
              <a:rPr lang="en-US" sz="1400" dirty="0" err="1" smtClean="0">
                <a:latin typeface="Bell MT" panose="02020503060305020303" pitchFamily="18" charset="0"/>
              </a:rPr>
              <a:t>u_name</a:t>
            </a:r>
            <a:r>
              <a:rPr lang="en-US" sz="1400" dirty="0" smtClean="0">
                <a:latin typeface="Bell MT" panose="02020503060305020303" pitchFamily="18" charset="0"/>
              </a:rPr>
              <a:t>, password, email, phone, address)</a:t>
            </a:r>
          </a:p>
          <a:p>
            <a:pPr lvl="0"/>
            <a:endParaRPr lang="en-US" sz="1400" dirty="0" smtClean="0">
              <a:latin typeface="Bell MT" panose="02020503060305020303" pitchFamily="18" charset="0"/>
            </a:endParaRPr>
          </a:p>
          <a:p>
            <a:pPr marL="285750" lvl="0" indent="-285750">
              <a:buFont typeface="Arial" panose="020B0604020202020204" pitchFamily="34" charset="0"/>
              <a:buChar char="•"/>
            </a:pPr>
            <a:r>
              <a:rPr lang="en-US" sz="1400" dirty="0" smtClean="0">
                <a:latin typeface="Bell MT" panose="02020503060305020303" pitchFamily="18" charset="0"/>
              </a:rPr>
              <a:t>Passenger(</a:t>
            </a:r>
            <a:r>
              <a:rPr lang="en-US" sz="1400" dirty="0" err="1" smtClean="0">
                <a:latin typeface="Bell MT" panose="02020503060305020303" pitchFamily="18" charset="0"/>
              </a:rPr>
              <a:t>p_id</a:t>
            </a:r>
            <a:r>
              <a:rPr lang="en-US" sz="1400" dirty="0" smtClean="0">
                <a:latin typeface="Bell MT" panose="02020503060305020303" pitchFamily="18" charset="0"/>
              </a:rPr>
              <a:t>(PK), name , age, gender, </a:t>
            </a:r>
            <a:r>
              <a:rPr lang="en-US" sz="1400" dirty="0" err="1" smtClean="0">
                <a:latin typeface="Bell MT" panose="02020503060305020303" pitchFamily="18" charset="0"/>
              </a:rPr>
              <a:t>u_id</a:t>
            </a:r>
            <a:r>
              <a:rPr lang="en-US" sz="1400" dirty="0" smtClean="0">
                <a:latin typeface="Bell MT" panose="02020503060305020303" pitchFamily="18" charset="0"/>
              </a:rPr>
              <a:t>(FK))</a:t>
            </a:r>
          </a:p>
          <a:p>
            <a:pPr marL="285750" lvl="0" indent="-285750">
              <a:buFont typeface="Arial" panose="020B0604020202020204" pitchFamily="34" charset="0"/>
              <a:buChar char="•"/>
            </a:pPr>
            <a:endParaRPr lang="en-US" sz="1400" dirty="0">
              <a:latin typeface="Bell MT" panose="02020503060305020303" pitchFamily="18" charset="0"/>
            </a:endParaRPr>
          </a:p>
          <a:p>
            <a:pPr marL="285750" lvl="0" indent="-285750">
              <a:buFont typeface="Arial" panose="020B0604020202020204" pitchFamily="34" charset="0"/>
              <a:buChar char="•"/>
            </a:pPr>
            <a:r>
              <a:rPr lang="en-US" sz="1400" dirty="0" smtClean="0">
                <a:latin typeface="Bell MT" panose="02020503060305020303" pitchFamily="18" charset="0"/>
              </a:rPr>
              <a:t>Ticket(</a:t>
            </a:r>
            <a:r>
              <a:rPr lang="en-US" sz="1400" dirty="0" err="1" smtClean="0">
                <a:latin typeface="Bell MT" panose="02020503060305020303" pitchFamily="18" charset="0"/>
              </a:rPr>
              <a:t>ticket_id</a:t>
            </a:r>
            <a:r>
              <a:rPr lang="en-US" sz="1400" dirty="0" smtClean="0">
                <a:latin typeface="Bell MT" panose="02020503060305020303" pitchFamily="18" charset="0"/>
              </a:rPr>
              <a:t>(PK), </a:t>
            </a:r>
            <a:r>
              <a:rPr lang="en-US" sz="1400" dirty="0" err="1" smtClean="0">
                <a:latin typeface="Bell MT" panose="02020503060305020303" pitchFamily="18" charset="0"/>
              </a:rPr>
              <a:t>p_name</a:t>
            </a:r>
            <a:r>
              <a:rPr lang="en-US" sz="1400" dirty="0" smtClean="0">
                <a:latin typeface="Bell MT" panose="02020503060305020303" pitchFamily="18" charset="0"/>
              </a:rPr>
              <a:t>(FK), </a:t>
            </a:r>
            <a:r>
              <a:rPr lang="en-US" sz="1400" dirty="0" err="1" smtClean="0">
                <a:latin typeface="Bell MT" panose="02020503060305020303" pitchFamily="18" charset="0"/>
              </a:rPr>
              <a:t>t_id</a:t>
            </a:r>
            <a:r>
              <a:rPr lang="en-US" sz="1400" dirty="0" smtClean="0">
                <a:latin typeface="Bell MT" panose="02020503060305020303" pitchFamily="18" charset="0"/>
              </a:rPr>
              <a:t>(FK), </a:t>
            </a:r>
            <a:r>
              <a:rPr lang="en-US" sz="1400" dirty="0" err="1" smtClean="0">
                <a:latin typeface="Bell MT" panose="02020503060305020303" pitchFamily="18" charset="0"/>
              </a:rPr>
              <a:t>s_id</a:t>
            </a:r>
            <a:r>
              <a:rPr lang="en-US" sz="1400" dirty="0" smtClean="0">
                <a:latin typeface="Bell MT" panose="02020503060305020303" pitchFamily="18" charset="0"/>
              </a:rPr>
              <a:t>(FK), class </a:t>
            </a:r>
            <a:r>
              <a:rPr lang="en-US" sz="1400" dirty="0">
                <a:latin typeface="Bell MT" panose="02020503060305020303" pitchFamily="18" charset="0"/>
              </a:rPr>
              <a:t>type </a:t>
            </a:r>
            <a:r>
              <a:rPr lang="en-US" sz="1400" dirty="0" smtClean="0">
                <a:latin typeface="Bell MT" panose="02020503060305020303" pitchFamily="18" charset="0"/>
              </a:rPr>
              <a:t>, </a:t>
            </a:r>
            <a:r>
              <a:rPr lang="en-US" sz="1400" dirty="0" err="1" smtClean="0">
                <a:latin typeface="Bell MT" panose="02020503060305020303" pitchFamily="18" charset="0"/>
              </a:rPr>
              <a:t>seat_no</a:t>
            </a:r>
            <a:r>
              <a:rPr lang="en-US" sz="1400" dirty="0" smtClean="0">
                <a:latin typeface="Bell MT" panose="02020503060305020303" pitchFamily="18" charset="0"/>
              </a:rPr>
              <a:t>, </a:t>
            </a:r>
            <a:r>
              <a:rPr lang="en-US" sz="1400" dirty="0" err="1" smtClean="0">
                <a:latin typeface="Bell MT" panose="02020503060305020303" pitchFamily="18" charset="0"/>
              </a:rPr>
              <a:t>s_departure</a:t>
            </a:r>
            <a:r>
              <a:rPr lang="en-US" sz="1400" dirty="0" smtClean="0">
                <a:latin typeface="Bell MT" panose="02020503060305020303" pitchFamily="18" charset="0"/>
              </a:rPr>
              <a:t> , </a:t>
            </a:r>
            <a:r>
              <a:rPr lang="en-US" sz="1400" dirty="0" err="1" smtClean="0">
                <a:latin typeface="Bell MT" panose="02020503060305020303" pitchFamily="18" charset="0"/>
              </a:rPr>
              <a:t>s_destination</a:t>
            </a:r>
            <a:r>
              <a:rPr lang="en-US" sz="1400" dirty="0" smtClean="0">
                <a:latin typeface="Bell MT" panose="02020503060305020303" pitchFamily="18" charset="0"/>
              </a:rPr>
              <a:t>, issue </a:t>
            </a:r>
            <a:r>
              <a:rPr lang="en-US" sz="1400" dirty="0">
                <a:latin typeface="Bell MT" panose="02020503060305020303" pitchFamily="18" charset="0"/>
              </a:rPr>
              <a:t>date </a:t>
            </a:r>
            <a:r>
              <a:rPr lang="en-US" sz="1400" dirty="0" smtClean="0">
                <a:latin typeface="Bell MT" panose="02020503060305020303" pitchFamily="18" charset="0"/>
              </a:rPr>
              <a:t>, journey date) </a:t>
            </a:r>
          </a:p>
          <a:p>
            <a:pPr marL="285750" lvl="0" indent="-285750">
              <a:buFont typeface="Arial" panose="020B0604020202020204" pitchFamily="34" charset="0"/>
              <a:buChar char="•"/>
            </a:pPr>
            <a:endParaRPr lang="en-US" sz="1400" dirty="0">
              <a:latin typeface="Bell MT" panose="02020503060305020303" pitchFamily="18" charset="0"/>
            </a:endParaRPr>
          </a:p>
          <a:p>
            <a:pPr marL="285750" indent="-285750">
              <a:buFont typeface="Arial" panose="020B0604020202020204" pitchFamily="34" charset="0"/>
              <a:buChar char="•"/>
            </a:pPr>
            <a:r>
              <a:rPr lang="en-US" sz="1400" dirty="0">
                <a:latin typeface="Bell MT" panose="02020503060305020303" pitchFamily="18" charset="0"/>
              </a:rPr>
              <a:t>Special </a:t>
            </a:r>
            <a:r>
              <a:rPr lang="en-US" sz="1400" dirty="0" smtClean="0">
                <a:latin typeface="Bell MT" panose="02020503060305020303" pitchFamily="18" charset="0"/>
              </a:rPr>
              <a:t>Ticket(</a:t>
            </a:r>
            <a:r>
              <a:rPr lang="en-US" sz="1400" dirty="0" err="1" smtClean="0">
                <a:latin typeface="Bell MT" panose="02020503060305020303" pitchFamily="18" charset="0"/>
              </a:rPr>
              <a:t>special_id</a:t>
            </a:r>
            <a:r>
              <a:rPr lang="en-US" sz="1400" dirty="0" smtClean="0">
                <a:latin typeface="Bell MT" panose="02020503060305020303" pitchFamily="18" charset="0"/>
              </a:rPr>
              <a:t>(PK), </a:t>
            </a:r>
            <a:r>
              <a:rPr lang="en-US" sz="1400" dirty="0" err="1" smtClean="0">
                <a:latin typeface="Bell MT" panose="02020503060305020303" pitchFamily="18" charset="0"/>
              </a:rPr>
              <a:t>ticket_id</a:t>
            </a:r>
            <a:r>
              <a:rPr lang="en-US" sz="1400" dirty="0" smtClean="0">
                <a:latin typeface="Bell MT" panose="02020503060305020303" pitchFamily="18" charset="0"/>
              </a:rPr>
              <a:t>(FK),  discount, </a:t>
            </a:r>
            <a:r>
              <a:rPr lang="en-US" sz="1400" dirty="0" err="1" smtClean="0">
                <a:latin typeface="Bell MT" panose="02020503060305020303" pitchFamily="18" charset="0"/>
              </a:rPr>
              <a:t>special_service</a:t>
            </a:r>
            <a:r>
              <a:rPr lang="en-US" sz="1400" dirty="0" smtClean="0">
                <a:latin typeface="Bell MT" panose="02020503060305020303" pitchFamily="18" charset="0"/>
              </a:rPr>
              <a:t>)</a:t>
            </a:r>
          </a:p>
          <a:p>
            <a:pPr marL="285750" indent="-285750">
              <a:buFont typeface="Arial" panose="020B0604020202020204" pitchFamily="34" charset="0"/>
              <a:buChar char="•"/>
            </a:pPr>
            <a:endParaRPr lang="en-US" sz="1400" dirty="0">
              <a:latin typeface="Bell MT" panose="02020503060305020303" pitchFamily="18" charset="0"/>
            </a:endParaRPr>
          </a:p>
          <a:p>
            <a:pPr marL="285750" lvl="0" indent="-285750">
              <a:buFont typeface="Arial" panose="020B0604020202020204" pitchFamily="34" charset="0"/>
              <a:buChar char="•"/>
            </a:pPr>
            <a:r>
              <a:rPr lang="en-US" sz="1400" dirty="0">
                <a:latin typeface="Bell MT" panose="02020503060305020303" pitchFamily="18" charset="0"/>
              </a:rPr>
              <a:t>Train </a:t>
            </a:r>
            <a:r>
              <a:rPr lang="en-US" sz="1400" dirty="0" smtClean="0">
                <a:latin typeface="Bell MT" panose="02020503060305020303" pitchFamily="18" charset="0"/>
              </a:rPr>
              <a:t>status(</a:t>
            </a:r>
            <a:r>
              <a:rPr lang="en-US" sz="1400" dirty="0" err="1" smtClean="0">
                <a:latin typeface="Bell MT" panose="02020503060305020303" pitchFamily="18" charset="0"/>
              </a:rPr>
              <a:t>status_id</a:t>
            </a:r>
            <a:r>
              <a:rPr lang="en-US" sz="1400" dirty="0" smtClean="0">
                <a:latin typeface="Bell MT" panose="02020503060305020303" pitchFamily="18" charset="0"/>
              </a:rPr>
              <a:t>(PK),  </a:t>
            </a:r>
            <a:r>
              <a:rPr lang="en-US" sz="1400" dirty="0" err="1" smtClean="0">
                <a:latin typeface="Bell MT" panose="02020503060305020303" pitchFamily="18" charset="0"/>
              </a:rPr>
              <a:t>t_id</a:t>
            </a:r>
            <a:r>
              <a:rPr lang="en-US" sz="1400" dirty="0" smtClean="0">
                <a:latin typeface="Bell MT" panose="02020503060305020303" pitchFamily="18" charset="0"/>
              </a:rPr>
              <a:t>(Foreign key), date , available seat, booked seat)</a:t>
            </a:r>
            <a:endParaRPr lang="en-US" sz="1400" dirty="0">
              <a:latin typeface="Bell MT" panose="02020503060305020303" pitchFamily="18" charset="0"/>
            </a:endParaRPr>
          </a:p>
          <a:p>
            <a:r>
              <a:rPr lang="en-US" sz="1400" dirty="0">
                <a:latin typeface="Bell MT" panose="02020503060305020303" pitchFamily="18" charset="0"/>
              </a:rPr>
              <a:t> </a:t>
            </a:r>
          </a:p>
          <a:p>
            <a:pPr marL="285750" lvl="0" indent="-285750">
              <a:buFont typeface="Arial" panose="020B0604020202020204" pitchFamily="34" charset="0"/>
              <a:buChar char="•"/>
            </a:pPr>
            <a:r>
              <a:rPr lang="en-US" sz="1400" dirty="0">
                <a:latin typeface="Bell MT" panose="02020503060305020303" pitchFamily="18" charset="0"/>
              </a:rPr>
              <a:t>Train </a:t>
            </a:r>
            <a:r>
              <a:rPr lang="en-US" sz="1400" u="sng" dirty="0" smtClean="0">
                <a:latin typeface="Bell MT" panose="02020503060305020303" pitchFamily="18" charset="0"/>
              </a:rPr>
              <a:t>(</a:t>
            </a:r>
            <a:r>
              <a:rPr lang="en-US" sz="1400" dirty="0" err="1" smtClean="0">
                <a:latin typeface="Bell MT" panose="02020503060305020303" pitchFamily="18" charset="0"/>
              </a:rPr>
              <a:t>t_id</a:t>
            </a:r>
            <a:r>
              <a:rPr lang="en-US" sz="1400" dirty="0" smtClean="0">
                <a:latin typeface="Bell MT" panose="02020503060305020303" pitchFamily="18" charset="0"/>
              </a:rPr>
              <a:t>(PK), </a:t>
            </a:r>
            <a:r>
              <a:rPr lang="en-US" sz="1400" dirty="0" err="1" smtClean="0">
                <a:latin typeface="Bell MT" panose="02020503060305020303" pitchFamily="18" charset="0"/>
              </a:rPr>
              <a:t>t_name</a:t>
            </a:r>
            <a:r>
              <a:rPr lang="en-US" sz="1400" dirty="0" smtClean="0">
                <a:latin typeface="Bell MT" panose="02020503060305020303" pitchFamily="18" charset="0"/>
              </a:rPr>
              <a:t> , class </a:t>
            </a:r>
            <a:r>
              <a:rPr lang="en-US" sz="1400" dirty="0">
                <a:latin typeface="Bell MT" panose="02020503060305020303" pitchFamily="18" charset="0"/>
              </a:rPr>
              <a:t>type </a:t>
            </a:r>
            <a:r>
              <a:rPr lang="en-US" sz="1400" dirty="0" smtClean="0">
                <a:latin typeface="Bell MT" panose="02020503060305020303" pitchFamily="18" charset="0"/>
              </a:rPr>
              <a:t>, </a:t>
            </a:r>
            <a:r>
              <a:rPr lang="en-US" sz="1400" dirty="0" err="1" smtClean="0">
                <a:latin typeface="Bell MT" panose="02020503060305020303" pitchFamily="18" charset="0"/>
              </a:rPr>
              <a:t>s_departure</a:t>
            </a:r>
            <a:r>
              <a:rPr lang="en-US" sz="1400" dirty="0" smtClean="0">
                <a:latin typeface="Bell MT" panose="02020503060305020303" pitchFamily="18" charset="0"/>
              </a:rPr>
              <a:t> , </a:t>
            </a:r>
            <a:r>
              <a:rPr lang="en-US" sz="1400" dirty="0" err="1" smtClean="0">
                <a:latin typeface="Bell MT" panose="02020503060305020303" pitchFamily="18" charset="0"/>
              </a:rPr>
              <a:t>s_destination</a:t>
            </a:r>
            <a:r>
              <a:rPr lang="en-US" sz="1400" dirty="0" smtClean="0">
                <a:latin typeface="Bell MT" panose="02020503060305020303" pitchFamily="18" charset="0"/>
              </a:rPr>
              <a:t>)</a:t>
            </a:r>
          </a:p>
          <a:p>
            <a:pPr marL="285750" lvl="0" indent="-285750">
              <a:buFont typeface="Arial" panose="020B0604020202020204" pitchFamily="34" charset="0"/>
              <a:buChar char="•"/>
            </a:pPr>
            <a:endParaRPr lang="en-US" sz="1400" dirty="0" smtClean="0">
              <a:latin typeface="Bell MT" panose="02020503060305020303" pitchFamily="18" charset="0"/>
            </a:endParaRPr>
          </a:p>
          <a:p>
            <a:pPr marL="285750" lvl="0" indent="-285750">
              <a:buFont typeface="Arial" panose="020B0604020202020204" pitchFamily="34" charset="0"/>
              <a:buChar char="•"/>
            </a:pPr>
            <a:r>
              <a:rPr lang="en-US" sz="1400" dirty="0">
                <a:latin typeface="Bell MT" panose="02020503060305020303" pitchFamily="18" charset="0"/>
              </a:rPr>
              <a:t>Time Table </a:t>
            </a:r>
            <a:r>
              <a:rPr lang="en-US" sz="1400" u="sng" dirty="0" smtClean="0">
                <a:latin typeface="Bell MT" panose="02020503060305020303" pitchFamily="18" charset="0"/>
              </a:rPr>
              <a:t>(</a:t>
            </a:r>
            <a:r>
              <a:rPr lang="en-US" sz="1400" dirty="0" err="1" smtClean="0">
                <a:latin typeface="Bell MT" panose="02020503060305020303" pitchFamily="18" charset="0"/>
              </a:rPr>
              <a:t>time_id</a:t>
            </a:r>
            <a:r>
              <a:rPr lang="en-US" sz="1400" dirty="0" smtClean="0">
                <a:latin typeface="Bell MT" panose="02020503060305020303" pitchFamily="18" charset="0"/>
              </a:rPr>
              <a:t>(PK), </a:t>
            </a:r>
            <a:r>
              <a:rPr lang="en-US" sz="1400" dirty="0" err="1" smtClean="0">
                <a:latin typeface="Bell MT" panose="02020503060305020303" pitchFamily="18" charset="0"/>
              </a:rPr>
              <a:t>t_id</a:t>
            </a:r>
            <a:r>
              <a:rPr lang="en-US" sz="1400" dirty="0" smtClean="0">
                <a:latin typeface="Bell MT" panose="02020503060305020303" pitchFamily="18" charset="0"/>
              </a:rPr>
              <a:t>(FK), schedule)</a:t>
            </a:r>
            <a:endParaRPr lang="en-US" sz="1400" dirty="0">
              <a:latin typeface="Bell MT" panose="02020503060305020303" pitchFamily="18" charset="0"/>
            </a:endParaRPr>
          </a:p>
          <a:p>
            <a:r>
              <a:rPr lang="en-US" sz="1400" dirty="0">
                <a:latin typeface="Bell MT" panose="02020503060305020303" pitchFamily="18" charset="0"/>
              </a:rPr>
              <a:t> </a:t>
            </a:r>
          </a:p>
          <a:p>
            <a:pPr marL="285750" lvl="0" indent="-285750">
              <a:buFont typeface="Arial" panose="020B0604020202020204" pitchFamily="34" charset="0"/>
              <a:buChar char="•"/>
            </a:pPr>
            <a:r>
              <a:rPr lang="en-US" sz="1400" dirty="0" smtClean="0">
                <a:latin typeface="Bell MT" panose="02020503060305020303" pitchFamily="18" charset="0"/>
              </a:rPr>
              <a:t>Station(</a:t>
            </a:r>
            <a:r>
              <a:rPr lang="en-US" sz="1400" dirty="0" err="1" smtClean="0">
                <a:latin typeface="Bell MT" panose="02020503060305020303" pitchFamily="18" charset="0"/>
              </a:rPr>
              <a:t>s_id</a:t>
            </a:r>
            <a:r>
              <a:rPr lang="en-US" sz="1400" dirty="0" smtClean="0">
                <a:latin typeface="Bell MT" panose="02020503060305020303" pitchFamily="18" charset="0"/>
              </a:rPr>
              <a:t>(PK), </a:t>
            </a:r>
            <a:r>
              <a:rPr lang="en-US" sz="1400" dirty="0" err="1" smtClean="0">
                <a:latin typeface="Bell MT" panose="02020503060305020303" pitchFamily="18" charset="0"/>
              </a:rPr>
              <a:t>s_name</a:t>
            </a:r>
            <a:r>
              <a:rPr lang="en-US" sz="1400" dirty="0" smtClean="0">
                <a:latin typeface="Bell MT" panose="02020503060305020303" pitchFamily="18" charset="0"/>
              </a:rPr>
              <a:t> , location , </a:t>
            </a:r>
            <a:r>
              <a:rPr lang="en-US" sz="1400" dirty="0" err="1" smtClean="0">
                <a:latin typeface="Bell MT" panose="02020503060305020303" pitchFamily="18" charset="0"/>
              </a:rPr>
              <a:t>t_id</a:t>
            </a:r>
            <a:r>
              <a:rPr lang="en-US" sz="1400" dirty="0" smtClean="0">
                <a:latin typeface="Bell MT" panose="02020503060305020303" pitchFamily="18" charset="0"/>
              </a:rPr>
              <a:t>(FK))</a:t>
            </a:r>
            <a:endParaRPr lang="en-US" sz="1400" dirty="0">
              <a:latin typeface="Bell MT" panose="02020503060305020303" pitchFamily="18" charset="0"/>
            </a:endParaRPr>
          </a:p>
          <a:p>
            <a:r>
              <a:rPr lang="en-US" sz="1400" dirty="0">
                <a:latin typeface="Bell MT" panose="02020503060305020303" pitchFamily="18" charset="0"/>
              </a:rPr>
              <a:t> </a:t>
            </a:r>
          </a:p>
          <a:p>
            <a:pPr marL="285750" lvl="0" indent="-285750">
              <a:buFont typeface="Arial" panose="020B0604020202020204" pitchFamily="34" charset="0"/>
              <a:buChar char="•"/>
            </a:pPr>
            <a:r>
              <a:rPr lang="en-US" sz="1400" dirty="0">
                <a:latin typeface="Bell MT" panose="02020503060305020303" pitchFamily="18" charset="0"/>
              </a:rPr>
              <a:t>Payment </a:t>
            </a:r>
            <a:r>
              <a:rPr lang="en-US" sz="1400" dirty="0" smtClean="0">
                <a:latin typeface="Bell MT" panose="02020503060305020303" pitchFamily="18" charset="0"/>
              </a:rPr>
              <a:t>(</a:t>
            </a:r>
            <a:r>
              <a:rPr lang="en-US" sz="1400" dirty="0" err="1" smtClean="0">
                <a:latin typeface="Bell MT" panose="02020503060305020303" pitchFamily="18" charset="0"/>
              </a:rPr>
              <a:t>pay_id</a:t>
            </a:r>
            <a:r>
              <a:rPr lang="en-US" sz="1400" dirty="0" smtClean="0">
                <a:latin typeface="Bell MT" panose="02020503060305020303" pitchFamily="18" charset="0"/>
              </a:rPr>
              <a:t>(PK), </a:t>
            </a:r>
            <a:r>
              <a:rPr lang="en-US" sz="1400" dirty="0" err="1" smtClean="0">
                <a:latin typeface="Bell MT" panose="02020503060305020303" pitchFamily="18" charset="0"/>
              </a:rPr>
              <a:t>ticket_id</a:t>
            </a:r>
            <a:r>
              <a:rPr lang="en-US" sz="1400" dirty="0" smtClean="0">
                <a:latin typeface="Bell MT" panose="02020503060305020303" pitchFamily="18" charset="0"/>
              </a:rPr>
              <a:t> </a:t>
            </a:r>
            <a:r>
              <a:rPr lang="en-US" sz="1400" dirty="0">
                <a:latin typeface="Bell MT" panose="02020503060305020303" pitchFamily="18" charset="0"/>
              </a:rPr>
              <a:t>(</a:t>
            </a:r>
            <a:r>
              <a:rPr lang="en-US" sz="1400" dirty="0" smtClean="0">
                <a:latin typeface="Bell MT" panose="02020503060305020303" pitchFamily="18" charset="0"/>
              </a:rPr>
              <a:t>FK), </a:t>
            </a:r>
            <a:r>
              <a:rPr lang="en-US" sz="1400" dirty="0" smtClean="0">
                <a:latin typeface="Bell MT" panose="02020503060305020303" pitchFamily="18" charset="0"/>
              </a:rPr>
              <a:t>amount , </a:t>
            </a:r>
            <a:r>
              <a:rPr lang="en-US" sz="1400" dirty="0" err="1" smtClean="0">
                <a:latin typeface="Bell MT" panose="02020503060305020303" pitchFamily="18" charset="0"/>
              </a:rPr>
              <a:t>pay_type</a:t>
            </a:r>
            <a:r>
              <a:rPr lang="en-US" sz="1400" dirty="0" smtClean="0">
                <a:latin typeface="Bell MT" panose="02020503060305020303" pitchFamily="18" charset="0"/>
              </a:rPr>
              <a:t>, pay date, pay </a:t>
            </a:r>
            <a:r>
              <a:rPr lang="en-US" sz="1400" dirty="0">
                <a:latin typeface="Bell MT" panose="02020503060305020303" pitchFamily="18" charset="0"/>
              </a:rPr>
              <a:t>time </a:t>
            </a:r>
            <a:r>
              <a:rPr lang="en-US" sz="1400" dirty="0" smtClean="0">
                <a:latin typeface="Bell MT" panose="02020503060305020303" pitchFamily="18" charset="0"/>
              </a:rPr>
              <a:t>, </a:t>
            </a:r>
            <a:r>
              <a:rPr lang="en-US" sz="1400" dirty="0" err="1" smtClean="0">
                <a:latin typeface="Bell MT" panose="02020503060305020303" pitchFamily="18" charset="0"/>
              </a:rPr>
              <a:t>u_id</a:t>
            </a:r>
            <a:r>
              <a:rPr lang="en-US" sz="1400" dirty="0" smtClean="0">
                <a:latin typeface="Bell MT" panose="02020503060305020303" pitchFamily="18" charset="0"/>
              </a:rPr>
              <a:t> </a:t>
            </a:r>
            <a:r>
              <a:rPr lang="en-US" sz="1400" dirty="0">
                <a:latin typeface="Bell MT" panose="02020503060305020303" pitchFamily="18" charset="0"/>
              </a:rPr>
              <a:t>(</a:t>
            </a:r>
            <a:r>
              <a:rPr lang="en-US" sz="1400" dirty="0" smtClean="0">
                <a:latin typeface="Bell MT" panose="02020503060305020303" pitchFamily="18" charset="0"/>
              </a:rPr>
              <a:t>FK))</a:t>
            </a:r>
            <a:endParaRPr lang="en-US" sz="1400" dirty="0">
              <a:latin typeface="Bell MT" panose="02020503060305020303" pitchFamily="18" charset="0"/>
            </a:endParaRPr>
          </a:p>
          <a:p>
            <a:r>
              <a:rPr lang="en-US" sz="1400" dirty="0">
                <a:latin typeface="Bell MT" panose="02020503060305020303" pitchFamily="18" charset="0"/>
              </a:rPr>
              <a:t> </a:t>
            </a:r>
          </a:p>
          <a:p>
            <a:pPr marL="285750" lvl="0" indent="-285750">
              <a:buFont typeface="Arial" panose="020B0604020202020204" pitchFamily="34" charset="0"/>
              <a:buChar char="•"/>
            </a:pPr>
            <a:r>
              <a:rPr lang="en-US" sz="1400" dirty="0">
                <a:latin typeface="Bell MT" panose="02020503060305020303" pitchFamily="18" charset="0"/>
              </a:rPr>
              <a:t>Booking </a:t>
            </a:r>
            <a:r>
              <a:rPr lang="en-US" sz="1400" dirty="0" smtClean="0">
                <a:latin typeface="Bell MT" panose="02020503060305020303" pitchFamily="18" charset="0"/>
              </a:rPr>
              <a:t>(</a:t>
            </a:r>
            <a:r>
              <a:rPr lang="en-US" sz="1400" dirty="0" err="1" smtClean="0">
                <a:latin typeface="Bell MT" panose="02020503060305020303" pitchFamily="18" charset="0"/>
              </a:rPr>
              <a:t>book_id</a:t>
            </a:r>
            <a:r>
              <a:rPr lang="en-US" sz="1400" dirty="0" smtClean="0">
                <a:latin typeface="Bell MT" panose="02020503060305020303" pitchFamily="18" charset="0"/>
              </a:rPr>
              <a:t> (PK), </a:t>
            </a:r>
            <a:r>
              <a:rPr lang="en-US" sz="1400" dirty="0" err="1" smtClean="0">
                <a:latin typeface="Bell MT" panose="02020503060305020303" pitchFamily="18" charset="0"/>
              </a:rPr>
              <a:t>u_id</a:t>
            </a:r>
            <a:r>
              <a:rPr lang="en-US" sz="1400" dirty="0" smtClean="0">
                <a:latin typeface="Bell MT" panose="02020503060305020303" pitchFamily="18" charset="0"/>
              </a:rPr>
              <a:t>(FK), </a:t>
            </a:r>
            <a:r>
              <a:rPr lang="en-US" sz="1400" dirty="0" err="1" smtClean="0">
                <a:latin typeface="Bell MT" panose="02020503060305020303" pitchFamily="18" charset="0"/>
              </a:rPr>
              <a:t>ticket_id</a:t>
            </a:r>
            <a:r>
              <a:rPr lang="en-US" sz="1400" dirty="0" smtClean="0">
                <a:latin typeface="Bell MT" panose="02020503060305020303" pitchFamily="18" charset="0"/>
              </a:rPr>
              <a:t> (FK), </a:t>
            </a:r>
            <a:r>
              <a:rPr lang="en-US" sz="1400" dirty="0" err="1" smtClean="0">
                <a:latin typeface="Bell MT" panose="02020503060305020303" pitchFamily="18" charset="0"/>
              </a:rPr>
              <a:t>book_date</a:t>
            </a:r>
            <a:r>
              <a:rPr lang="en-US" sz="1400" dirty="0" smtClean="0">
                <a:latin typeface="Bell MT" panose="02020503060305020303" pitchFamily="18" charset="0"/>
              </a:rPr>
              <a:t>, status, </a:t>
            </a:r>
            <a:r>
              <a:rPr lang="en-US" sz="1400" dirty="0" err="1" smtClean="0">
                <a:latin typeface="Bell MT" panose="02020503060305020303" pitchFamily="18" charset="0"/>
              </a:rPr>
              <a:t>seat_no</a:t>
            </a:r>
            <a:r>
              <a:rPr lang="en-US" sz="1400" dirty="0" smtClean="0">
                <a:latin typeface="Bell MT" panose="02020503060305020303" pitchFamily="18" charset="0"/>
              </a:rPr>
              <a:t>)</a:t>
            </a:r>
            <a:endParaRPr lang="en-US" sz="1400" dirty="0">
              <a:latin typeface="Bell MT" panose="02020503060305020303" pitchFamily="18" charset="0"/>
            </a:endParaRPr>
          </a:p>
        </p:txBody>
      </p:sp>
    </p:spTree>
    <p:extLst>
      <p:ext uri="{BB962C8B-B14F-4D97-AF65-F5344CB8AC3E}">
        <p14:creationId xmlns:p14="http://schemas.microsoft.com/office/powerpoint/2010/main" val="26392345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2192000" cy="1815882"/>
          </a:xfrm>
          <a:prstGeom prst="rect">
            <a:avLst/>
          </a:prstGeom>
          <a:solidFill>
            <a:schemeClr val="accent1">
              <a:lumMod val="20000"/>
              <a:lumOff val="80000"/>
            </a:schemeClr>
          </a:solid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000" b="1" dirty="0">
                <a:ln/>
                <a:solidFill>
                  <a:schemeClr val="accent3"/>
                </a:solidFill>
              </a:rPr>
              <a:t/>
            </a:r>
            <a:br>
              <a:rPr lang="en-US" sz="4000" b="1" dirty="0">
                <a:ln/>
                <a:solidFill>
                  <a:schemeClr val="accent3"/>
                </a:solidFill>
              </a:rPr>
            </a:br>
            <a:r>
              <a:rPr lang="en-US" sz="3600" b="1" dirty="0" smtClean="0">
                <a:ln w="12700">
                  <a:solidFill>
                    <a:schemeClr val="accent1">
                      <a:lumMod val="75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Rounded MT Bold" panose="020F0704030504030204" pitchFamily="34" charset="0"/>
              </a:rPr>
              <a:t>Relationship Sets</a:t>
            </a:r>
            <a:r>
              <a:rPr lang="en-US" sz="3600" b="1" dirty="0" smtClean="0">
                <a:ln/>
                <a:solidFill>
                  <a:schemeClr val="accent3"/>
                </a:solidFill>
                <a:latin typeface="Arial Rounded MT Bold" panose="020F0704030504030204" pitchFamily="34" charset="0"/>
              </a:rPr>
              <a:t/>
            </a:r>
            <a:br>
              <a:rPr lang="en-US" sz="3600" b="1" dirty="0" smtClean="0">
                <a:ln/>
                <a:solidFill>
                  <a:schemeClr val="accent3"/>
                </a:solidFill>
                <a:latin typeface="Arial Rounded MT Bold" panose="020F0704030504030204" pitchFamily="34" charset="0"/>
              </a:rPr>
            </a:br>
            <a:endParaRPr lang="en-US" sz="3600" b="1" dirty="0">
              <a:ln/>
              <a:solidFill>
                <a:schemeClr val="accent3"/>
              </a:solidFill>
              <a:latin typeface="Arial Rounded MT Bold" panose="020F0704030504030204" pitchFamily="34" charset="0"/>
            </a:endParaRPr>
          </a:p>
        </p:txBody>
      </p:sp>
      <p:cxnSp>
        <p:nvCxnSpPr>
          <p:cNvPr id="5" name="Straight Connector 4"/>
          <p:cNvCxnSpPr/>
          <p:nvPr/>
        </p:nvCxnSpPr>
        <p:spPr>
          <a:xfrm>
            <a:off x="0" y="1815882"/>
            <a:ext cx="121920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0" y="0"/>
            <a:ext cx="0" cy="1815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2192000" y="0"/>
            <a:ext cx="0" cy="1815882"/>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655064" y="2798064"/>
            <a:ext cx="3758184" cy="2585323"/>
          </a:xfrm>
          <a:prstGeom prst="rect">
            <a:avLst/>
          </a:prstGeom>
          <a:noFill/>
        </p:spPr>
        <p:txBody>
          <a:bodyPr wrap="square" rtlCol="0">
            <a:spAutoFit/>
          </a:bodyPr>
          <a:lstStyle/>
          <a:p>
            <a:pPr marL="285750" lvl="0" indent="-285750">
              <a:buFont typeface="Arial" panose="020B0604020202020204" pitchFamily="34" charset="0"/>
              <a:buChar char="•"/>
            </a:pPr>
            <a:r>
              <a:rPr lang="en-US" dirty="0" smtClean="0">
                <a:latin typeface="Bell MT" panose="02020503060305020303" pitchFamily="18" charset="0"/>
              </a:rPr>
              <a:t>User </a:t>
            </a:r>
            <a:r>
              <a:rPr lang="en-US" dirty="0">
                <a:latin typeface="Bell MT" panose="02020503060305020303" pitchFamily="18" charset="0"/>
              </a:rPr>
              <a:t>and Passenger (1:M</a:t>
            </a:r>
            <a:r>
              <a:rPr lang="en-US" dirty="0" smtClean="0">
                <a:latin typeface="Bell MT" panose="02020503060305020303" pitchFamily="18" charset="0"/>
              </a:rPr>
              <a:t>)</a:t>
            </a:r>
            <a:endParaRPr lang="en-US" dirty="0">
              <a:latin typeface="Bell MT" panose="02020503060305020303" pitchFamily="18" charset="0"/>
            </a:endParaRPr>
          </a:p>
          <a:p>
            <a:pPr marL="285750" lvl="0" indent="-285750">
              <a:buFont typeface="Arial" panose="020B0604020202020204" pitchFamily="34" charset="0"/>
              <a:buChar char="•"/>
            </a:pPr>
            <a:r>
              <a:rPr lang="en-US" dirty="0">
                <a:latin typeface="Bell MT" panose="02020503060305020303" pitchFamily="18" charset="0"/>
              </a:rPr>
              <a:t>Passenger and Ticket (1:M</a:t>
            </a:r>
            <a:r>
              <a:rPr lang="en-US" dirty="0" smtClean="0">
                <a:latin typeface="Bell MT" panose="02020503060305020303" pitchFamily="18" charset="0"/>
              </a:rPr>
              <a:t>)</a:t>
            </a:r>
          </a:p>
          <a:p>
            <a:pPr marL="285750" lvl="0" indent="-285750">
              <a:buFont typeface="Arial" panose="020B0604020202020204" pitchFamily="34" charset="0"/>
              <a:buChar char="•"/>
            </a:pPr>
            <a:r>
              <a:rPr lang="en-US" dirty="0" smtClean="0">
                <a:latin typeface="Bell MT" panose="02020503060305020303" pitchFamily="18" charset="0"/>
              </a:rPr>
              <a:t>Ticket </a:t>
            </a:r>
            <a:r>
              <a:rPr lang="en-US" dirty="0">
                <a:latin typeface="Bell MT" panose="02020503060305020303" pitchFamily="18" charset="0"/>
              </a:rPr>
              <a:t>and Special Ticket (1:1</a:t>
            </a:r>
            <a:r>
              <a:rPr lang="en-US" dirty="0" smtClean="0">
                <a:latin typeface="Bell MT" panose="02020503060305020303" pitchFamily="18" charset="0"/>
              </a:rPr>
              <a:t>)</a:t>
            </a:r>
            <a:endParaRPr lang="en-US" dirty="0">
              <a:latin typeface="Bell MT" panose="02020503060305020303" pitchFamily="18" charset="0"/>
            </a:endParaRPr>
          </a:p>
          <a:p>
            <a:pPr marL="285750" lvl="0" indent="-285750">
              <a:buFont typeface="Arial" panose="020B0604020202020204" pitchFamily="34" charset="0"/>
              <a:buChar char="•"/>
            </a:pPr>
            <a:r>
              <a:rPr lang="en-US" dirty="0">
                <a:latin typeface="Bell MT" panose="02020503060305020303" pitchFamily="18" charset="0"/>
              </a:rPr>
              <a:t>Train Status and Train </a:t>
            </a:r>
            <a:r>
              <a:rPr lang="en-US" dirty="0" smtClean="0">
                <a:latin typeface="Bell MT" panose="02020503060305020303" pitchFamily="18" charset="0"/>
              </a:rPr>
              <a:t>(1:M)</a:t>
            </a:r>
            <a:endParaRPr lang="en-US" dirty="0">
              <a:latin typeface="Bell MT" panose="02020503060305020303" pitchFamily="18" charset="0"/>
            </a:endParaRPr>
          </a:p>
          <a:p>
            <a:pPr marL="285750" lvl="0" indent="-285750">
              <a:buFont typeface="Arial" panose="020B0604020202020204" pitchFamily="34" charset="0"/>
              <a:buChar char="•"/>
            </a:pPr>
            <a:r>
              <a:rPr lang="en-US" dirty="0" smtClean="0">
                <a:latin typeface="Bell MT" panose="02020503060305020303" pitchFamily="18" charset="0"/>
              </a:rPr>
              <a:t>Train </a:t>
            </a:r>
            <a:r>
              <a:rPr lang="en-US" dirty="0">
                <a:latin typeface="Bell MT" panose="02020503060305020303" pitchFamily="18" charset="0"/>
              </a:rPr>
              <a:t>and Time Table (1:M</a:t>
            </a:r>
            <a:r>
              <a:rPr lang="en-US" dirty="0" smtClean="0">
                <a:latin typeface="Bell MT" panose="02020503060305020303" pitchFamily="18" charset="0"/>
              </a:rPr>
              <a:t>)</a:t>
            </a:r>
            <a:endParaRPr lang="en-US" dirty="0">
              <a:latin typeface="Bell MT" panose="02020503060305020303" pitchFamily="18" charset="0"/>
            </a:endParaRPr>
          </a:p>
          <a:p>
            <a:pPr marL="285750" lvl="0" indent="-285750">
              <a:buFont typeface="Arial" panose="020B0604020202020204" pitchFamily="34" charset="0"/>
              <a:buChar char="•"/>
            </a:pPr>
            <a:r>
              <a:rPr lang="en-US" dirty="0">
                <a:latin typeface="Bell MT" panose="02020503060305020303" pitchFamily="18" charset="0"/>
              </a:rPr>
              <a:t>Train and Station (M:M</a:t>
            </a:r>
            <a:r>
              <a:rPr lang="en-US" dirty="0" smtClean="0">
                <a:latin typeface="Bell MT" panose="02020503060305020303" pitchFamily="18" charset="0"/>
              </a:rPr>
              <a:t>)</a:t>
            </a:r>
          </a:p>
          <a:p>
            <a:pPr marL="285750" lvl="0" indent="-285750">
              <a:buFont typeface="Arial" panose="020B0604020202020204" pitchFamily="34" charset="0"/>
              <a:buChar char="•"/>
            </a:pPr>
            <a:r>
              <a:rPr lang="en-US" dirty="0">
                <a:latin typeface="Bell MT" panose="02020503060305020303" pitchFamily="18" charset="0"/>
              </a:rPr>
              <a:t>User and Payment (1:M</a:t>
            </a:r>
            <a:r>
              <a:rPr lang="en-US" dirty="0" smtClean="0">
                <a:latin typeface="Bell MT" panose="02020503060305020303" pitchFamily="18" charset="0"/>
              </a:rPr>
              <a:t>)</a:t>
            </a:r>
            <a:endParaRPr lang="en-US" dirty="0">
              <a:latin typeface="Bell MT" panose="02020503060305020303" pitchFamily="18" charset="0"/>
            </a:endParaRPr>
          </a:p>
          <a:p>
            <a:pPr marL="285750" lvl="0" indent="-285750">
              <a:buFont typeface="Arial" panose="020B0604020202020204" pitchFamily="34" charset="0"/>
              <a:buChar char="•"/>
            </a:pPr>
            <a:r>
              <a:rPr lang="en-US" dirty="0">
                <a:latin typeface="Bell MT" panose="02020503060305020303" pitchFamily="18" charset="0"/>
              </a:rPr>
              <a:t>User and Booking (1:M</a:t>
            </a:r>
            <a:r>
              <a:rPr lang="en-US" dirty="0" smtClean="0">
                <a:latin typeface="Bell MT" panose="02020503060305020303" pitchFamily="18" charset="0"/>
              </a:rPr>
              <a:t>)</a:t>
            </a:r>
            <a:endParaRPr lang="en-US" dirty="0">
              <a:latin typeface="Bell MT" panose="02020503060305020303" pitchFamily="18" charset="0"/>
            </a:endParaRPr>
          </a:p>
          <a:p>
            <a:pPr marL="285750" lvl="0" indent="-285750">
              <a:buFont typeface="Arial" panose="020B0604020202020204" pitchFamily="34" charset="0"/>
              <a:buChar char="•"/>
            </a:pPr>
            <a:r>
              <a:rPr lang="en-US" dirty="0" smtClean="0">
                <a:latin typeface="Bell MT" panose="02020503060305020303" pitchFamily="18" charset="0"/>
              </a:rPr>
              <a:t>Booking </a:t>
            </a:r>
            <a:r>
              <a:rPr lang="en-US" dirty="0">
                <a:latin typeface="Bell MT" panose="02020503060305020303" pitchFamily="18" charset="0"/>
              </a:rPr>
              <a:t>and Ticket (1:1</a:t>
            </a:r>
            <a:r>
              <a:rPr lang="en-US" dirty="0" smtClean="0">
                <a:latin typeface="Bell MT" panose="02020503060305020303" pitchFamily="18" charset="0"/>
              </a:rPr>
              <a:t>)</a:t>
            </a:r>
            <a:endParaRPr lang="en-US" dirty="0">
              <a:latin typeface="Bell MT" panose="02020503060305020303" pitchFamily="18" charset="0"/>
            </a:endParaRPr>
          </a:p>
        </p:txBody>
      </p:sp>
      <p:sp>
        <p:nvSpPr>
          <p:cNvPr id="3" name="TextBox 2"/>
          <p:cNvSpPr txBox="1"/>
          <p:nvPr/>
        </p:nvSpPr>
        <p:spPr>
          <a:xfrm>
            <a:off x="6775704" y="3867912"/>
            <a:ext cx="4425696" cy="923330"/>
          </a:xfrm>
          <a:prstGeom prst="rect">
            <a:avLst/>
          </a:prstGeom>
          <a:solidFill>
            <a:schemeClr val="accent6">
              <a:lumMod val="20000"/>
              <a:lumOff val="80000"/>
            </a:schemeClr>
          </a:solidFill>
        </p:spPr>
        <p:txBody>
          <a:bodyPr wrap="square" rtlCol="0">
            <a:spAutoFit/>
          </a:bodyPr>
          <a:lstStyle/>
          <a:p>
            <a:pPr marL="285750" lvl="0" indent="-285750">
              <a:buFont typeface="Wingdings" panose="05000000000000000000" pitchFamily="2" charset="2"/>
              <a:buChar char="ü"/>
            </a:pPr>
            <a:r>
              <a:rPr lang="en-US" dirty="0"/>
              <a:t>1:1 for one-to-one relationships </a:t>
            </a:r>
          </a:p>
          <a:p>
            <a:pPr marL="285750" lvl="0" indent="-285750">
              <a:buFont typeface="Wingdings" panose="05000000000000000000" pitchFamily="2" charset="2"/>
              <a:buChar char="ü"/>
            </a:pPr>
            <a:r>
              <a:rPr lang="en-US" dirty="0"/>
              <a:t>1:M for one-to-many relationships </a:t>
            </a:r>
          </a:p>
          <a:p>
            <a:pPr marL="285750" indent="-285750">
              <a:buFont typeface="Wingdings" panose="05000000000000000000" pitchFamily="2" charset="2"/>
              <a:buChar char="ü"/>
            </a:pPr>
            <a:r>
              <a:rPr lang="en-US" dirty="0"/>
              <a:t>M:M for many-to-many relationships </a:t>
            </a:r>
          </a:p>
        </p:txBody>
      </p:sp>
      <p:sp>
        <p:nvSpPr>
          <p:cNvPr id="4" name="5-Point Star 3"/>
          <p:cNvSpPr/>
          <p:nvPr/>
        </p:nvSpPr>
        <p:spPr>
          <a:xfrm>
            <a:off x="6638544" y="3669934"/>
            <a:ext cx="274320" cy="292608"/>
          </a:xfrm>
          <a:prstGeom prst="star5">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3600674"/>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2192001" cy="1815882"/>
          </a:xfrm>
          <a:prstGeom prst="rect">
            <a:avLst/>
          </a:prstGeom>
          <a:solidFill>
            <a:schemeClr val="accent1">
              <a:lumMod val="20000"/>
              <a:lumOff val="80000"/>
            </a:schemeClr>
          </a:solid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000" b="1" dirty="0">
                <a:ln/>
                <a:solidFill>
                  <a:schemeClr val="accent3"/>
                </a:solidFill>
              </a:rPr>
              <a:t/>
            </a:r>
            <a:br>
              <a:rPr lang="en-US" sz="4000" b="1" dirty="0">
                <a:ln/>
                <a:solidFill>
                  <a:schemeClr val="accent3"/>
                </a:solidFill>
              </a:rPr>
            </a:br>
            <a:r>
              <a:rPr lang="en-US" sz="3600" b="1" dirty="0" smtClean="0">
                <a:ln w="12700">
                  <a:solidFill>
                    <a:schemeClr val="accent1">
                      <a:lumMod val="75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Rounded MT Bold" panose="020F0704030504030204" pitchFamily="34" charset="0"/>
              </a:rPr>
              <a:t>ER-Diagram</a:t>
            </a:r>
            <a:r>
              <a:rPr lang="en-US" sz="3600" b="1" dirty="0" smtClean="0">
                <a:ln/>
                <a:solidFill>
                  <a:schemeClr val="accent3"/>
                </a:solidFill>
                <a:latin typeface="Arial Rounded MT Bold" panose="020F0704030504030204" pitchFamily="34" charset="0"/>
              </a:rPr>
              <a:t/>
            </a:r>
            <a:br>
              <a:rPr lang="en-US" sz="3600" b="1" dirty="0" smtClean="0">
                <a:ln/>
                <a:solidFill>
                  <a:schemeClr val="accent3"/>
                </a:solidFill>
                <a:latin typeface="Arial Rounded MT Bold" panose="020F0704030504030204" pitchFamily="34" charset="0"/>
              </a:rPr>
            </a:br>
            <a:endParaRPr lang="en-US" sz="3600" b="1" dirty="0">
              <a:ln/>
              <a:solidFill>
                <a:schemeClr val="accent3"/>
              </a:solidFill>
              <a:latin typeface="Arial Rounded MT Bold" panose="020F0704030504030204" pitchFamily="34" charset="0"/>
            </a:endParaRPr>
          </a:p>
        </p:txBody>
      </p:sp>
      <p:cxnSp>
        <p:nvCxnSpPr>
          <p:cNvPr id="5" name="Straight Connector 4"/>
          <p:cNvCxnSpPr/>
          <p:nvPr/>
        </p:nvCxnSpPr>
        <p:spPr>
          <a:xfrm>
            <a:off x="0" y="1815882"/>
            <a:ext cx="121920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0" y="0"/>
            <a:ext cx="0" cy="1815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2192000" y="0"/>
            <a:ext cx="0" cy="1815882"/>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815882"/>
            <a:ext cx="12192002" cy="5212080"/>
          </a:xfrm>
          <a:prstGeom prst="rect">
            <a:avLst/>
          </a:prstGeom>
        </p:spPr>
      </p:pic>
      <p:cxnSp>
        <p:nvCxnSpPr>
          <p:cNvPr id="8" name="Straight Connector 7"/>
          <p:cNvCxnSpPr/>
          <p:nvPr/>
        </p:nvCxnSpPr>
        <p:spPr>
          <a:xfrm>
            <a:off x="0" y="181588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6624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2192001" cy="1815882"/>
          </a:xfrm>
          <a:prstGeom prst="rect">
            <a:avLst/>
          </a:prstGeom>
          <a:solidFill>
            <a:schemeClr val="accent1">
              <a:lumMod val="20000"/>
              <a:lumOff val="80000"/>
            </a:schemeClr>
          </a:solid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000" b="1" dirty="0">
                <a:ln/>
                <a:solidFill>
                  <a:schemeClr val="accent3"/>
                </a:solidFill>
              </a:rPr>
              <a:t/>
            </a:r>
            <a:br>
              <a:rPr lang="en-US" sz="4000" b="1" dirty="0">
                <a:ln/>
                <a:solidFill>
                  <a:schemeClr val="accent3"/>
                </a:solidFill>
              </a:rPr>
            </a:br>
            <a:r>
              <a:rPr lang="en-US" sz="3600" b="1" dirty="0" smtClean="0">
                <a:ln w="12700">
                  <a:solidFill>
                    <a:schemeClr val="accent1">
                      <a:lumMod val="75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Rounded MT Bold" panose="020F0704030504030204" pitchFamily="34" charset="0"/>
              </a:rPr>
              <a:t>Schema    Diagram</a:t>
            </a:r>
            <a:r>
              <a:rPr lang="en-US" sz="3600" b="1" dirty="0" smtClean="0">
                <a:ln/>
                <a:solidFill>
                  <a:schemeClr val="accent3"/>
                </a:solidFill>
                <a:latin typeface="Arial Rounded MT Bold" panose="020F0704030504030204" pitchFamily="34" charset="0"/>
              </a:rPr>
              <a:t/>
            </a:r>
            <a:br>
              <a:rPr lang="en-US" sz="3600" b="1" dirty="0" smtClean="0">
                <a:ln/>
                <a:solidFill>
                  <a:schemeClr val="accent3"/>
                </a:solidFill>
                <a:latin typeface="Arial Rounded MT Bold" panose="020F0704030504030204" pitchFamily="34" charset="0"/>
              </a:rPr>
            </a:br>
            <a:endParaRPr lang="en-US" sz="3600" b="1" dirty="0">
              <a:ln/>
              <a:solidFill>
                <a:schemeClr val="accent3"/>
              </a:solidFill>
              <a:latin typeface="Arial Rounded MT Bold" panose="020F0704030504030204" pitchFamily="34" charset="0"/>
            </a:endParaRPr>
          </a:p>
        </p:txBody>
      </p:sp>
      <p:cxnSp>
        <p:nvCxnSpPr>
          <p:cNvPr id="5" name="Straight Connector 4"/>
          <p:cNvCxnSpPr/>
          <p:nvPr/>
        </p:nvCxnSpPr>
        <p:spPr>
          <a:xfrm>
            <a:off x="0" y="1815882"/>
            <a:ext cx="121920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0" y="0"/>
            <a:ext cx="0" cy="1815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2192000" y="0"/>
            <a:ext cx="0" cy="1815882"/>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933303"/>
            <a:ext cx="11168743" cy="4924697"/>
          </a:xfrm>
          <a:prstGeom prst="rect">
            <a:avLst/>
          </a:prstGeom>
        </p:spPr>
      </p:pic>
    </p:spTree>
    <p:extLst>
      <p:ext uri="{BB962C8B-B14F-4D97-AF65-F5344CB8AC3E}">
        <p14:creationId xmlns:p14="http://schemas.microsoft.com/office/powerpoint/2010/main" val="1176429719"/>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2192001" cy="1815882"/>
          </a:xfrm>
          <a:prstGeom prst="rect">
            <a:avLst/>
          </a:prstGeom>
          <a:solidFill>
            <a:schemeClr val="accent1">
              <a:lumMod val="20000"/>
              <a:lumOff val="80000"/>
            </a:schemeClr>
          </a:solid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000" b="1" dirty="0">
                <a:ln/>
                <a:solidFill>
                  <a:schemeClr val="accent3"/>
                </a:solidFill>
              </a:rPr>
              <a:t/>
            </a:r>
            <a:br>
              <a:rPr lang="en-US" sz="4000" b="1" dirty="0">
                <a:ln/>
                <a:solidFill>
                  <a:schemeClr val="accent3"/>
                </a:solidFill>
              </a:rPr>
            </a:br>
            <a:r>
              <a:rPr lang="en-US" sz="3600" b="1" dirty="0" smtClean="0">
                <a:ln w="12700">
                  <a:solidFill>
                    <a:schemeClr val="accent1">
                      <a:lumMod val="75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Rounded MT Bold" panose="020F0704030504030204" pitchFamily="34" charset="0"/>
              </a:rPr>
              <a:t>Create Table and Inserting the Values in it</a:t>
            </a:r>
            <a:r>
              <a:rPr lang="en-US" sz="3600" b="1" dirty="0" smtClean="0">
                <a:ln/>
                <a:solidFill>
                  <a:schemeClr val="accent3"/>
                </a:solidFill>
                <a:latin typeface="Arial Rounded MT Bold" panose="020F0704030504030204" pitchFamily="34" charset="0"/>
              </a:rPr>
              <a:t/>
            </a:r>
            <a:br>
              <a:rPr lang="en-US" sz="3600" b="1" dirty="0" smtClean="0">
                <a:ln/>
                <a:solidFill>
                  <a:schemeClr val="accent3"/>
                </a:solidFill>
                <a:latin typeface="Arial Rounded MT Bold" panose="020F0704030504030204" pitchFamily="34" charset="0"/>
              </a:rPr>
            </a:br>
            <a:endParaRPr lang="en-US" sz="3600" b="1" dirty="0">
              <a:ln/>
              <a:solidFill>
                <a:schemeClr val="accent3"/>
              </a:solidFill>
              <a:latin typeface="Arial Rounded MT Bold" panose="020F0704030504030204" pitchFamily="34" charset="0"/>
            </a:endParaRPr>
          </a:p>
        </p:txBody>
      </p:sp>
      <p:cxnSp>
        <p:nvCxnSpPr>
          <p:cNvPr id="5" name="Straight Connector 4"/>
          <p:cNvCxnSpPr/>
          <p:nvPr/>
        </p:nvCxnSpPr>
        <p:spPr>
          <a:xfrm>
            <a:off x="0" y="1815882"/>
            <a:ext cx="121920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0" y="0"/>
            <a:ext cx="0" cy="1815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2192000" y="0"/>
            <a:ext cx="0" cy="1815882"/>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30627" y="3139721"/>
            <a:ext cx="3409398" cy="2617833"/>
          </a:xfrm>
          <a:prstGeom prst="rect">
            <a:avLst/>
          </a:prstGeom>
          <a:solidFill>
            <a:schemeClr val="accent6">
              <a:lumMod val="20000"/>
              <a:lumOff val="80000"/>
            </a:schemeClr>
          </a:solidFill>
        </p:spPr>
        <p:txBody>
          <a:bodyPr wrap="square" rtlCol="0">
            <a:spAutoFit/>
          </a:bodyPr>
          <a:lstStyle/>
          <a:p>
            <a:pPr>
              <a:lnSpc>
                <a:spcPct val="107000"/>
              </a:lnSpc>
              <a:spcAft>
                <a:spcPts val="800"/>
              </a:spcAft>
            </a:pPr>
            <a:r>
              <a:rPr lang="en-US" b="1" i="1" u="sng" dirty="0" smtClean="0">
                <a:latin typeface="Arial Narrow" panose="020B0606020202030204" pitchFamily="34" charset="0"/>
                <a:ea typeface="Calibri" panose="020F0502020204030204" pitchFamily="34" charset="0"/>
                <a:cs typeface="Times New Roman" panose="02020603050405020304" pitchFamily="18" charset="0"/>
              </a:rPr>
              <a:t>Creating the table:</a:t>
            </a:r>
            <a:r>
              <a:rPr lang="en-US" sz="1400" dirty="0" smtClean="0">
                <a:latin typeface="Arial Narrow" panose="020B0606020202030204" pitchFamily="34" charset="0"/>
                <a:ea typeface="Calibri" panose="020F0502020204030204" pitchFamily="34" charset="0"/>
                <a:cs typeface="Times New Roman" panose="02020603050405020304" pitchFamily="18" charset="0"/>
              </a:rPr>
              <a:t/>
            </a:r>
            <a:br>
              <a:rPr lang="en-US" sz="1400" dirty="0" smtClean="0">
                <a:latin typeface="Arial Narrow" panose="020B0606020202030204" pitchFamily="34" charset="0"/>
                <a:ea typeface="Calibri" panose="020F0502020204030204" pitchFamily="34" charset="0"/>
                <a:cs typeface="Times New Roman" panose="02020603050405020304" pitchFamily="18" charset="0"/>
              </a:rPr>
            </a:br>
            <a:r>
              <a:rPr lang="en-US" sz="1400" dirty="0" smtClean="0">
                <a:latin typeface="Arial Narrow" panose="020B0606020202030204" pitchFamily="34" charset="0"/>
                <a:ea typeface="Calibri" panose="020F0502020204030204" pitchFamily="34" charset="0"/>
                <a:cs typeface="Times New Roman" panose="02020603050405020304" pitchFamily="18" charset="0"/>
              </a:rPr>
              <a:t>CREATE </a:t>
            </a:r>
            <a:r>
              <a:rPr lang="en-US" sz="1400" dirty="0">
                <a:latin typeface="Arial Narrow" panose="020B0606020202030204" pitchFamily="34" charset="0"/>
                <a:ea typeface="Calibri" panose="020F0502020204030204" pitchFamily="34" charset="0"/>
                <a:cs typeface="Times New Roman" panose="02020603050405020304" pitchFamily="18" charset="0"/>
              </a:rPr>
              <a:t>TABLE station (</a:t>
            </a:r>
          </a:p>
          <a:p>
            <a:pPr>
              <a:lnSpc>
                <a:spcPct val="107000"/>
              </a:lnSpc>
              <a:spcAft>
                <a:spcPts val="800"/>
              </a:spcAft>
            </a:pPr>
            <a:r>
              <a:rPr lang="en-US" sz="1400" dirty="0">
                <a:latin typeface="Arial Narrow" panose="020B0606020202030204" pitchFamily="34" charset="0"/>
                <a:ea typeface="Calibri" panose="020F0502020204030204" pitchFamily="34" charset="0"/>
                <a:cs typeface="Times New Roman" panose="02020603050405020304" pitchFamily="18" charset="0"/>
              </a:rPr>
              <a:t>    </a:t>
            </a:r>
            <a:r>
              <a:rPr lang="en-US" sz="1400" dirty="0" err="1">
                <a:latin typeface="Arial Narrow" panose="020B0606020202030204" pitchFamily="34" charset="0"/>
                <a:ea typeface="Calibri" panose="020F0502020204030204" pitchFamily="34" charset="0"/>
                <a:cs typeface="Times New Roman" panose="02020603050405020304" pitchFamily="18" charset="0"/>
              </a:rPr>
              <a:t>station_id</a:t>
            </a:r>
            <a:r>
              <a:rPr lang="en-US" sz="1400" dirty="0">
                <a:latin typeface="Arial Narrow" panose="020B0606020202030204" pitchFamily="34" charset="0"/>
                <a:ea typeface="Calibri" panose="020F0502020204030204" pitchFamily="34" charset="0"/>
                <a:cs typeface="Times New Roman" panose="02020603050405020304" pitchFamily="18" charset="0"/>
              </a:rPr>
              <a:t> </a:t>
            </a:r>
            <a:r>
              <a:rPr lang="en-US" sz="1400" dirty="0" err="1">
                <a:latin typeface="Arial Narrow" panose="020B0606020202030204" pitchFamily="34" charset="0"/>
                <a:ea typeface="Calibri" panose="020F0502020204030204" pitchFamily="34" charset="0"/>
                <a:cs typeface="Times New Roman" panose="02020603050405020304" pitchFamily="18" charset="0"/>
              </a:rPr>
              <a:t>int</a:t>
            </a:r>
            <a:r>
              <a:rPr lang="en-US" sz="1400" dirty="0">
                <a:latin typeface="Arial Narrow" panose="020B0606020202030204" pitchFamily="34" charset="0"/>
                <a:ea typeface="Calibri" panose="020F0502020204030204" pitchFamily="34" charset="0"/>
                <a:cs typeface="Times New Roman" panose="02020603050405020304" pitchFamily="18" charset="0"/>
              </a:rPr>
              <a:t> NOT NULL PRIMARY KEY,</a:t>
            </a:r>
          </a:p>
          <a:p>
            <a:pPr>
              <a:lnSpc>
                <a:spcPct val="107000"/>
              </a:lnSpc>
              <a:spcAft>
                <a:spcPts val="800"/>
              </a:spcAft>
            </a:pPr>
            <a:r>
              <a:rPr lang="en-US" sz="1400" dirty="0">
                <a:latin typeface="Arial Narrow" panose="020B0606020202030204" pitchFamily="34" charset="0"/>
                <a:ea typeface="Calibri" panose="020F0502020204030204" pitchFamily="34" charset="0"/>
                <a:cs typeface="Times New Roman" panose="02020603050405020304" pitchFamily="18" charset="0"/>
              </a:rPr>
              <a:t>    </a:t>
            </a:r>
            <a:r>
              <a:rPr lang="en-US" sz="1400" dirty="0" err="1">
                <a:latin typeface="Arial Narrow" panose="020B0606020202030204" pitchFamily="34" charset="0"/>
                <a:ea typeface="Calibri" panose="020F0502020204030204" pitchFamily="34" charset="0"/>
                <a:cs typeface="Times New Roman" panose="02020603050405020304" pitchFamily="18" charset="0"/>
              </a:rPr>
              <a:t>station_name</a:t>
            </a:r>
            <a:r>
              <a:rPr lang="en-US" sz="1400" dirty="0">
                <a:latin typeface="Arial Narrow" panose="020B0606020202030204" pitchFamily="34" charset="0"/>
                <a:ea typeface="Calibri" panose="020F0502020204030204" pitchFamily="34" charset="0"/>
                <a:cs typeface="Times New Roman" panose="02020603050405020304" pitchFamily="18" charset="0"/>
              </a:rPr>
              <a:t> varchar(100),</a:t>
            </a:r>
          </a:p>
          <a:p>
            <a:pPr>
              <a:lnSpc>
                <a:spcPct val="107000"/>
              </a:lnSpc>
              <a:spcAft>
                <a:spcPts val="800"/>
              </a:spcAft>
            </a:pPr>
            <a:r>
              <a:rPr lang="en-US" sz="1400" dirty="0">
                <a:latin typeface="Arial Narrow" panose="020B0606020202030204" pitchFamily="34" charset="0"/>
                <a:ea typeface="Calibri" panose="020F0502020204030204" pitchFamily="34" charset="0"/>
                <a:cs typeface="Times New Roman" panose="02020603050405020304" pitchFamily="18" charset="0"/>
              </a:rPr>
              <a:t>    location varchar(100),</a:t>
            </a:r>
          </a:p>
          <a:p>
            <a:pPr>
              <a:lnSpc>
                <a:spcPct val="107000"/>
              </a:lnSpc>
              <a:spcAft>
                <a:spcPts val="800"/>
              </a:spcAft>
            </a:pPr>
            <a:r>
              <a:rPr lang="en-US" sz="1400" dirty="0">
                <a:latin typeface="Arial Narrow" panose="020B0606020202030204" pitchFamily="34" charset="0"/>
                <a:ea typeface="Calibri" panose="020F0502020204030204" pitchFamily="34" charset="0"/>
                <a:cs typeface="Times New Roman" panose="02020603050405020304" pitchFamily="18" charset="0"/>
              </a:rPr>
              <a:t>    </a:t>
            </a:r>
            <a:r>
              <a:rPr lang="en-US" sz="1400" dirty="0" err="1">
                <a:latin typeface="Arial Narrow" panose="020B0606020202030204" pitchFamily="34" charset="0"/>
                <a:ea typeface="Calibri" panose="020F0502020204030204" pitchFamily="34" charset="0"/>
                <a:cs typeface="Times New Roman" panose="02020603050405020304" pitchFamily="18" charset="0"/>
              </a:rPr>
              <a:t>t_id</a:t>
            </a:r>
            <a:r>
              <a:rPr lang="en-US" sz="1400" dirty="0">
                <a:latin typeface="Arial Narrow" panose="020B0606020202030204" pitchFamily="34" charset="0"/>
                <a:ea typeface="Calibri" panose="020F0502020204030204" pitchFamily="34" charset="0"/>
                <a:cs typeface="Times New Roman" panose="02020603050405020304" pitchFamily="18" charset="0"/>
              </a:rPr>
              <a:t> </a:t>
            </a:r>
            <a:r>
              <a:rPr lang="en-US" sz="1400" dirty="0" err="1">
                <a:latin typeface="Arial Narrow" panose="020B0606020202030204" pitchFamily="34" charset="0"/>
                <a:ea typeface="Calibri" panose="020F0502020204030204" pitchFamily="34" charset="0"/>
                <a:cs typeface="Times New Roman" panose="02020603050405020304" pitchFamily="18" charset="0"/>
              </a:rPr>
              <a:t>int</a:t>
            </a:r>
            <a:r>
              <a:rPr lang="en-US" sz="1400" dirty="0">
                <a:latin typeface="Arial Narrow" panose="020B0606020202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400" dirty="0">
                <a:latin typeface="Arial Narrow" panose="020B0606020202030204" pitchFamily="34" charset="0"/>
                <a:ea typeface="Calibri" panose="020F0502020204030204" pitchFamily="34" charset="0"/>
                <a:cs typeface="Times New Roman" panose="02020603050405020304" pitchFamily="18" charset="0"/>
              </a:rPr>
              <a:t>    FOREIGN KEY (</a:t>
            </a:r>
            <a:r>
              <a:rPr lang="en-US" sz="1400" dirty="0" err="1">
                <a:latin typeface="Arial Narrow" panose="020B0606020202030204" pitchFamily="34" charset="0"/>
                <a:ea typeface="Calibri" panose="020F0502020204030204" pitchFamily="34" charset="0"/>
                <a:cs typeface="Times New Roman" panose="02020603050405020304" pitchFamily="18" charset="0"/>
              </a:rPr>
              <a:t>t_id</a:t>
            </a:r>
            <a:r>
              <a:rPr lang="en-US" sz="1400" dirty="0">
                <a:latin typeface="Arial Narrow" panose="020B0606020202030204" pitchFamily="34" charset="0"/>
                <a:ea typeface="Calibri" panose="020F0502020204030204" pitchFamily="34" charset="0"/>
                <a:cs typeface="Times New Roman" panose="02020603050405020304" pitchFamily="18" charset="0"/>
              </a:rPr>
              <a:t>) REFERENCES train(</a:t>
            </a:r>
            <a:r>
              <a:rPr lang="en-US" sz="1400" dirty="0" err="1">
                <a:latin typeface="Arial Narrow" panose="020B0606020202030204" pitchFamily="34" charset="0"/>
                <a:ea typeface="Calibri" panose="020F0502020204030204" pitchFamily="34" charset="0"/>
                <a:cs typeface="Times New Roman" panose="02020603050405020304" pitchFamily="18" charset="0"/>
              </a:rPr>
              <a:t>t_id</a:t>
            </a:r>
            <a:r>
              <a:rPr lang="en-US" sz="1400" dirty="0">
                <a:latin typeface="Arial Narrow" panose="020B0606020202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400" dirty="0" smtClean="0">
                <a:latin typeface="Arial Narrow" panose="020B0606020202030204" pitchFamily="34" charset="0"/>
                <a:ea typeface="Calibri" panose="020F0502020204030204" pitchFamily="34" charset="0"/>
                <a:cs typeface="Times New Roman" panose="02020603050405020304" pitchFamily="18" charset="0"/>
              </a:rPr>
              <a:t>);</a:t>
            </a:r>
            <a:endParaRPr lang="en-US" sz="1400" dirty="0">
              <a:latin typeface="Arial Narrow" panose="020B0606020202030204" pitchFamily="34" charset="0"/>
              <a:ea typeface="Calibri" panose="020F0502020204030204" pitchFamily="34" charset="0"/>
              <a:cs typeface="Times New Roman" panose="02020603050405020304" pitchFamily="18" charset="0"/>
            </a:endParaRPr>
          </a:p>
        </p:txBody>
      </p:sp>
      <p:cxnSp>
        <p:nvCxnSpPr>
          <p:cNvPr id="10" name="Straight Connector 9"/>
          <p:cNvCxnSpPr/>
          <p:nvPr/>
        </p:nvCxnSpPr>
        <p:spPr>
          <a:xfrm>
            <a:off x="3526951" y="3139721"/>
            <a:ext cx="0" cy="2635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117574" y="5760730"/>
            <a:ext cx="3409377" cy="3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43679" y="3139721"/>
            <a:ext cx="350084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130626" y="3108960"/>
            <a:ext cx="1" cy="2666352"/>
          </a:xfrm>
          <a:prstGeom prst="line">
            <a:avLst/>
          </a:prstGeom>
        </p:spPr>
        <p:style>
          <a:lnRef idx="1">
            <a:schemeClr val="accent1"/>
          </a:lnRef>
          <a:fillRef idx="0">
            <a:schemeClr val="accent1"/>
          </a:fillRef>
          <a:effectRef idx="0">
            <a:schemeClr val="accent1"/>
          </a:effectRef>
          <a:fontRef idx="minor">
            <a:schemeClr val="tx1"/>
          </a:fontRef>
        </p:style>
      </p:cxnSp>
      <p:sp>
        <p:nvSpPr>
          <p:cNvPr id="18" name="5-Point Star 17"/>
          <p:cNvSpPr/>
          <p:nvPr/>
        </p:nvSpPr>
        <p:spPr>
          <a:xfrm>
            <a:off x="3139275" y="2800085"/>
            <a:ext cx="623763" cy="617750"/>
          </a:xfrm>
          <a:prstGeom prst="star5">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777052" y="2215990"/>
            <a:ext cx="4216041" cy="4337919"/>
          </a:xfrm>
          <a:prstGeom prst="rect">
            <a:avLst/>
          </a:prstGeom>
          <a:solidFill>
            <a:schemeClr val="accent6">
              <a:lumMod val="20000"/>
              <a:lumOff val="80000"/>
            </a:schemeClr>
          </a:solidFill>
        </p:spPr>
        <p:txBody>
          <a:bodyPr wrap="square" rtlCol="0">
            <a:spAutoFit/>
          </a:bodyPr>
          <a:lstStyle/>
          <a:p>
            <a:pPr>
              <a:lnSpc>
                <a:spcPct val="107000"/>
              </a:lnSpc>
              <a:spcAft>
                <a:spcPts val="800"/>
              </a:spcAft>
            </a:pPr>
            <a:r>
              <a:rPr lang="en-US" sz="1600" b="1" u="sng" dirty="0" smtClean="0">
                <a:latin typeface="Arial Narrow" panose="020B0606020202030204" pitchFamily="34" charset="0"/>
                <a:ea typeface="Calibri" panose="020F0502020204030204" pitchFamily="34" charset="0"/>
                <a:cs typeface="Times New Roman" panose="02020603050405020304" pitchFamily="18" charset="0"/>
              </a:rPr>
              <a:t>Insertion:</a:t>
            </a:r>
            <a:endParaRPr lang="en-US" sz="1600" u="sng" dirty="0">
              <a:latin typeface="Arial Narrow" panose="020B0606020202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latin typeface="Arial Narrow" panose="020B0606020202030204" pitchFamily="34" charset="0"/>
                <a:ea typeface="Calibri" panose="020F0502020204030204" pitchFamily="34" charset="0"/>
                <a:cs typeface="Times New Roman" panose="02020603050405020304" pitchFamily="18" charset="0"/>
              </a:rPr>
              <a:t>INSERT INTO `station`(`</a:t>
            </a:r>
            <a:r>
              <a:rPr lang="en-US" sz="1200" dirty="0" err="1">
                <a:latin typeface="Arial Narrow" panose="020B0606020202030204" pitchFamily="34" charset="0"/>
                <a:ea typeface="Calibri" panose="020F0502020204030204" pitchFamily="34" charset="0"/>
                <a:cs typeface="Times New Roman" panose="02020603050405020304" pitchFamily="18" charset="0"/>
              </a:rPr>
              <a:t>station_id</a:t>
            </a:r>
            <a:r>
              <a:rPr lang="en-US" sz="1200" dirty="0">
                <a:latin typeface="Arial Narrow" panose="020B0606020202030204" pitchFamily="34" charset="0"/>
                <a:ea typeface="Calibri" panose="020F0502020204030204" pitchFamily="34" charset="0"/>
                <a:cs typeface="Times New Roman" panose="02020603050405020304" pitchFamily="18" charset="0"/>
              </a:rPr>
              <a:t>`, `</a:t>
            </a:r>
            <a:r>
              <a:rPr lang="en-US" sz="1200" dirty="0" err="1">
                <a:latin typeface="Arial Narrow" panose="020B0606020202030204" pitchFamily="34" charset="0"/>
                <a:ea typeface="Calibri" panose="020F0502020204030204" pitchFamily="34" charset="0"/>
                <a:cs typeface="Times New Roman" panose="02020603050405020304" pitchFamily="18" charset="0"/>
              </a:rPr>
              <a:t>station_name</a:t>
            </a:r>
            <a:r>
              <a:rPr lang="en-US" sz="1200" dirty="0">
                <a:latin typeface="Arial Narrow" panose="020B0606020202030204" pitchFamily="34" charset="0"/>
                <a:ea typeface="Calibri" panose="020F0502020204030204" pitchFamily="34" charset="0"/>
                <a:cs typeface="Times New Roman" panose="02020603050405020304" pitchFamily="18" charset="0"/>
              </a:rPr>
              <a:t>`, `location`, `</a:t>
            </a:r>
            <a:r>
              <a:rPr lang="en-US" sz="1200" dirty="0" err="1">
                <a:latin typeface="Arial Narrow" panose="020B0606020202030204" pitchFamily="34" charset="0"/>
                <a:ea typeface="Calibri" panose="020F0502020204030204" pitchFamily="34" charset="0"/>
                <a:cs typeface="Times New Roman" panose="02020603050405020304" pitchFamily="18" charset="0"/>
              </a:rPr>
              <a:t>t_id</a:t>
            </a:r>
            <a:r>
              <a:rPr lang="en-US" sz="1200" dirty="0">
                <a:latin typeface="Arial Narrow" panose="020B0606020202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200" dirty="0">
                <a:latin typeface="Arial Narrow" panose="020B0606020202030204" pitchFamily="34" charset="0"/>
                <a:ea typeface="Calibri" panose="020F0502020204030204" pitchFamily="34" charset="0"/>
                <a:cs typeface="Times New Roman" panose="02020603050405020304" pitchFamily="18" charset="0"/>
              </a:rPr>
              <a:t>VALUES ('1','Kamalapur Railway Station','Kamalapur','1');</a:t>
            </a:r>
          </a:p>
          <a:p>
            <a:pPr>
              <a:lnSpc>
                <a:spcPct val="107000"/>
              </a:lnSpc>
              <a:spcAft>
                <a:spcPts val="800"/>
              </a:spcAft>
            </a:pPr>
            <a:r>
              <a:rPr lang="en-US" sz="1200" dirty="0">
                <a:latin typeface="Arial Narrow" panose="020B0606020202030204" pitchFamily="34" charset="0"/>
                <a:ea typeface="Calibri" panose="020F0502020204030204" pitchFamily="34" charset="0"/>
                <a:cs typeface="Times New Roman" panose="02020603050405020304" pitchFamily="18" charset="0"/>
              </a:rPr>
              <a:t>INSERT INTO `station`(`</a:t>
            </a:r>
            <a:r>
              <a:rPr lang="en-US" sz="1200" dirty="0" err="1">
                <a:latin typeface="Arial Narrow" panose="020B0606020202030204" pitchFamily="34" charset="0"/>
                <a:ea typeface="Calibri" panose="020F0502020204030204" pitchFamily="34" charset="0"/>
                <a:cs typeface="Times New Roman" panose="02020603050405020304" pitchFamily="18" charset="0"/>
              </a:rPr>
              <a:t>station_id</a:t>
            </a:r>
            <a:r>
              <a:rPr lang="en-US" sz="1200" dirty="0">
                <a:latin typeface="Arial Narrow" panose="020B0606020202030204" pitchFamily="34" charset="0"/>
                <a:ea typeface="Calibri" panose="020F0502020204030204" pitchFamily="34" charset="0"/>
                <a:cs typeface="Times New Roman" panose="02020603050405020304" pitchFamily="18" charset="0"/>
              </a:rPr>
              <a:t>`, `</a:t>
            </a:r>
            <a:r>
              <a:rPr lang="en-US" sz="1200" dirty="0" err="1">
                <a:latin typeface="Arial Narrow" panose="020B0606020202030204" pitchFamily="34" charset="0"/>
                <a:ea typeface="Calibri" panose="020F0502020204030204" pitchFamily="34" charset="0"/>
                <a:cs typeface="Times New Roman" panose="02020603050405020304" pitchFamily="18" charset="0"/>
              </a:rPr>
              <a:t>station_name</a:t>
            </a:r>
            <a:r>
              <a:rPr lang="en-US" sz="1200" dirty="0">
                <a:latin typeface="Arial Narrow" panose="020B0606020202030204" pitchFamily="34" charset="0"/>
                <a:ea typeface="Calibri" panose="020F0502020204030204" pitchFamily="34" charset="0"/>
                <a:cs typeface="Times New Roman" panose="02020603050405020304" pitchFamily="18" charset="0"/>
              </a:rPr>
              <a:t>`, `location`, `</a:t>
            </a:r>
            <a:r>
              <a:rPr lang="en-US" sz="1200" dirty="0" err="1">
                <a:latin typeface="Arial Narrow" panose="020B0606020202030204" pitchFamily="34" charset="0"/>
                <a:ea typeface="Calibri" panose="020F0502020204030204" pitchFamily="34" charset="0"/>
                <a:cs typeface="Times New Roman" panose="02020603050405020304" pitchFamily="18" charset="0"/>
              </a:rPr>
              <a:t>t_id</a:t>
            </a:r>
            <a:r>
              <a:rPr lang="en-US" sz="1200" dirty="0">
                <a:latin typeface="Arial Narrow" panose="020B0606020202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200" dirty="0">
                <a:latin typeface="Arial Narrow" panose="020B0606020202030204" pitchFamily="34" charset="0"/>
                <a:ea typeface="Calibri" panose="020F0502020204030204" pitchFamily="34" charset="0"/>
                <a:cs typeface="Times New Roman" panose="02020603050405020304" pitchFamily="18" charset="0"/>
              </a:rPr>
              <a:t>VALUES ('2','Tejgaon Railway Station','Tejgaon','2');</a:t>
            </a:r>
          </a:p>
          <a:p>
            <a:pPr>
              <a:lnSpc>
                <a:spcPct val="107000"/>
              </a:lnSpc>
              <a:spcAft>
                <a:spcPts val="800"/>
              </a:spcAft>
            </a:pPr>
            <a:r>
              <a:rPr lang="en-US" sz="1200" dirty="0">
                <a:latin typeface="Arial Narrow" panose="020B0606020202030204" pitchFamily="34" charset="0"/>
                <a:ea typeface="Calibri" panose="020F0502020204030204" pitchFamily="34" charset="0"/>
                <a:cs typeface="Times New Roman" panose="02020603050405020304" pitchFamily="18" charset="0"/>
              </a:rPr>
              <a:t>INSERT INTO `station`(`</a:t>
            </a:r>
            <a:r>
              <a:rPr lang="en-US" sz="1200" dirty="0" err="1">
                <a:latin typeface="Arial Narrow" panose="020B0606020202030204" pitchFamily="34" charset="0"/>
                <a:ea typeface="Calibri" panose="020F0502020204030204" pitchFamily="34" charset="0"/>
                <a:cs typeface="Times New Roman" panose="02020603050405020304" pitchFamily="18" charset="0"/>
              </a:rPr>
              <a:t>station_id</a:t>
            </a:r>
            <a:r>
              <a:rPr lang="en-US" sz="1200" dirty="0">
                <a:latin typeface="Arial Narrow" panose="020B0606020202030204" pitchFamily="34" charset="0"/>
                <a:ea typeface="Calibri" panose="020F0502020204030204" pitchFamily="34" charset="0"/>
                <a:cs typeface="Times New Roman" panose="02020603050405020304" pitchFamily="18" charset="0"/>
              </a:rPr>
              <a:t>`, `</a:t>
            </a:r>
            <a:r>
              <a:rPr lang="en-US" sz="1200" dirty="0" err="1">
                <a:latin typeface="Arial Narrow" panose="020B0606020202030204" pitchFamily="34" charset="0"/>
                <a:ea typeface="Calibri" panose="020F0502020204030204" pitchFamily="34" charset="0"/>
                <a:cs typeface="Times New Roman" panose="02020603050405020304" pitchFamily="18" charset="0"/>
              </a:rPr>
              <a:t>station_name</a:t>
            </a:r>
            <a:r>
              <a:rPr lang="en-US" sz="1200" dirty="0">
                <a:latin typeface="Arial Narrow" panose="020B0606020202030204" pitchFamily="34" charset="0"/>
                <a:ea typeface="Calibri" panose="020F0502020204030204" pitchFamily="34" charset="0"/>
                <a:cs typeface="Times New Roman" panose="02020603050405020304" pitchFamily="18" charset="0"/>
              </a:rPr>
              <a:t>`, `location`, `</a:t>
            </a:r>
            <a:r>
              <a:rPr lang="en-US" sz="1200" dirty="0" err="1">
                <a:latin typeface="Arial Narrow" panose="020B0606020202030204" pitchFamily="34" charset="0"/>
                <a:ea typeface="Calibri" panose="020F0502020204030204" pitchFamily="34" charset="0"/>
                <a:cs typeface="Times New Roman" panose="02020603050405020304" pitchFamily="18" charset="0"/>
              </a:rPr>
              <a:t>t_id</a:t>
            </a:r>
            <a:r>
              <a:rPr lang="en-US" sz="1200" dirty="0">
                <a:latin typeface="Arial Narrow" panose="020B0606020202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200" dirty="0">
                <a:latin typeface="Arial Narrow" panose="020B0606020202030204" pitchFamily="34" charset="0"/>
                <a:ea typeface="Calibri" panose="020F0502020204030204" pitchFamily="34" charset="0"/>
                <a:cs typeface="Times New Roman" panose="02020603050405020304" pitchFamily="18" charset="0"/>
              </a:rPr>
              <a:t>VALUES ('3','Shyampur </a:t>
            </a:r>
            <a:r>
              <a:rPr lang="en-US" sz="1200" dirty="0" err="1">
                <a:latin typeface="Arial Narrow" panose="020B0606020202030204" pitchFamily="34" charset="0"/>
                <a:ea typeface="Calibri" panose="020F0502020204030204" pitchFamily="34" charset="0"/>
                <a:cs typeface="Times New Roman" panose="02020603050405020304" pitchFamily="18" charset="0"/>
              </a:rPr>
              <a:t>Baraitala</a:t>
            </a:r>
            <a:r>
              <a:rPr lang="en-US" sz="1200" dirty="0">
                <a:latin typeface="Arial Narrow" panose="020B0606020202030204" pitchFamily="34" charset="0"/>
                <a:ea typeface="Calibri" panose="020F0502020204030204" pitchFamily="34" charset="0"/>
                <a:cs typeface="Times New Roman" panose="02020603050405020304" pitchFamily="18" charset="0"/>
              </a:rPr>
              <a:t> Railway Station','Shyampur','3');</a:t>
            </a:r>
          </a:p>
          <a:p>
            <a:pPr>
              <a:lnSpc>
                <a:spcPct val="107000"/>
              </a:lnSpc>
              <a:spcAft>
                <a:spcPts val="800"/>
              </a:spcAft>
            </a:pPr>
            <a:r>
              <a:rPr lang="en-US" sz="1200" dirty="0">
                <a:latin typeface="Arial Narrow" panose="020B0606020202030204" pitchFamily="34" charset="0"/>
                <a:ea typeface="Calibri" panose="020F0502020204030204" pitchFamily="34" charset="0"/>
                <a:cs typeface="Times New Roman" panose="02020603050405020304" pitchFamily="18" charset="0"/>
              </a:rPr>
              <a:t>INSERT INTO `station`(`</a:t>
            </a:r>
            <a:r>
              <a:rPr lang="en-US" sz="1200" dirty="0" err="1">
                <a:latin typeface="Arial Narrow" panose="020B0606020202030204" pitchFamily="34" charset="0"/>
                <a:ea typeface="Calibri" panose="020F0502020204030204" pitchFamily="34" charset="0"/>
                <a:cs typeface="Times New Roman" panose="02020603050405020304" pitchFamily="18" charset="0"/>
              </a:rPr>
              <a:t>station_id</a:t>
            </a:r>
            <a:r>
              <a:rPr lang="en-US" sz="1200" dirty="0">
                <a:latin typeface="Arial Narrow" panose="020B0606020202030204" pitchFamily="34" charset="0"/>
                <a:ea typeface="Calibri" panose="020F0502020204030204" pitchFamily="34" charset="0"/>
                <a:cs typeface="Times New Roman" panose="02020603050405020304" pitchFamily="18" charset="0"/>
              </a:rPr>
              <a:t>`, `</a:t>
            </a:r>
            <a:r>
              <a:rPr lang="en-US" sz="1200" dirty="0" err="1">
                <a:latin typeface="Arial Narrow" panose="020B0606020202030204" pitchFamily="34" charset="0"/>
                <a:ea typeface="Calibri" panose="020F0502020204030204" pitchFamily="34" charset="0"/>
                <a:cs typeface="Times New Roman" panose="02020603050405020304" pitchFamily="18" charset="0"/>
              </a:rPr>
              <a:t>station_name</a:t>
            </a:r>
            <a:r>
              <a:rPr lang="en-US" sz="1200" dirty="0">
                <a:latin typeface="Arial Narrow" panose="020B0606020202030204" pitchFamily="34" charset="0"/>
                <a:ea typeface="Calibri" panose="020F0502020204030204" pitchFamily="34" charset="0"/>
                <a:cs typeface="Times New Roman" panose="02020603050405020304" pitchFamily="18" charset="0"/>
              </a:rPr>
              <a:t>`, `location`, `</a:t>
            </a:r>
            <a:r>
              <a:rPr lang="en-US" sz="1200" dirty="0" err="1">
                <a:latin typeface="Arial Narrow" panose="020B0606020202030204" pitchFamily="34" charset="0"/>
                <a:ea typeface="Calibri" panose="020F0502020204030204" pitchFamily="34" charset="0"/>
                <a:cs typeface="Times New Roman" panose="02020603050405020304" pitchFamily="18" charset="0"/>
              </a:rPr>
              <a:t>t_id</a:t>
            </a:r>
            <a:r>
              <a:rPr lang="en-US" sz="1200" dirty="0">
                <a:latin typeface="Arial Narrow" panose="020B0606020202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200" dirty="0">
                <a:latin typeface="Arial Narrow" panose="020B0606020202030204" pitchFamily="34" charset="0"/>
                <a:ea typeface="Calibri" panose="020F0502020204030204" pitchFamily="34" charset="0"/>
                <a:cs typeface="Times New Roman" panose="02020603050405020304" pitchFamily="18" charset="0"/>
              </a:rPr>
              <a:t>VALUES ('4','Kamalapur Railway Station','Kamalapur','4');</a:t>
            </a:r>
          </a:p>
          <a:p>
            <a:pPr>
              <a:lnSpc>
                <a:spcPct val="107000"/>
              </a:lnSpc>
              <a:spcAft>
                <a:spcPts val="800"/>
              </a:spcAft>
            </a:pPr>
            <a:r>
              <a:rPr lang="en-US" sz="1200" dirty="0">
                <a:latin typeface="Arial Narrow" panose="020B0606020202030204" pitchFamily="34" charset="0"/>
                <a:ea typeface="Calibri" panose="020F0502020204030204" pitchFamily="34" charset="0"/>
                <a:cs typeface="Times New Roman" panose="02020603050405020304" pitchFamily="18" charset="0"/>
              </a:rPr>
              <a:t>INSERT INTO `station`(`</a:t>
            </a:r>
            <a:r>
              <a:rPr lang="en-US" sz="1200" dirty="0" err="1">
                <a:latin typeface="Arial Narrow" panose="020B0606020202030204" pitchFamily="34" charset="0"/>
                <a:ea typeface="Calibri" panose="020F0502020204030204" pitchFamily="34" charset="0"/>
                <a:cs typeface="Times New Roman" panose="02020603050405020304" pitchFamily="18" charset="0"/>
              </a:rPr>
              <a:t>station_id</a:t>
            </a:r>
            <a:r>
              <a:rPr lang="en-US" sz="1200" dirty="0">
                <a:latin typeface="Arial Narrow" panose="020B0606020202030204" pitchFamily="34" charset="0"/>
                <a:ea typeface="Calibri" panose="020F0502020204030204" pitchFamily="34" charset="0"/>
                <a:cs typeface="Times New Roman" panose="02020603050405020304" pitchFamily="18" charset="0"/>
              </a:rPr>
              <a:t>`, `</a:t>
            </a:r>
            <a:r>
              <a:rPr lang="en-US" sz="1200" dirty="0" err="1">
                <a:latin typeface="Arial Narrow" panose="020B0606020202030204" pitchFamily="34" charset="0"/>
                <a:ea typeface="Calibri" panose="020F0502020204030204" pitchFamily="34" charset="0"/>
                <a:cs typeface="Times New Roman" panose="02020603050405020304" pitchFamily="18" charset="0"/>
              </a:rPr>
              <a:t>station_name</a:t>
            </a:r>
            <a:r>
              <a:rPr lang="en-US" sz="1200" dirty="0">
                <a:latin typeface="Arial Narrow" panose="020B0606020202030204" pitchFamily="34" charset="0"/>
                <a:ea typeface="Calibri" panose="020F0502020204030204" pitchFamily="34" charset="0"/>
                <a:cs typeface="Times New Roman" panose="02020603050405020304" pitchFamily="18" charset="0"/>
              </a:rPr>
              <a:t>`, `location`, `</a:t>
            </a:r>
            <a:r>
              <a:rPr lang="en-US" sz="1200" dirty="0" err="1">
                <a:latin typeface="Arial Narrow" panose="020B0606020202030204" pitchFamily="34" charset="0"/>
                <a:ea typeface="Calibri" panose="020F0502020204030204" pitchFamily="34" charset="0"/>
                <a:cs typeface="Times New Roman" panose="02020603050405020304" pitchFamily="18" charset="0"/>
              </a:rPr>
              <a:t>t_id</a:t>
            </a:r>
            <a:r>
              <a:rPr lang="en-US" sz="1200" dirty="0">
                <a:latin typeface="Arial Narrow" panose="020B0606020202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200" dirty="0">
                <a:latin typeface="Arial Narrow" panose="020B0606020202030204" pitchFamily="34" charset="0"/>
                <a:ea typeface="Calibri" panose="020F0502020204030204" pitchFamily="34" charset="0"/>
                <a:cs typeface="Times New Roman" panose="02020603050405020304" pitchFamily="18" charset="0"/>
              </a:rPr>
              <a:t>VALUES ('5','Cumilla Railway Station','Cumilla','5');</a:t>
            </a:r>
          </a:p>
          <a:p>
            <a:pPr>
              <a:lnSpc>
                <a:spcPct val="107000"/>
              </a:lnSpc>
              <a:spcAft>
                <a:spcPts val="800"/>
              </a:spcAft>
            </a:pPr>
            <a:r>
              <a:rPr lang="en-US" sz="1200" dirty="0">
                <a:latin typeface="Arial Narrow" panose="020B0606020202030204" pitchFamily="34" charset="0"/>
                <a:ea typeface="Calibri" panose="020F0502020204030204" pitchFamily="34" charset="0"/>
                <a:cs typeface="Times New Roman" panose="02020603050405020304" pitchFamily="18" charset="0"/>
              </a:rPr>
              <a:t>INSERT INTO `station`(`</a:t>
            </a:r>
            <a:r>
              <a:rPr lang="en-US" sz="1200" dirty="0" err="1">
                <a:latin typeface="Arial Narrow" panose="020B0606020202030204" pitchFamily="34" charset="0"/>
                <a:ea typeface="Calibri" panose="020F0502020204030204" pitchFamily="34" charset="0"/>
                <a:cs typeface="Times New Roman" panose="02020603050405020304" pitchFamily="18" charset="0"/>
              </a:rPr>
              <a:t>station_id</a:t>
            </a:r>
            <a:r>
              <a:rPr lang="en-US" sz="1200" dirty="0">
                <a:latin typeface="Arial Narrow" panose="020B0606020202030204" pitchFamily="34" charset="0"/>
                <a:ea typeface="Calibri" panose="020F0502020204030204" pitchFamily="34" charset="0"/>
                <a:cs typeface="Times New Roman" panose="02020603050405020304" pitchFamily="18" charset="0"/>
              </a:rPr>
              <a:t>`, `</a:t>
            </a:r>
            <a:r>
              <a:rPr lang="en-US" sz="1200" dirty="0" err="1">
                <a:latin typeface="Arial Narrow" panose="020B0606020202030204" pitchFamily="34" charset="0"/>
                <a:ea typeface="Calibri" panose="020F0502020204030204" pitchFamily="34" charset="0"/>
                <a:cs typeface="Times New Roman" panose="02020603050405020304" pitchFamily="18" charset="0"/>
              </a:rPr>
              <a:t>station_name</a:t>
            </a:r>
            <a:r>
              <a:rPr lang="en-US" sz="1200" dirty="0">
                <a:latin typeface="Arial Narrow" panose="020B0606020202030204" pitchFamily="34" charset="0"/>
                <a:ea typeface="Calibri" panose="020F0502020204030204" pitchFamily="34" charset="0"/>
                <a:cs typeface="Times New Roman" panose="02020603050405020304" pitchFamily="18" charset="0"/>
              </a:rPr>
              <a:t>`, `location`, `</a:t>
            </a:r>
            <a:r>
              <a:rPr lang="en-US" sz="1200" dirty="0" err="1">
                <a:latin typeface="Arial Narrow" panose="020B0606020202030204" pitchFamily="34" charset="0"/>
                <a:ea typeface="Calibri" panose="020F0502020204030204" pitchFamily="34" charset="0"/>
                <a:cs typeface="Times New Roman" panose="02020603050405020304" pitchFamily="18" charset="0"/>
              </a:rPr>
              <a:t>t_id</a:t>
            </a:r>
            <a:r>
              <a:rPr lang="en-US" sz="1200" dirty="0">
                <a:latin typeface="Arial Narrow" panose="020B0606020202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200" dirty="0">
                <a:latin typeface="Arial Narrow" panose="020B0606020202030204" pitchFamily="34" charset="0"/>
                <a:ea typeface="Calibri" panose="020F0502020204030204" pitchFamily="34" charset="0"/>
                <a:cs typeface="Times New Roman" panose="02020603050405020304" pitchFamily="18" charset="0"/>
              </a:rPr>
              <a:t>VALUES ('6','Chattogram Railway Station','Chattogram','6');</a:t>
            </a:r>
          </a:p>
          <a:p>
            <a:endParaRPr lang="en-US" dirty="0"/>
          </a:p>
        </p:txBody>
      </p:sp>
      <p:sp>
        <p:nvSpPr>
          <p:cNvPr id="26" name="TextBox 25"/>
          <p:cNvSpPr txBox="1"/>
          <p:nvPr/>
        </p:nvSpPr>
        <p:spPr>
          <a:xfrm>
            <a:off x="8144143" y="3108960"/>
            <a:ext cx="4047857" cy="2743200"/>
          </a:xfrm>
          <a:prstGeom prst="rect">
            <a:avLst/>
          </a:prstGeom>
          <a:solidFill>
            <a:schemeClr val="accent6">
              <a:lumMod val="20000"/>
              <a:lumOff val="80000"/>
            </a:schemeClr>
          </a:solidFill>
        </p:spPr>
        <p:txBody>
          <a:bodyPr wrap="square" rtlCol="0">
            <a:spAutoFit/>
          </a:bodyPr>
          <a:lstStyle/>
          <a:p>
            <a:endParaRPr lang="en-US" dirty="0"/>
          </a:p>
        </p:txBody>
      </p: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4143" y="3631763"/>
            <a:ext cx="4039164" cy="1838582"/>
          </a:xfrm>
          <a:prstGeom prst="rect">
            <a:avLst/>
          </a:prstGeom>
        </p:spPr>
      </p:pic>
      <p:cxnSp>
        <p:nvCxnSpPr>
          <p:cNvPr id="29" name="Straight Connector 28"/>
          <p:cNvCxnSpPr/>
          <p:nvPr/>
        </p:nvCxnSpPr>
        <p:spPr>
          <a:xfrm>
            <a:off x="3777052" y="2215990"/>
            <a:ext cx="42160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777052" y="2215990"/>
            <a:ext cx="0" cy="43379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777052" y="6553909"/>
            <a:ext cx="42160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993093" y="2215990"/>
            <a:ext cx="0" cy="43379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144143" y="3108960"/>
            <a:ext cx="40391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144143" y="3139721"/>
            <a:ext cx="0" cy="2712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144143" y="5852160"/>
            <a:ext cx="4148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2183307" y="3108960"/>
            <a:ext cx="8693" cy="2743200"/>
          </a:xfrm>
          <a:prstGeom prst="line">
            <a:avLst/>
          </a:prstGeom>
        </p:spPr>
        <p:style>
          <a:lnRef idx="1">
            <a:schemeClr val="accent1"/>
          </a:lnRef>
          <a:fillRef idx="0">
            <a:schemeClr val="accent1"/>
          </a:fillRef>
          <a:effectRef idx="0">
            <a:schemeClr val="accent1"/>
          </a:effectRef>
          <a:fontRef idx="minor">
            <a:schemeClr val="tx1"/>
          </a:fontRef>
        </p:style>
      </p:cxnSp>
      <p:sp>
        <p:nvSpPr>
          <p:cNvPr id="45" name="5-Point Star 44"/>
          <p:cNvSpPr/>
          <p:nvPr/>
        </p:nvSpPr>
        <p:spPr>
          <a:xfrm>
            <a:off x="7606357" y="1860051"/>
            <a:ext cx="623763" cy="617750"/>
          </a:xfrm>
          <a:prstGeom prst="star5">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45"/>
          <p:cNvSpPr/>
          <p:nvPr/>
        </p:nvSpPr>
        <p:spPr>
          <a:xfrm>
            <a:off x="9982472" y="2743200"/>
            <a:ext cx="623763" cy="617750"/>
          </a:xfrm>
          <a:prstGeom prst="star5">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79687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arn(inVertic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barn(inVertical)">
                                      <p:cBhvr>
                                        <p:cTn id="17" dur="500"/>
                                        <p:tgtEl>
                                          <p:spTgt spid="26"/>
                                        </p:tgtEl>
                                      </p:cBhvr>
                                    </p:animEffect>
                                  </p:childTnLst>
                                </p:cTn>
                              </p:par>
                              <p:par>
                                <p:cTn id="18" presetID="16" presetClass="entr" presetSubtype="21" fill="hold"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barn(inVertical)">
                                      <p:cBhvr>
                                        <p:cTn id="2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1" grpId="0" animBg="1"/>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2192001" cy="1815882"/>
          </a:xfrm>
          <a:prstGeom prst="rect">
            <a:avLst/>
          </a:prstGeom>
          <a:solidFill>
            <a:schemeClr val="accent1">
              <a:lumMod val="20000"/>
              <a:lumOff val="80000"/>
            </a:schemeClr>
          </a:solid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000" b="1" dirty="0">
                <a:ln/>
                <a:solidFill>
                  <a:schemeClr val="accent3"/>
                </a:solidFill>
              </a:rPr>
              <a:t/>
            </a:r>
            <a:br>
              <a:rPr lang="en-US" sz="4000" b="1" dirty="0">
                <a:ln/>
                <a:solidFill>
                  <a:schemeClr val="accent3"/>
                </a:solidFill>
              </a:rPr>
            </a:br>
            <a:r>
              <a:rPr lang="en-US" sz="3600" b="1" dirty="0" smtClean="0">
                <a:ln w="12700">
                  <a:solidFill>
                    <a:schemeClr val="accent1">
                      <a:lumMod val="75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Rounded MT Bold" panose="020F0704030504030204" pitchFamily="34" charset="0"/>
              </a:rPr>
              <a:t>SQL Queries</a:t>
            </a:r>
            <a:r>
              <a:rPr lang="en-US" sz="3600" b="1" dirty="0" smtClean="0">
                <a:ln/>
                <a:solidFill>
                  <a:schemeClr val="accent3"/>
                </a:solidFill>
                <a:latin typeface="Arial Rounded MT Bold" panose="020F0704030504030204" pitchFamily="34" charset="0"/>
              </a:rPr>
              <a:t/>
            </a:r>
            <a:br>
              <a:rPr lang="en-US" sz="3600" b="1" dirty="0" smtClean="0">
                <a:ln/>
                <a:solidFill>
                  <a:schemeClr val="accent3"/>
                </a:solidFill>
                <a:latin typeface="Arial Rounded MT Bold" panose="020F0704030504030204" pitchFamily="34" charset="0"/>
              </a:rPr>
            </a:br>
            <a:endParaRPr lang="en-US" sz="3600" b="1" dirty="0">
              <a:ln/>
              <a:solidFill>
                <a:schemeClr val="accent3"/>
              </a:solidFill>
              <a:latin typeface="Arial Rounded MT Bold" panose="020F0704030504030204" pitchFamily="34" charset="0"/>
            </a:endParaRPr>
          </a:p>
        </p:txBody>
      </p:sp>
      <p:cxnSp>
        <p:nvCxnSpPr>
          <p:cNvPr id="5" name="Straight Connector 4"/>
          <p:cNvCxnSpPr/>
          <p:nvPr/>
        </p:nvCxnSpPr>
        <p:spPr>
          <a:xfrm>
            <a:off x="0" y="1815882"/>
            <a:ext cx="121920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0" y="0"/>
            <a:ext cx="0" cy="1815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2192000" y="0"/>
            <a:ext cx="0" cy="1815882"/>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27931" y="2338381"/>
            <a:ext cx="5410666" cy="3889015"/>
          </a:xfrm>
          <a:prstGeom prst="rect">
            <a:avLst/>
          </a:prstGeom>
          <a:solidFill>
            <a:schemeClr val="bg1">
              <a:lumMod val="95000"/>
            </a:schemeClr>
          </a:solidFill>
        </p:spPr>
        <p:txBody>
          <a:bodyPr wrap="square" rtlCol="0">
            <a:spAutoFit/>
          </a:bodyPr>
          <a:lstStyle/>
          <a:p>
            <a:endParaRPr lang="en-US" dirty="0"/>
          </a:p>
        </p:txBody>
      </p:sp>
      <p:sp>
        <p:nvSpPr>
          <p:cNvPr id="12" name="TextBox 11"/>
          <p:cNvSpPr txBox="1"/>
          <p:nvPr/>
        </p:nvSpPr>
        <p:spPr>
          <a:xfrm>
            <a:off x="6095999" y="2338381"/>
            <a:ext cx="5902075" cy="3889015"/>
          </a:xfrm>
          <a:prstGeom prst="rect">
            <a:avLst/>
          </a:prstGeom>
          <a:solidFill>
            <a:schemeClr val="bg1">
              <a:lumMod val="95000"/>
            </a:schemeClr>
          </a:solidFill>
        </p:spPr>
        <p:txBody>
          <a:bodyPr wrap="square" rtlCol="0">
            <a:spAutoFit/>
          </a:bodyPr>
          <a:lstStyle/>
          <a:p>
            <a:endParaRPr lang="en-US" dirty="0"/>
          </a:p>
        </p:txBody>
      </p:sp>
      <p:sp>
        <p:nvSpPr>
          <p:cNvPr id="10" name="Rectangle 6"/>
          <p:cNvSpPr>
            <a:spLocks noChangeArrowheads="1"/>
          </p:cNvSpPr>
          <p:nvPr/>
        </p:nvSpPr>
        <p:spPr bwMode="auto">
          <a:xfrm>
            <a:off x="724175" y="2860683"/>
            <a:ext cx="332339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Times New Roman" panose="02020603050405020304" pitchFamily="18" charset="0"/>
              </a:rPr>
              <a:t>1. Show the full list of users.</a:t>
            </a:r>
            <a:endParaRPr kumimoji="0" lang="en-US" altLang="en-US" sz="1600" b="0" i="0" u="none" strike="noStrike" cap="none" normalizeH="0" baseline="0" dirty="0" smtClean="0">
              <a:ln>
                <a:noFill/>
              </a:ln>
              <a:solidFill>
                <a:schemeClr val="tx1"/>
              </a:solidFill>
              <a:effectLst/>
              <a:latin typeface="Bell MT" panose="02020503060305020303"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smtClean="0">
                <a:ln>
                  <a:noFill/>
                </a:ln>
                <a:solidFill>
                  <a:srgbClr val="2E74B5"/>
                </a:solidFill>
                <a:effectLst/>
                <a:latin typeface="Bell MT" panose="02020503060305020303" pitchFamily="18" charset="0"/>
                <a:ea typeface="Calibri" panose="020F0502020204030204" pitchFamily="34" charset="0"/>
                <a:cs typeface="Calibri Light" panose="020F0302020204030204" pitchFamily="34" charset="0"/>
              </a:rPr>
              <a:t>SELECT</a:t>
            </a:r>
            <a:r>
              <a:rPr kumimoji="0" lang="en-US" altLang="en-US" sz="1600" b="0"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 * </a:t>
            </a:r>
            <a:r>
              <a:rPr kumimoji="0" lang="en-US" altLang="en-US" sz="1600" b="0" i="0" u="none" strike="noStrike" cap="none" normalizeH="0" baseline="0" dirty="0" smtClean="0">
                <a:ln>
                  <a:noFill/>
                </a:ln>
                <a:solidFill>
                  <a:srgbClr val="2E74B5"/>
                </a:solidFill>
                <a:effectLst/>
                <a:latin typeface="Bell MT" panose="02020503060305020303" pitchFamily="18" charset="0"/>
                <a:ea typeface="Calibri" panose="020F0502020204030204" pitchFamily="34" charset="0"/>
                <a:cs typeface="Calibri Light" panose="020F0302020204030204" pitchFamily="34" charset="0"/>
              </a:rPr>
              <a:t>FROM</a:t>
            </a:r>
            <a:r>
              <a:rPr kumimoji="0" lang="en-US" altLang="en-US" sz="1600" b="0"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 `users` </a:t>
            </a:r>
            <a:br>
              <a:rPr kumimoji="0" lang="en-US" altLang="en-US" sz="1600" b="0"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br>
            <a:r>
              <a:rPr kumimoji="0" lang="en-US" altLang="en-US" sz="1100" b="0"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
            </a:r>
            <a:br>
              <a:rPr kumimoji="0" lang="en-US" altLang="en-US" sz="1100" b="0"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b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2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872" y="4061012"/>
            <a:ext cx="4976783" cy="1797736"/>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1"/>
          <p:cNvSpPr>
            <a:spLocks noChangeArrowheads="1"/>
          </p:cNvSpPr>
          <p:nvPr/>
        </p:nvSpPr>
        <p:spPr bwMode="auto">
          <a:xfrm>
            <a:off x="6400800" y="2739434"/>
            <a:ext cx="12519212"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2. Find out the list of all female passengers in the passenger table.</a:t>
            </a:r>
            <a:endParaRPr kumimoji="0" lang="en-US" altLang="en-US" sz="1600" b="0" i="0" u="none" strike="noStrike" cap="none" normalizeH="0" baseline="0" dirty="0" smtClean="0">
              <a:ln>
                <a:noFill/>
              </a:ln>
              <a:solidFill>
                <a:schemeClr val="tx1"/>
              </a:solidFill>
              <a:effectLst/>
              <a:latin typeface="Bell MT" panose="02020503060305020303"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smtClean="0">
                <a:ln>
                  <a:noFill/>
                </a:ln>
                <a:solidFill>
                  <a:srgbClr val="2E74B5"/>
                </a:solidFill>
                <a:effectLst/>
                <a:latin typeface="Bell MT" panose="02020503060305020303" pitchFamily="18" charset="0"/>
                <a:ea typeface="Calibri" panose="020F0502020204030204" pitchFamily="34" charset="0"/>
                <a:cs typeface="Calibri Light" panose="020F0302020204030204" pitchFamily="34" charset="0"/>
              </a:rPr>
              <a:t>SELECT </a:t>
            </a:r>
            <a:r>
              <a:rPr kumimoji="0" lang="en-US" altLang="en-US" sz="1600" b="0"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a:t>
            </a:r>
            <a:r>
              <a:rPr kumimoji="0" lang="en-US" altLang="en-US" sz="1600" b="0" i="0" u="none" strike="noStrike" cap="none" normalizeH="0" baseline="0" dirty="0" err="1"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p_id</a:t>
            </a:r>
            <a:r>
              <a:rPr kumimoji="0" lang="en-US" altLang="en-US" sz="1600" b="0"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 `</a:t>
            </a:r>
            <a:r>
              <a:rPr kumimoji="0" lang="en-US" altLang="en-US" sz="1600" b="0" i="0" u="none" strike="noStrike" cap="none" normalizeH="0" baseline="0" dirty="0" err="1"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p_name</a:t>
            </a:r>
            <a:r>
              <a:rPr kumimoji="0" lang="en-US" altLang="en-US" sz="1600" b="0"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 `age`, `gender`, `</a:t>
            </a:r>
            <a:r>
              <a:rPr kumimoji="0" lang="en-US" altLang="en-US" sz="1600" b="0" i="0" u="none" strike="noStrike" cap="none" normalizeH="0" baseline="0" dirty="0" err="1"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u_id</a:t>
            </a:r>
            <a:r>
              <a:rPr kumimoji="0" lang="en-US" altLang="en-US" sz="1600" b="0"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 </a:t>
            </a:r>
            <a:endParaRPr kumimoji="0" lang="en-US" altLang="en-US" sz="1600" b="0" i="0" u="none" strike="noStrike" cap="none" normalizeH="0" baseline="0" dirty="0" smtClean="0">
              <a:ln>
                <a:noFill/>
              </a:ln>
              <a:solidFill>
                <a:schemeClr val="tx1"/>
              </a:solidFill>
              <a:effectLst/>
              <a:latin typeface="Bell MT" panose="020205030603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E74B5"/>
                </a:solidFill>
                <a:effectLst/>
                <a:latin typeface="Bell MT" panose="02020503060305020303" pitchFamily="18" charset="0"/>
                <a:ea typeface="Calibri" panose="020F0502020204030204" pitchFamily="34" charset="0"/>
                <a:cs typeface="Calibri Light" panose="020F0302020204030204" pitchFamily="34" charset="0"/>
              </a:rPr>
              <a:t>FROM </a:t>
            </a:r>
            <a:r>
              <a:rPr kumimoji="0" lang="en-US" altLang="en-US" sz="1600" b="0"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`passenger` </a:t>
            </a:r>
            <a:endParaRPr kumimoji="0" lang="en-US" altLang="en-US" sz="1600" b="0" i="0" u="none" strike="noStrike" cap="none" normalizeH="0" baseline="0" dirty="0" smtClean="0">
              <a:ln>
                <a:noFill/>
              </a:ln>
              <a:solidFill>
                <a:schemeClr val="tx1"/>
              </a:solidFill>
              <a:effectLst/>
              <a:latin typeface="Bell MT" panose="020205030603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E74B5"/>
                </a:solidFill>
                <a:effectLst/>
                <a:latin typeface="Bell MT" panose="02020503060305020303" pitchFamily="18" charset="0"/>
                <a:ea typeface="Calibri" panose="020F0502020204030204" pitchFamily="34" charset="0"/>
                <a:cs typeface="Calibri Light" panose="020F0302020204030204" pitchFamily="34" charset="0"/>
              </a:rPr>
              <a:t>WHERE</a:t>
            </a:r>
            <a:r>
              <a:rPr kumimoji="0" lang="en-US" altLang="en-US" sz="1600" b="0"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 gender='female'</a:t>
            </a:r>
            <a:r>
              <a:rPr kumimoji="0" lang="en-US" altLang="en-US" sz="1100" b="0"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
            </a:r>
            <a:br>
              <a:rPr kumimoji="0" lang="en-US" altLang="en-US" sz="1100" b="0"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br>
            <a:r>
              <a:rPr kumimoji="0" lang="en-US" altLang="en-US" sz="1100" b="0"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
            </a:r>
            <a:br>
              <a:rPr kumimoji="0" lang="en-US" altLang="en-US" sz="1100" b="0"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b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7659" y="4061012"/>
            <a:ext cx="4518211" cy="1936376"/>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2"/>
          <p:cNvSpPr>
            <a:spLocks noChangeArrowheads="1"/>
          </p:cNvSpPr>
          <p:nvPr/>
        </p:nvSpPr>
        <p:spPr bwMode="auto">
          <a:xfrm>
            <a:off x="6400800" y="4833257"/>
            <a:ext cx="1251921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cxnSp>
        <p:nvCxnSpPr>
          <p:cNvPr id="21" name="Straight Connector 20"/>
          <p:cNvCxnSpPr/>
          <p:nvPr/>
        </p:nvCxnSpPr>
        <p:spPr>
          <a:xfrm>
            <a:off x="327931" y="2338381"/>
            <a:ext cx="54106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27931" y="2338381"/>
            <a:ext cx="0" cy="38890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27931" y="6227396"/>
            <a:ext cx="54106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738597" y="2338381"/>
            <a:ext cx="0" cy="38890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095999" y="2338381"/>
            <a:ext cx="590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095999" y="2338381"/>
            <a:ext cx="0" cy="38890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095999" y="6227396"/>
            <a:ext cx="590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1998074" y="2338381"/>
            <a:ext cx="0" cy="388901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0127025"/>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 y="18306"/>
            <a:ext cx="12192001" cy="1815882"/>
          </a:xfrm>
          <a:prstGeom prst="rect">
            <a:avLst/>
          </a:prstGeom>
          <a:solidFill>
            <a:schemeClr val="accent1">
              <a:lumMod val="20000"/>
              <a:lumOff val="80000"/>
            </a:schemeClr>
          </a:solid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000" b="1" dirty="0">
                <a:ln/>
                <a:solidFill>
                  <a:schemeClr val="accent3"/>
                </a:solidFill>
              </a:rPr>
              <a:t/>
            </a:r>
            <a:br>
              <a:rPr lang="en-US" sz="4000" b="1" dirty="0">
                <a:ln/>
                <a:solidFill>
                  <a:schemeClr val="accent3"/>
                </a:solidFill>
              </a:rPr>
            </a:br>
            <a:r>
              <a:rPr lang="en-US" sz="3600" b="1" dirty="0" smtClean="0">
                <a:ln w="12700">
                  <a:solidFill>
                    <a:schemeClr val="accent1">
                      <a:lumMod val="75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Rounded MT Bold" panose="020F0704030504030204" pitchFamily="34" charset="0"/>
              </a:rPr>
              <a:t>SQL Queries</a:t>
            </a:r>
            <a:r>
              <a:rPr lang="en-US" sz="3600" b="1" dirty="0" smtClean="0">
                <a:ln/>
                <a:solidFill>
                  <a:schemeClr val="accent3"/>
                </a:solidFill>
                <a:latin typeface="Arial Rounded MT Bold" panose="020F0704030504030204" pitchFamily="34" charset="0"/>
              </a:rPr>
              <a:t/>
            </a:r>
            <a:br>
              <a:rPr lang="en-US" sz="3600" b="1" dirty="0" smtClean="0">
                <a:ln/>
                <a:solidFill>
                  <a:schemeClr val="accent3"/>
                </a:solidFill>
                <a:latin typeface="Arial Rounded MT Bold" panose="020F0704030504030204" pitchFamily="34" charset="0"/>
              </a:rPr>
            </a:br>
            <a:endParaRPr lang="en-US" sz="3600" b="1" dirty="0">
              <a:ln/>
              <a:solidFill>
                <a:schemeClr val="accent3"/>
              </a:solidFill>
              <a:latin typeface="Arial Rounded MT Bold" panose="020F0704030504030204" pitchFamily="34" charset="0"/>
            </a:endParaRPr>
          </a:p>
        </p:txBody>
      </p:sp>
      <p:cxnSp>
        <p:nvCxnSpPr>
          <p:cNvPr id="5" name="Straight Connector 4"/>
          <p:cNvCxnSpPr/>
          <p:nvPr/>
        </p:nvCxnSpPr>
        <p:spPr>
          <a:xfrm>
            <a:off x="0" y="1815882"/>
            <a:ext cx="121920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0" y="0"/>
            <a:ext cx="0" cy="1815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2192000" y="0"/>
            <a:ext cx="0" cy="1815882"/>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27931" y="2338381"/>
            <a:ext cx="5410666" cy="3889015"/>
          </a:xfrm>
          <a:prstGeom prst="rect">
            <a:avLst/>
          </a:prstGeom>
          <a:solidFill>
            <a:schemeClr val="bg1">
              <a:lumMod val="95000"/>
            </a:schemeClr>
          </a:solidFill>
        </p:spPr>
        <p:txBody>
          <a:bodyPr wrap="square" rtlCol="0">
            <a:spAutoFit/>
          </a:bodyPr>
          <a:lstStyle/>
          <a:p>
            <a:endParaRPr lang="en-US" dirty="0"/>
          </a:p>
        </p:txBody>
      </p:sp>
      <p:sp>
        <p:nvSpPr>
          <p:cNvPr id="12" name="TextBox 11"/>
          <p:cNvSpPr txBox="1"/>
          <p:nvPr/>
        </p:nvSpPr>
        <p:spPr>
          <a:xfrm>
            <a:off x="6095998" y="2365901"/>
            <a:ext cx="5902075" cy="3889015"/>
          </a:xfrm>
          <a:prstGeom prst="rect">
            <a:avLst/>
          </a:prstGeom>
          <a:solidFill>
            <a:schemeClr val="bg1">
              <a:lumMod val="95000"/>
            </a:schemeClr>
          </a:solidFill>
        </p:spPr>
        <p:txBody>
          <a:bodyPr wrap="square" rtlCol="0">
            <a:spAutoFit/>
          </a:bodyPr>
          <a:lstStyle/>
          <a:p>
            <a:endParaRPr lang="en-US" dirty="0"/>
          </a:p>
        </p:txBody>
      </p:sp>
      <p:sp>
        <p:nvSpPr>
          <p:cNvPr id="10" name="Rectangle 6"/>
          <p:cNvSpPr>
            <a:spLocks noChangeArrowheads="1"/>
          </p:cNvSpPr>
          <p:nvPr/>
        </p:nvSpPr>
        <p:spPr bwMode="auto">
          <a:xfrm>
            <a:off x="507234" y="2599757"/>
            <a:ext cx="5014421" cy="218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600" b="1" dirty="0" smtClean="0">
                <a:latin typeface="Bell MT" panose="02020503060305020303" pitchFamily="18" charset="0"/>
              </a:rPr>
              <a:t>3. Find </a:t>
            </a:r>
            <a:r>
              <a:rPr lang="en-US" sz="1600" b="1" dirty="0">
                <a:latin typeface="Bell MT" panose="02020503060305020303" pitchFamily="18" charset="0"/>
              </a:rPr>
              <a:t>the user IDs that start with 2 and ends with 7 from users table.</a:t>
            </a:r>
            <a:endParaRPr lang="en-US" sz="1600" dirty="0">
              <a:latin typeface="Bell MT" panose="02020503060305020303" pitchFamily="18" charset="0"/>
            </a:endParaRPr>
          </a:p>
          <a:p>
            <a:pPr lvl="0"/>
            <a:r>
              <a:rPr lang="en-US" sz="1600" dirty="0">
                <a:solidFill>
                  <a:schemeClr val="accent1">
                    <a:lumMod val="75000"/>
                  </a:schemeClr>
                </a:solidFill>
                <a:latin typeface="Bell MT" panose="02020503060305020303" pitchFamily="18" charset="0"/>
              </a:rPr>
              <a:t>SELECT</a:t>
            </a:r>
            <a:r>
              <a:rPr lang="en-US" sz="1600" dirty="0">
                <a:latin typeface="Bell MT" panose="02020503060305020303" pitchFamily="18" charset="0"/>
              </a:rPr>
              <a:t> `</a:t>
            </a:r>
            <a:r>
              <a:rPr lang="en-US" sz="1600" dirty="0" err="1">
                <a:latin typeface="Bell MT" panose="02020503060305020303" pitchFamily="18" charset="0"/>
              </a:rPr>
              <a:t>u_id</a:t>
            </a:r>
            <a:r>
              <a:rPr lang="en-US" sz="1600" dirty="0">
                <a:latin typeface="Bell MT" panose="02020503060305020303" pitchFamily="18" charset="0"/>
              </a:rPr>
              <a:t>`, `</a:t>
            </a:r>
            <a:r>
              <a:rPr lang="en-US" sz="1600" dirty="0" err="1">
                <a:latin typeface="Bell MT" panose="02020503060305020303" pitchFamily="18" charset="0"/>
              </a:rPr>
              <a:t>u_name</a:t>
            </a:r>
            <a:r>
              <a:rPr lang="en-US" sz="1600" dirty="0">
                <a:latin typeface="Bell MT" panose="02020503060305020303" pitchFamily="18" charset="0"/>
              </a:rPr>
              <a:t>`, `password`, `email`, `phone`, `address` </a:t>
            </a:r>
            <a:r>
              <a:rPr lang="en-US" sz="1600" dirty="0" smtClean="0">
                <a:solidFill>
                  <a:schemeClr val="accent1">
                    <a:lumMod val="75000"/>
                  </a:schemeClr>
                </a:solidFill>
                <a:latin typeface="Bell MT" panose="02020503060305020303" pitchFamily="18" charset="0"/>
              </a:rPr>
              <a:t>FROM</a:t>
            </a:r>
            <a:r>
              <a:rPr lang="en-US" sz="1600" dirty="0" smtClean="0">
                <a:latin typeface="Bell MT" panose="02020503060305020303" pitchFamily="18" charset="0"/>
              </a:rPr>
              <a:t> </a:t>
            </a:r>
            <a:r>
              <a:rPr lang="en-US" sz="1600" dirty="0">
                <a:latin typeface="Bell MT" panose="02020503060305020303" pitchFamily="18" charset="0"/>
              </a:rPr>
              <a:t>`users` </a:t>
            </a:r>
          </a:p>
          <a:p>
            <a:r>
              <a:rPr lang="en-US" sz="1600" dirty="0">
                <a:solidFill>
                  <a:schemeClr val="accent1">
                    <a:lumMod val="75000"/>
                  </a:schemeClr>
                </a:solidFill>
                <a:latin typeface="Bell MT" panose="02020503060305020303" pitchFamily="18" charset="0"/>
              </a:rPr>
              <a:t>WHERE</a:t>
            </a:r>
            <a:r>
              <a:rPr lang="en-US" sz="1600" dirty="0">
                <a:latin typeface="Bell MT" panose="02020503060305020303" pitchFamily="18" charset="0"/>
              </a:rPr>
              <a:t> </a:t>
            </a:r>
            <a:r>
              <a:rPr lang="en-US" sz="1600" dirty="0" err="1">
                <a:latin typeface="Bell MT" panose="02020503060305020303" pitchFamily="18" charset="0"/>
              </a:rPr>
              <a:t>u_id</a:t>
            </a:r>
            <a:r>
              <a:rPr lang="en-US" sz="1600" dirty="0">
                <a:latin typeface="Bell MT" panose="02020503060305020303" pitchFamily="18" charset="0"/>
              </a:rPr>
              <a:t> like   '2______7';</a:t>
            </a:r>
            <a:r>
              <a:rPr lang="en-US" dirty="0"/>
              <a:t/>
            </a:r>
            <a:br>
              <a:rPr lang="en-US" dirty="0"/>
            </a:br>
            <a:r>
              <a:rPr kumimoji="0" lang="en-US" altLang="en-US" sz="1600" b="0"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
            </a:r>
            <a:br>
              <a:rPr kumimoji="0" lang="en-US" altLang="en-US" sz="1600" b="0"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br>
            <a:r>
              <a:rPr kumimoji="0" lang="en-US" altLang="en-US" sz="1100" b="0"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
            </a:r>
            <a:br>
              <a:rPr kumimoji="0" lang="en-US" altLang="en-US" sz="1100" b="0"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b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1"/>
          <p:cNvSpPr>
            <a:spLocks noChangeArrowheads="1"/>
          </p:cNvSpPr>
          <p:nvPr/>
        </p:nvSpPr>
        <p:spPr bwMode="auto">
          <a:xfrm>
            <a:off x="6400800" y="3147238"/>
            <a:ext cx="12519212" cy="87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
            </a:r>
            <a:br>
              <a:rPr kumimoji="0" lang="en-US" altLang="en-US" sz="1100" b="0"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br>
            <a:r>
              <a:rPr kumimoji="0" lang="en-US" altLang="en-US" sz="1100" b="0"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
            </a:r>
            <a:br>
              <a:rPr kumimoji="0" lang="en-US" altLang="en-US" sz="1100" b="0"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b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12"/>
          <p:cNvSpPr>
            <a:spLocks noChangeArrowheads="1"/>
          </p:cNvSpPr>
          <p:nvPr/>
        </p:nvSpPr>
        <p:spPr bwMode="auto">
          <a:xfrm>
            <a:off x="6400800" y="4833257"/>
            <a:ext cx="1251921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cxnSp>
        <p:nvCxnSpPr>
          <p:cNvPr id="21" name="Straight Connector 20"/>
          <p:cNvCxnSpPr/>
          <p:nvPr/>
        </p:nvCxnSpPr>
        <p:spPr>
          <a:xfrm>
            <a:off x="327931" y="2338381"/>
            <a:ext cx="54106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27931" y="2338381"/>
            <a:ext cx="0" cy="38890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27931" y="6227396"/>
            <a:ext cx="54106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738597" y="2338381"/>
            <a:ext cx="0" cy="38890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095999" y="2338381"/>
            <a:ext cx="590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095999" y="2338381"/>
            <a:ext cx="0" cy="38890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095999" y="6227396"/>
            <a:ext cx="590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1998074" y="2338381"/>
            <a:ext cx="0" cy="3889015"/>
          </a:xfrm>
          <a:prstGeom prst="line">
            <a:avLst/>
          </a:prstGeom>
        </p:spPr>
        <p:style>
          <a:lnRef idx="1">
            <a:schemeClr val="accent1"/>
          </a:lnRef>
          <a:fillRef idx="0">
            <a:schemeClr val="accent1"/>
          </a:fillRef>
          <a:effectRef idx="0">
            <a:schemeClr val="accent1"/>
          </a:effectRef>
          <a:fontRef idx="minor">
            <a:schemeClr val="tx1"/>
          </a:fontRef>
        </p:style>
      </p:cxnSp>
      <p:pic>
        <p:nvPicPr>
          <p:cNvPr id="22" name="Picture 21"/>
          <p:cNvPicPr/>
          <p:nvPr/>
        </p:nvPicPr>
        <p:blipFill>
          <a:blip r:embed="rId2">
            <a:extLst>
              <a:ext uri="{28A0092B-C50C-407E-A947-70E740481C1C}">
                <a14:useLocalDpi xmlns:a14="http://schemas.microsoft.com/office/drawing/2010/main" val="0"/>
              </a:ext>
            </a:extLst>
          </a:blip>
          <a:stretch>
            <a:fillRect/>
          </a:stretch>
        </p:blipFill>
        <p:spPr>
          <a:xfrm>
            <a:off x="507233" y="4282888"/>
            <a:ext cx="5014421" cy="1565183"/>
          </a:xfrm>
          <a:prstGeom prst="rect">
            <a:avLst/>
          </a:prstGeom>
        </p:spPr>
      </p:pic>
      <p:sp>
        <p:nvSpPr>
          <p:cNvPr id="3" name="Rectangle 2"/>
          <p:cNvSpPr>
            <a:spLocks noChangeArrowheads="1"/>
          </p:cNvSpPr>
          <p:nvPr/>
        </p:nvSpPr>
        <p:spPr bwMode="auto">
          <a:xfrm>
            <a:off x="6474566" y="2497414"/>
            <a:ext cx="3996248"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4. Find the ‘special’ pass type from ticket table.</a:t>
            </a:r>
            <a:endParaRPr kumimoji="0" lang="en-US" altLang="en-US" sz="1600" b="0" i="0" u="none" strike="noStrike" cap="none" normalizeH="0" baseline="0" dirty="0" smtClean="0">
              <a:ln>
                <a:noFill/>
              </a:ln>
              <a:solidFill>
                <a:schemeClr val="tx1"/>
              </a:solidFill>
              <a:effectLst/>
              <a:latin typeface="Bell MT" panose="02020503060305020303"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smtClean="0">
                <a:ln>
                  <a:noFill/>
                </a:ln>
                <a:solidFill>
                  <a:srgbClr val="2E74B5"/>
                </a:solidFill>
                <a:effectLst/>
                <a:latin typeface="Bell MT" panose="02020503060305020303" pitchFamily="18" charset="0"/>
                <a:ea typeface="Calibri" panose="020F0502020204030204" pitchFamily="34" charset="0"/>
                <a:cs typeface="Calibri Light" panose="020F0302020204030204" pitchFamily="34" charset="0"/>
              </a:rPr>
              <a:t>SELECT </a:t>
            </a:r>
            <a:r>
              <a:rPr kumimoji="0" lang="en-US" altLang="en-US" sz="1600" b="0"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a:t>
            </a:r>
            <a:r>
              <a:rPr kumimoji="0" lang="en-US" altLang="en-US" sz="1600" b="0" i="0" u="none" strike="noStrike" cap="none" normalizeH="0" baseline="0" dirty="0" err="1"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ticket_id</a:t>
            </a:r>
            <a:r>
              <a:rPr kumimoji="0" lang="en-US" altLang="en-US" sz="1600" b="0"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 `</a:t>
            </a:r>
            <a:r>
              <a:rPr kumimoji="0" lang="en-US" altLang="en-US" sz="1600" b="0" i="0" u="none" strike="noStrike" cap="none" normalizeH="0" baseline="0" dirty="0" err="1"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class_type</a:t>
            </a:r>
            <a:r>
              <a:rPr kumimoji="0" lang="en-US" altLang="en-US" sz="1600" b="0"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 `</a:t>
            </a:r>
            <a:r>
              <a:rPr kumimoji="0" lang="en-US" altLang="en-US" sz="1600" b="0" i="0" u="none" strike="noStrike" cap="none" normalizeH="0" baseline="0" dirty="0" err="1"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seat_no</a:t>
            </a:r>
            <a:r>
              <a:rPr kumimoji="0" lang="en-US" altLang="en-US" sz="1600" b="0"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 `</a:t>
            </a:r>
            <a:r>
              <a:rPr kumimoji="0" lang="en-US" altLang="en-US" sz="1600" b="0" i="0" u="none" strike="noStrike" cap="none" normalizeH="0" baseline="0" dirty="0" err="1"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s_departure</a:t>
            </a:r>
            <a:r>
              <a:rPr kumimoji="0" lang="en-US" altLang="en-US" sz="1600" b="0"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 `</a:t>
            </a:r>
            <a:r>
              <a:rPr kumimoji="0" lang="en-US" altLang="en-US" sz="1600" b="0" i="0" u="none" strike="noStrike" cap="none" normalizeH="0" baseline="0" dirty="0" err="1"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s_destination</a:t>
            </a:r>
            <a:r>
              <a:rPr kumimoji="0" lang="en-US" altLang="en-US" sz="1600" b="0"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 `</a:t>
            </a:r>
            <a:r>
              <a:rPr kumimoji="0" lang="en-US" altLang="en-US" sz="1600" b="0" i="0" u="none" strike="noStrike" cap="none" normalizeH="0" baseline="0" dirty="0" err="1"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issu_date</a:t>
            </a:r>
            <a:r>
              <a:rPr kumimoji="0" lang="en-US" altLang="en-US" sz="1600" b="0"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 `</a:t>
            </a:r>
            <a:r>
              <a:rPr kumimoji="0" lang="en-US" altLang="en-US" sz="1600" b="0" i="0" u="none" strike="noStrike" cap="none" normalizeH="0" baseline="0" dirty="0" err="1"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journey_date</a:t>
            </a:r>
            <a:r>
              <a:rPr kumimoji="0" lang="en-US" altLang="en-US" sz="1600" b="0"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 `</a:t>
            </a:r>
            <a:r>
              <a:rPr kumimoji="0" lang="en-US" altLang="en-US" sz="1600" b="0" i="0" u="none" strike="noStrike" cap="none" normalizeH="0" baseline="0" dirty="0" err="1"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pass_type</a:t>
            </a:r>
            <a:r>
              <a:rPr kumimoji="0" lang="en-US" altLang="en-US" sz="1600" b="0"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a:t>
            </a:r>
            <a:endParaRPr kumimoji="0" lang="en-US" altLang="en-US" sz="1600" b="0" i="0" u="none" strike="noStrike" cap="none" normalizeH="0" baseline="0" dirty="0" smtClean="0">
              <a:ln>
                <a:noFill/>
              </a:ln>
              <a:solidFill>
                <a:schemeClr val="tx1"/>
              </a:solidFill>
              <a:effectLst/>
              <a:latin typeface="Bell MT" panose="020205030603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 </a:t>
            </a:r>
            <a:r>
              <a:rPr kumimoji="0" lang="en-US" altLang="en-US" sz="1600" b="0" i="0" u="none" strike="noStrike" cap="none" normalizeH="0" baseline="0" dirty="0" smtClean="0">
                <a:ln>
                  <a:noFill/>
                </a:ln>
                <a:solidFill>
                  <a:srgbClr val="2E74B5"/>
                </a:solidFill>
                <a:effectLst/>
                <a:latin typeface="Bell MT" panose="02020503060305020303" pitchFamily="18" charset="0"/>
                <a:ea typeface="Calibri" panose="020F0502020204030204" pitchFamily="34" charset="0"/>
                <a:cs typeface="Calibri Light" panose="020F0302020204030204" pitchFamily="34" charset="0"/>
              </a:rPr>
              <a:t>FROM</a:t>
            </a:r>
            <a:r>
              <a:rPr kumimoji="0" lang="en-US" altLang="en-US" sz="1600" b="0"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 `ticket` </a:t>
            </a:r>
            <a:endParaRPr kumimoji="0" lang="en-US" altLang="en-US" sz="1600" b="0" i="0" u="none" strike="noStrike" cap="none" normalizeH="0" baseline="0" dirty="0" smtClean="0">
              <a:ln>
                <a:noFill/>
              </a:ln>
              <a:solidFill>
                <a:schemeClr val="tx1"/>
              </a:solidFill>
              <a:effectLst/>
              <a:latin typeface="Bell MT" panose="020205030603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E74B5"/>
                </a:solidFill>
                <a:effectLst/>
                <a:latin typeface="Bell MT" panose="02020503060305020303" pitchFamily="18" charset="0"/>
                <a:ea typeface="Calibri" panose="020F0502020204030204" pitchFamily="34" charset="0"/>
                <a:cs typeface="Calibri Light" panose="020F0302020204030204" pitchFamily="34" charset="0"/>
              </a:rPr>
              <a:t>WHERE</a:t>
            </a:r>
            <a:r>
              <a:rPr kumimoji="0" lang="en-US" altLang="en-US" sz="1600" b="0"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 </a:t>
            </a:r>
            <a:r>
              <a:rPr kumimoji="0" lang="en-US" altLang="en-US" sz="1600" b="0" i="0" u="none" strike="noStrike" cap="none" normalizeH="0" baseline="0" dirty="0" err="1"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pass_type</a:t>
            </a:r>
            <a:r>
              <a:rPr kumimoji="0" lang="en-US" altLang="en-US" sz="1600" b="0"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 = 'special';</a:t>
            </a:r>
            <a:r>
              <a:rPr kumimoji="0" lang="en-US" altLang="en-US" sz="1100" b="0"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t/>
            </a:r>
            <a:br>
              <a:rPr kumimoji="0" lang="en-US" altLang="en-US" sz="1100" b="0" i="0" u="none" strike="noStrike" cap="none" normalizeH="0" baseline="0" dirty="0" smtClean="0">
                <a:ln>
                  <a:noFill/>
                </a:ln>
                <a:solidFill>
                  <a:schemeClr val="tx1"/>
                </a:solidFill>
                <a:effectLst/>
                <a:latin typeface="Bell MT" panose="02020503060305020303" pitchFamily="18" charset="0"/>
                <a:ea typeface="Calibri" panose="020F0502020204030204" pitchFamily="34" charset="0"/>
                <a:cs typeface="Calibri Light" panose="020F0302020204030204" pitchFamily="34" charset="0"/>
              </a:rPr>
            </a:br>
            <a:r>
              <a:rPr kumimoji="0" lang="en-US" altLang="en-US" sz="1100" b="0"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
            </a:r>
            <a:br>
              <a:rPr kumimoji="0" lang="en-US" altLang="en-US" sz="1100" b="0"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b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04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6873" y="4528595"/>
            <a:ext cx="5657193" cy="145806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0" y="1400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0351771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581</TotalTime>
  <Words>1011</Words>
  <Application>Microsoft Office PowerPoint</Application>
  <PresentationFormat>Widescreen</PresentationFormat>
  <Paragraphs>174</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Arial Narrow</vt:lpstr>
      <vt:lpstr>Arial Rounded MT Bold</vt:lpstr>
      <vt:lpstr>Bell MT</vt:lpstr>
      <vt:lpstr>Calibri</vt:lpstr>
      <vt:lpstr>Calibri Light</vt:lpstr>
      <vt:lpstr>Script MT Bold</vt:lpstr>
      <vt:lpstr>Times New Roman</vt:lpstr>
      <vt:lpstr>Wingdings</vt:lpstr>
      <vt:lpstr>Office Theme</vt:lpstr>
      <vt:lpstr>Submitted By: Nur Habibah Binti Mahbub (21201103) Maria Akter Khushi (21201107) Ritu Rani Banik (21201108) Jannatul Ferdusi (21201114) Ahsan Ullah Rakib (21201117)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24</cp:revision>
  <dcterms:created xsi:type="dcterms:W3CDTF">2023-10-18T07:08:03Z</dcterms:created>
  <dcterms:modified xsi:type="dcterms:W3CDTF">2023-10-25T05:09:14Z</dcterms:modified>
</cp:coreProperties>
</file>