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8" r:id="rId12"/>
    <p:sldId id="269" r:id="rId13"/>
    <p:sldId id="263" r:id="rId14"/>
    <p:sldId id="26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B486-4801-44AC-BC73-8BFA38E9233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E9029-30A7-4FBC-952D-F9955EF15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0629" y="6209211"/>
            <a:ext cx="12427132" cy="7663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008DB8-D7CF-430A-BC6E-ADA59D651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9005" y="635214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Computational Journalism Lab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BB3B-0898-4031-B055-E79206A7AE6D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16AC-8207-4393-AFF5-AA9D62CCECA5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0629" y="6209211"/>
            <a:ext cx="12427132" cy="7663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008DB8-D7CF-430A-BC6E-ADA59D651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9005" y="635214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Computational Journalism Lab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3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B76A-EDF0-412A-B41E-4D1803D4F847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E3-BB52-4A2D-83D4-8FCB05EEC6AC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AAC2-85A4-4EED-85B3-81A880F082C1}" type="datetime1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4A87-C380-4BF2-AE7D-19349C30EEFC}" type="datetime1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C6DE-766D-4A35-B88F-85EBB456D501}" type="datetime1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A00B-968B-4185-8A63-BB13EB26F976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A2-BCF6-4639-9392-85FC0FD54038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F7D9-030A-4C0B-91E3-0957D35D230F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8DB8-D7CF-430A-BC6E-ADA59D65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74171" y="6209211"/>
            <a:ext cx="12688388" cy="8631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Layoffs and newsroom productivity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Nick Hagar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005" y="635214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Computational Journalism Lab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discontinuity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discontinuity design</a:t>
            </a:r>
          </a:p>
          <a:p>
            <a:r>
              <a:rPr lang="en-US" dirty="0" smtClean="0"/>
              <a:t>Layoff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13</a:t>
            </a:fld>
            <a:endParaRPr lang="en-US"/>
          </a:p>
        </p:txBody>
      </p:sp>
      <p:sp>
        <p:nvSpPr>
          <p:cNvPr id="6" name="AutoShape 4" descr="data:image/png;base64,iVBORw0KGgoAAAANSUhEUgAABUAAAAPACAMAAADDuCPrAAAAw1BMVEUAAAAAADoAAGYAOjoAOmYAOpAAZrY6AAA6OgA6Ojo6OmY6OpA6ZmY6ZpA6ZrY6kNtmAABmOgBmOjpmZjpmZmZmZpBmkJBmkLZmkNtmtttmtv+QOgCQOjqQZgCQZjqQZmaQkLaQtraQttuQtv+Q2/+2ZgC2Zjq2kDq2kGa2kLa2tpC2tra2ttu227a229u22/+2///bkDrbkGbbtmbbtpDbtrbb27bb29vb2//b////tmb/25D/27b/29v//7b//9v///9mRxhRAAAACXBIWXMAAB2HAAAdhwGP5fFlAAAgAElEQVR4nO3de4PcxJX38TPEMGHDzexs2MAmu2Exj5NhDeZig+0w/f5f1dOX6W5dSlJddeqUvp8/EkatqjpqST+XWpoe2QEAooh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wAAVol2AQBglWgXAABWiXYBAGCVaBcAAFaJdgEAYJVoFzBLACCb/BGVvceMtN9tAG3JnlG5O8ypwD8YADaLAAWASAQoAEQiQAEgEgEKAJEIUACIRIACQCQCtElFHlCrYCygLgRokwhQYA0EaIvK/IqE/lhAZQjQJjEDBdZAgDaJAAXWQIACQCQCFAAiEaAAEIkABYBIBCgARCJAASASAQoAkQhQAIhEgJol2gUAm0eAWlXobwIC8EeAWlXqr6oC8EaA2tbcBgGWEKAAEIkABYBIBgP04fUv9/f3373+LaItAQogH2sB+upvcvXxi9DmBCiAfGwF6Lun0vfkm7AOCFAA+ZgK0De3h9D88O7kj4cfbr4M6qGNAG1jKwD7LAXo75/tA/PrzoKf94H63g8hXbQRPf2taGObAIssBejLUVweIvXTkC6aCJvhRjSxUYBFhgL04SuR4QX7G5H3Q+7GN5E1BChQCUMBup9ujq7XXcvmtJA1421oYasAiwhQcwhQoBaGAnR/CX8zfGppg5fwrk1oYLMAiwwF6O7ZKC0PH4t+ENJFA0lDgALVsBSgb2/3Cfp9Z8G7fX6OJqWzWk2aVrcLqJulAD08x7RPzLu/3x/88/QkfdBTTM0GTavbBdTNVIDufrod/CrnzV/COgjfXLUvLebbkoHq2QrQ3cPzboTefBH6jUyLmzuKLQIUwBRjAbr38Or++d3d3Rf3LyK+zy44QEUrx9QGBuDNXoAGEAefFqMlxSpcKkVjYAC+CFBHk9kFa3EMTKACdbEboA+/3H8XfBEfHqA1qbcyYJvsBmjob3Ee2Y4g29UD7SFA7Zgt3vSWAUZZCtB/ve56tQ/QF/v//zWkC9MxQ4AClTEUoIdvT3bYzrcxzRdvetMAmwhQMxZqt7xpgFGGAvT4i5w3d2f/fis3H+3//z+yfJ1d1XffT5afYV2jCgBXlgL0+O1LT85fx5T3JpKBAF1ivX7AHlMButv9uJ92/ufpP7MGqNdD9rUzvwGANcYCdPfu6fk7QZmBDpnfAMAaawG6e/h/j19iR4AOmd8AwBpzAbrbvd1PQj/+Te9B+hayFkAOBgN09/DtfhL6NQEKQJnFAD090PTRrU6AatxvIrCBKtkM0OMDTYHP0B8ZnYESoECVjAbo8YEmAhSAKrMBunv332G/hHRkM4lsVg20z26ARrEZRTarBtpHgBrgX7XN7QOsIkDrF1C0ye0DzCJA6xdStMkNBKwiQKsXVLPFDQTMIkBzdFrPryZVUwiwBQRojk7rCVASFFgRAZqhTwIU2CYCNEenBCiwSQRojk4JUGCTCNCsvctoAYEGtIsATe6y0/kwLtMDlPwFKkaAJvd46XP/H/3+M9xeIkCBihGgqR32I9KRoIn98zkAUC0CNLE/GS4YvEyAAu0iQJN6K51s5/wsPAyAKARoUm9Zu3OOEDGNJW6BlRCgVYsKUHNbCVhFgFYtrl5rWwlYRYAqdVJyJAIUWAcBGtFHhk6Kqr5AoBEEaGgHHvk5eDJ0/cQlQYFVEKCB7X3SkAAFtoEALdG+s5rKY5wEKLAKArT0MAQo0CwCtPQ4/CIR0CwC1LWSf+RNrJvnbn96HwBKIkBdK41DcaphtgAdd0SAFsI1AbIhQB3rjE+wqTNu6hYRAVoxAhTZEKCulRwB6r+u9zijfmSwKLCP3BoNGpXnItAoAtS1kn+WZTsZRx35PK+fZeS5/psMmla3CwoIUI82a5xvoQEqUnom1exMrdXtggIC1KONyuk2P6hcxTT3rICgAWYRoLWaLVVkhQQlQIEFBGilPPLzkqPhHQDIgQA1qBOb0wnaxqYCVSNA/ZrFXMyWirBeaBKggB4C1K9Z1KeBZTJsMOnkGh5QQ4B6taooQIfFMAUF1BCgPqtHB2hEo+U+B90SoIAWAnRu5cQALfHujkshQAEtBOjMujkepUztYdjfuKrYdAeQigCdXtV/3Rzj+bRzfxhLgAJKthegnhO2TKEUfdvfvdRZO1NQQInVAH345f67X8ObhQRoeO/ObqL6mQnQieUxowBIYylA//X6HJk/Pz1myc0nvwV2IRL7SFKsjDefZh5YIkEBDYYC9PfP5L0fDv/x8O05B+Xmy7A+/Gegqibnma7lO6aggBKLAfrskJwf3d19fsiNsAQ1HKBzU2cL2wQ0yGCAvtmHxena/d1X8pipvmzETGh+Tk1BbWwtYJfBAN1PQD94XPSwT9BPQ/qwESlTd9rHi7sv+3UEIB97AXoIzct1+342+n7IjSQTiRKen1PX8CY2F7DLXoBePgrtLPNmNFGWHx0gQAEFBKgBHo9elb2G5xYV4GQvQHfP5Oab87K3txYCNHVUj5vsZa/hxSPCgQ0yFqCH5HzTuXFk4zPQxOzxCq+SU1AjD38Bq7MVoHt/+POLv16moIdFFu7CJw3rl13cRgLWZy5AT47X7Q8/3lp5DjRhXN+rZwIUWJ2hAN0n5qvnn99eA/SQqNePQ73YC1DvTx+5xgZWZypAj44peg7QJ9+HNVbLGP+B+2v6373hU0pgdfYC9OrhH4HxmX9zL58p5BvYEaD+tfgO4m00PiENXFkO0EXiUKbXxb4jAzSk5CJTUEeAEqHAGQE6WH3h1en0zJfPg0EDWmbfm46NIkCBC7sB+irmK+lTA3RZcEmzFQYHaPL4Hn2SoMAjcwH6+vjc/MPz4934J18Htl78Qo6p1xfyMl+CRl/B78pNQUfLMg8CWGUrQN/97ZCa35y+U/nok7AOImegfpPMHAma9IGjc/jU34LyXQhskKkAfXt6CPTmm8N3Kv/b3d3hx6BfRIoMUJ/07KwYVNGoh2F/Ya0d66cUNPV+xPcItMRSgB5/FenDP+7noE9PD9Af/jhS2JP0UZsbcHGemqDRzzDNNMgfoABOLAXoS5H3vn+ch56+UnmVb6QPCsX0i/hBZ+ktkn6NNLopsAWGAvTyVfQvr1/BtMK3MQVOKuc/JA0fOagFAQqsylCAXr48eT8F/WC4zFP45oZelM+tnuMTzfAmKb+HH9sS2AaLAbr/j5UDNLRBluFjPg1wtSEGgVJsBejpjtHDf334p8fr9uLfSB+eYrMtij/VmfsuEoAZhgL08PDn8I7Ry+ufOPYS85liYJOFKah3b3G3o1YLUFIZsBWgb0YPLb0r/I30oR+AXhvNvBjQTeDIS4PnRIACtgL0cBte/nS96X78fc6gm/DOzZ3MHInKz/iL+LSH6AOaZUlZEhQwFaC735/2/oRHpm+kn4qT2PyMzad+o9iQ82mXL0BXm/ACVTIVoIc5Zz9AM3wj/VRMRudn/MeXwz5ixvZo6LVhPvNYAhRbZytA+zJ9I707BOLjc+cIMY/Ouq8nhLffUJkCNOlNKqTCktAuywEawTtA06IhIkAlV4D6TkEXe/EYqMa0qrAktIsAnVox5TQcth7noSNih6unBKgMF0X04rNKfWlV46QY7SJAp1ZMemdceTleIN2f515NG3zUvVcfsaNrI0CxIgK00DiOKahjnc4Po+bD9YMGHy0K7iN2dG0EKFZEgJYayOM0nl4pOUBluCi4j9jRgQ0hQEsN5JugYS94Dz5cEtpD/OjAdhCgxUbKO4cMbT7ohEQECiBAyw0VH4IZbmEJAQoUR4AWHCs6BlPvg8jFdUlKfwCcCNCCY8XmYPKN5NUClFzGthGgJQeLDML0B3FGAVoKCYpNI0CLjhaVYRmSb43sfBxolWGAOhGgZYeLSbLwNqNh1nsGQO1RA+XugQMCtPB4EadxhgBNmoISoIAnArT0gMHncWQLGS8K6mSut9m140aJ/4S4iu6BIwK0+IgxcZg+yFQvy/UERk9agka21e8eOCBAyw8ZdiLHXvTLeFFc9wQo4IsAXWHM4AAtMurx5+V05NfmAW8E6ApjBkVixgCVwRKvaghEwBsBusagQVfEma4856ags81yDA5sAwG6xqABmZjtk7uJAF1ulmV0YBMI0FVGVQpQGSzJ0jGAMwJ0lVG9UzHjveOFKSh3qYFkBOgabf3DKmOqEaBAaQSoX7O0uPFunTPV5q/hE7cIwI4A9WzVTZuY3PFNq8BQW7qhPvdy1g8L8vQDWEOABreKmrv5NfHqubPCckSGjJXwO0WRDQHjthmgibOviAh1tXBF2GLkDT5NuP63uzdx/Pd0/wsrFGgJmEaAxnYU2N4nQKfLkqFxIY7GBChQ1iYDNOoifK5Xr5GdE0QZLplpPVH29DYNpqcLZSbdJItuCli2yQDNMAPt9Hjsa7nH+UvsuarcU8/Oy1OtO4u86pt93VnVoAZgYwjQ2bXnVusk52S4DVeX0ZLF0aQvqFhHgM7McSe7Xh6PAMU2bTNAvdf2TCyfAHUkqNfLx4Weie/qc7So/2N4p9euCVBsHQE6t/JcbA0TZDnhZvvzieBg7llpf4UsfROg2CYCdG5l/2tmr/hbDNCA4vy4L+u7Q0aPWqZgwBQCdGbdgAAN6DJXZ7EDXpYcXyMFgXgE6OSaawVaweHc/RKZQCYE6OSa3qsGdD81qy12PTwxWomhgO0hQPN2v9S/O0GnUjVg4LnxEjru9TTfa/VsVo2qEaCZ+/d7mMnxQOi4XVCATq2bJzTk6vJjeq8rs1k1qkaA5h5gcQRxc6wXNO7MaAH9TPbhUXDlbFaNuhGg6w/hGUehD/1PDxbSz0QXixUbiCYCFNkRoBpD5M/PggF6KXG+5PqziQBFdgSozhDLV8Phz5hODxTW02wPhgMUyI4ADWu+2hwmeJxSU9DxNpu9hgdyI0DDmtcboHNT0LRCXM9BkaDAzmSAPrz+5f7+/rvXv0W0zTAZS+qhJGdlySVPfkLrmJgmDAOYZC1AX/2t89Hhxy9Cm9uZgWaqYuZDVv8OpjseLIofJkkduwVbZCtA3z2VviffhHWwtQB1f1yZZSwCFLAVoG9uD2fKh3cnfzz8cPNlUA8tnGdBkZgYoHONqwnQuj9ZQdMsBejvn+0D8+vOgp/3gfreDyFd1HsLKKjz4ACNLGe2bT2xVU8l2BpLAfpyFJeHSP00pIvNBeh5/RIjVRNbBCi0GArQh69Ehhfsb0TeD7kbv9p5VtMJHZ0vCw3JLWyeoQDdTzdH1+uuZXNWDNCEkVI+s3QvjQ/QlNeB1hGghQTdJ49s6ztsyQCN6hhohKEA3V/C3wyfWqr2Et57KEcIZZ+8RgbdcjMSFBtnKEB3z0ZpefhY9IOQLlYNUJ+xXPe5E39zaGKUmK6WWhGg2DhLAfr2dp+g33cWvNvn52hSOmvN091vrHEGpf666cQgMV0tthpWT5xiWywF6OE5pn1i3v39/uCfpyfpg55iqvAErzdAvaaXBCg2zVSA7n66lb6bv4R1YOAETy1x8qs/wjvy+EB1uFLoMHwIANNsBeju4Xk3Qm++CP1GJgMna4kAjZmCTkXbOECl92qeUQATjAXo3sOr++d3d3df3L+I+D47jZM1bMzkCnMG6MTi7gtpU9Bhb4At9gI0gDioVLH+oOMaAouYfLMcASq9l/MMA1hAgK5RhsKgwxJCN32ywTgxk6egQYUBFbEboK/uv/s1uJHOyVpBRITmlH+wpX4KChhmLkBPf8nj8WbSk68DW2sFqMqwgxKCaghYnzkktstWgL47/EGPw7fQPztfkX8S1oHSqa6fMKGXygQo4MFUgL49PcN0882b/f/+293d4UcbD9J7/lpn0QpCug/JWz7GxHZZCtDD1yfLh3/cz0Gfnn6D8+Hbmn+VM3TcnDE07ios5sqtDLTEUoAevpH++8d56OmblQ9fJlLlN9JHyJpCjr7KBqj/2kBDDAXo5RvpX16/lanir7MLlDmD3FNQ/9ZBoUiAYqsMBejly5P3U9APhss81XuiZ64s7RqeAAW8WAzQ/X80F6DZC0uZgkpigFb7LgOZ2QrQ0x2jh//68E+P1+37yailAJ0evqkA1X6bgbUYCtDDw5/DO0Yv6/1G+qDhC9Q16rJsgEp/gW9TwDRLAfpm9NDSu1r/Lvz0+Kt9XOgMUK+xw4tkCoqNshSgh9vw8qfrTffj73MG3YRXPbHP8zq1EkICNLFn7iphGywF6O73p9L9yPPwYH3Yc/QEqOdqPuvN9kyAYhNMBehhztkP0Cffz6ztoHheizNA18xTV8w5xo/IeEc/JCi2wFaA9j38IzA+a5uBrjwhHY+WK0CZgmKjLAdoBPUAHf4sEysXq2BU0bCCqKpUP5oA1BCgWhQix/UBQsLTTumtAOMI0C3xCNDIuSQBik0iQNsV9fvwkUnINTw2acMB2v45H3ODKPZNaf7NBBwI0IZFTEGj35T2301gbLsBuv5N8PWFT0Hj3xPvlgrvu8gW9jYUbDdAtzBnCp+CpgWoDBd5rliYEKAohABtWugUNOU9cQWoo7P1oqz93Qt1Gw7QLQidgqZkm6Ots7e1AnQD/z5CHQHatIkZ4Mz6aQE6ajw1BY0dJKiayZeKj46tIECbFphfadnmGaBlDEqf2xBmpsiGAN2c6ZRMnBv6TkGL6A8+vx1aCZr0/m7hI3uDCNDNmb6Lk3qOKgaoDAN0ae2i1UwPS4A2hgDdnqkEDT1FR+tqnuJhxasUOv0vV+nGKIYA3aCJkzE0glw33dXe4MCx9RJUpTFKIUC3yJmgwXO4mF+1rwYBihwI0E0SR4SGn6DODI4vCjCHAN2mcYJGzHBGDZglYWMI0NbNPbLUf/An/M3xnoKu975vcA9DEQE6uWbiHdPYl1NenWgy05W4fog31QsBijYRoJNrth6g50mo7ELyc2E99SkoAYo1EaBTK8YH6ELb+ZdTXp1sNNvbhUdHiyuqT0GzDEQKwxMBOrlmKzPQmY2OyU+PlcKKyCpsmOlPN5ILwTYQoJNrbiBAuxEa2Olsh+7lmUZYGD5sbffqBCg8EaAbML/VWfNzbgqab4yZwbOsv83DBBEI0A0outWuZ0HXryJ2DOVnBmAdAboBqVs939zxC00y+WNO465jnmR1NNnmUYIYBCgWLAXg/BR01QCN68SxLLVXbAUBigUeN94HP3ZCKfMHrKNx0rsmQJFgcwHKyREqNEAdCZq5omJdn3rkEIE3AhTzvB4QHfzYeZsNBijgjQDFvPAANZtDBT9vQKMIUMzyeb9G60wGUdXvvhCgCEWAYlbc+6WQoIk9y0WWarARmwtQ7Qp0rL3dk1FUdYBmqQObQoC2ZHoGdVy84gRr/Slo47sWdSJAW1JPgE6OVaqCxvcsKkWANmTuM7zj841rXqeuPAVte8+iVgRoS+YDdN3Hi1a+iG98z6JSBGhL1ALU/ZUcKwZo4zsWtSJAtyLmm4qS1l15vrvWSEAHAboVqwfoujf91xkH6CNAa1IycsoG6OQUVEZLQsvIQW1gNI4ArUmZ8zyy17A2k1NQGS4IryQdAYoyCNCKFHrOaJUA9bmIX/c5qmEdGgOjdVYD9OGX++9+DW9W51l0Ob2LnOex6ZEhQJ0JGl5JIhECFIVYCtB/vT5H5s9Pj2fEzSe/BXZRzVnUO6PLBmhkr6FNpp5Zcgfour8RZTBCrdW7VYYC9PfP5L0fDv/x8O3ljLj5MqyPao7J7vlR+uReJ0DDxl4rHWRglUFzsFXtdlkM0GeH5Pzo7u7zwzEWlqC1HJP9s7nGkyVXQdMJmqf/5cFNJqipYrfMYIC+2R9Zp2v3d1/JY6b6quaYrD5Ac5lMgoxbPP3bV+OJfr5Ry7JU65YZDND9BPSDx0UP+wT9NKSPao5JjfOjrieIygfoKDEtJaihUjfNXoAeQvNy3b6fjb4fciOp9IVp3VpN0On7V4NXbE1CYYC9AL18FNpZ5o0AVRlWI0CdWUmCIi8CNIbR07B0zTOX0usP695FJCiyshegu2dy88152dtbZqABStccEmWFR50clARFRsYC9JCcbzo3jvgMNEyTU1CPXyL1fAkIZCtA9/7w5xd/vUxBD4ts3oVX4rn90W+Tz68j5TaZn1NjkqDIxlyAnhyv2x9+vDX7HKgWvzcgIUBdLcsm1uQnnTMtNn8cIBNDAbpPzFfPP7+9BughUa8fh3rZ/IlTOEBVpqDO4eYGZAqKXEwF6NExRc8B+uT7sMabP29KB2jYHZ1Cu2MxIAlQZGIvQK8e/hEYnwSon5R3KWwKWmR/LE8wmYIiE8sBukgctGuyIMe71H+z15yCzu7mxxebOhSa2hhrCFCMRL5Lvfd38GYnTkEDdt38bh4FaNJBUccRVUcVB/VUspqmA3Rsa7s3Suyb1D19hjGWOAUNDdDZF6W7lv0ArWhiUE8lqzEWoA/PP//wo/+5Pjqv9bvwTUuZgErvp8Gr0WMFZMTCmr3gDOs5qayS6qhiV837sSpbAfrj6SGmmy/OEUqAVmQxQGXYYheUoO4XHGv6dDSaisaoIzDqqOKgnkpWYypAX8rZ+fc3CdBwxd6D+dNn4tXMARo8VW0gQOuxwffDUoC+3c8/n3z9+vW3h/8/xSYBGmHiTch49DtjLSVAg0YaDjzVcnMne5t0d6SlAH15nnm+e3pOUAI0whoBKsOfJxM0daTRyDL4cWpMErQNBKinzlfRH/7zmKUEaIyJDyMzHoiOGJNhuGUaaDSODBdMt+VwsK/MP8wBw2fvMXeHZ92wPCToBzsCNI77gMt6ILomgisF6G64ZLoth0MDCFBPw6+iP3yRHQEapXyA9hP0GqD5Bjj3PBglMEBz14PVEaCe+mH59vbwTUwEaJyZDwYLDpH/SA+IS2drjgekMRSgvT/Hefwy+ve+J0DjrBCgzs7Lvv8xARqyPjBkKEAPd+E/6P/43v8RoHkVD9Bx/znvXAX2VSRANx7LG9t8SwF6eA7041+vPz877isCNKesb5DzI8lyY4afuUVO9o0lyNDGNt9SgB5/E6mbl98SoLmVD9DxAHoBWuJsH9/J2pStbb6pAN39NPgrxj+F/lGkLe3aGPnzU0aLLi9lHjTmzC1xtm8sQYY2tvm2AnT38PN/9P6K8cO3twRoRvPvT9JNGrkY9ZRnr0SduKWmoHm7tGR685t8Y4wFaKr2dmBepQP0MeUGc1PFAI1shQgEqF+PuTvMqb0dGC/408ioj7fODeQaoJJpBpr2EGinWdToCBR1+FSPAN2smDCMD9BudBYL0KhOGjyr69TkW02Ablfw4ZwvQLPodRR9drZ4VteJAPXrMXeHObW3A1Os8m447sPLcI3YyeOgk4g+Gj2t46i9FYb3AQG6ZWu8Ha64HC+JKSRPgDIFvSBAwxGgW6YVoDJaEFFIniv43mcLkT3oyVp07I6wO3AGBOiWqZ0uowURhfhPQBf6J0CL9GZh4HQE6JbpzTdmF/j249eFnM0WZHIWlLloAjQcAYqT9d6aPGeL9wT0Mr+cL8jkSWyy6KYQoDhZN0BluCi9y7TWJmegBKg6AhRHa74zjrM+cfjwHOlFT7kYIuFqUWhPEKA4WjtAZbgoc4dBTbKdXKOOCNBaEKA5cDBPWPeNyT0FjcxP6f2YMH6/2+lhoKbUniBAsXu80VKw9/Fw40VJAwQ3HwdoSgHdbmS0JL1jJCNAc+Bgdiv8viz/7lHa4e3f+LLeYMCp8QPrIkCrNb0nkvYRAYrylqegiQfxVPr5Ldu55o5RdZGXBhGg/ji6VTgDVIY/D1fy7nF69ui50FFRZF0wJ20fE6BYweIUtEyAulu6x5lJ0IC6YA8B6o+TQYffFDSyw8mr76mm7hec3RCg7SNA/XEyKFlM0IT+Jj+99K2lU1FCSSil5h1DgGINmQPU4wp+pvcSd2NRTs07ht9qtzEAACAASURBVABFbq7jPfPFccIV/MxLNZ+oG1b1pQEBitw8j/ecATq/RkC3HCAVIkCrUe1+aIjvhCHhtPC5Bx/Xb71n6obVvFsIUOTme7znCdCsZ1fFZyqqRIAit+gA1b/srnmugxoRoMgpJIFG6+oHqKUpaEVhn62UirbJEwGKnILOgBxT0MynnEjV93y7KqpTI0Ar2XwCFBmFpU+OKahjvKSdbCZAK6ozWykhHVWy+QQocpo5rCd+03xpHY8BlwfyKebaXxVn5qKK6lSYgdaymwjQckMp7eCUgZOLnuvA/TD9wio+Ay4N41fMtb8qzsxFsXUW2D6FAK3l3w8CtNxQWwzQ+c5dwy2ts9TnOIO9upiZKNdxZhbTyPZVshkEaLGRlHZwysCFi3ZcbEdMQReeovefwUwtr+LELKb5fyDWRYCWG4oZ6Kh313gLq8z3EtPBwpqt5wsBmhMBWm4oAnTUu2u8lE6iprALa+Z8C0Tqm/BVV5BpBCjW47yGT+ljFE8h3U1k23lhhqA552diN8FDRr6KcAQo1uPxIWhYF0nxNBOgElVbDQjQdRGgWE/6NbyUD9DHmuq79vYxX7XNbQqx+gYSoNAUeLwP105LhNkALXAurnH0bXwGSoCW1fbRY1DgAe/Mz4D2XoNLZwoa3fPUeJEdBoy85QBdf4pNgEKV44APuZFeZIemdzvRvvH4qgABWhbHb21qDdCkfuc+hUzpF0sI0LI4fmvjOuK991KpsyWx38WL6JTOVZgsehUEKHQ5A1SWVnG9ELFzi1xqzzYmQNtiMEAfXv9yf3//3evfItpyFGjzepa+s0hkOnIGL+QN0PDOro3nX82XRbn6WRyHAJ1iLUBf/U2uPn4R2pyjQN1wFzjPzeuyuVN38FLMzi0wBV0I+8nt9Ruwu+Z6qUaATrEVoO+eSt+Tb8I68Dp7UZLXFHRhGuduGTOdLHm7vDdwngAVGXe6xhGsf56kVFCyelMB+ub28E58eHfyx8MPN18G9UCAqvMLUM+ukgN0plFcTRMDzwedbwyO11opQPURoOl+/2wfmF93Fvy8D9T3fgjpwvkgdnpl8JcvQAc7by4/pweYein9sHBMFufX9ekytSirUs7Uome5pQB9OYrLQ6R+GtIFM1B9rn0Q2ZHXR6BaAdofOEuAbhgz0GQPX4kML9jfiLwfcjeeANWXbR94TUBrCdD83W8LAZpsP90cXa+7ls3huC0j5BDNdQ3vdwUfreyhMtf7wptp8h99k0UvkDKfDWTv8IwArZdWgEY08+++YOez3ROgNlgL0P0l/M3wqaXUS3hkkXYkNRKgYQ3mru7HW9ZZMPVeV31ol4kaXWItQHfPRml5+Fj0g5AuWtuJtSBAgxssJOhoyczLC/3VoMEANTcD3b293Sfo950F7/b5OZqUzmpuJ1YiOUDDG9d2SkYE7kSL0Zb1f5za8Brejsg7eTaZC9DDc0z7xLz7+/3BP09P0gc9xUSAVik6QLNXEi+iGt8Wvl3rvyH6FazOVIDufrqVvpu/hHWwvR1sgW6AZummXHQEbKfuvykL07GZl/y6T2xfiK0A3T0870bozReh38hEgNZo8tSbOyfzpUWeRz6T+xh1Gd61ZoD295W4fkwor7LrjStjAbr38Or++d3d3Rf3LyK+z67SvbA1rmfp3et5BmjSfs0SoMldDDu0fagOEjMtQCWteVH2AjSAOGjXhIO5u8z9xX53WtL2q/ZRMR6+jSM111ac+qnzPSFAocAvQOdmoP1XCgXoOofLcBs3cJzK5X8uS7pbbehkbTpAx0zskw3wjIyVAnSy+UqHy2AyXXN05CluOJ0Zzm+WArSi98dYgD48//zDj/7n+uEnv8pplOcUdK6DFQJ0zQSNuWk02V1qDzNdj+fLsd30AzQgm2uaoNoK0B9P9+Cvd98JUKPyBmjqbp27U5XWs38FGUcqV7UjuPI9CxHwHhCgUV5eZvrnX+kkQI0aHP7B50O/Qbndutjz7AqDK9PVFE7Q/oJiXYc0zFVExODZe8zd4cXhVzmffP369beH/z/FJgFqVeIUNOsV/PxAS3XMvdaRtaolKwVo1g1LClC1E9tSgL48zzwPf1vulKAEaCOmTwH32bHSBHSp75kTV0YGr+Wpb3L0En2mXjcUk5S90S+fVokZd7bH3B2edb6R/vCfxywlQBsRGKDrnbpLl+jn/x+uN87PzjprBWjecRwBmq3vZHEbuqkA7Ybl+XvsCNBGTB6pw8nbwurr6j1203+hW/cwQd3bVKC0rOOsUXWCmNIWNslni40G6PnPyRGgjZg+VCsO0H5A9l4YzTfHCVq+tsyRV3eARtnsDPR4R+nmGwK0GUEBWsmpPHVJ3s/P88udpWvVT4Au2FSADv4q5xuR974nQFsRdHLmP5PjLgCv/zXKS+mtKPmvqH0UGpCz6MpQgB7uwn/Q//G9/yNAG6EcoBmPjJkL5xbmcC1sQ0aWAvTwHOjHv15/fnbclwSoVaNZmn/DigN0Jj8bSJ/ZrfPuoMzqw09OVmEpQI+/idTNy28JUNNiH42U7qmSa5dm6mf+JF77FK/v35nyARrQewamAvTwJz16eXn4Ex8EqFmxU9CKA3TpFF75FM89WJ789O8kZPXHda3/E1U0QHcPP/9H73voH769JUDtGk5BvZutG6CBHy7Mrp0vQb16Wn9KtqD0DHTtTTYWoKnqOpg2L+4a/pyfMuojWzFLL83dJFqoJ0uCSt/iqonDZVQ+QE//FVZVPAIUiqKmoL3cyHn33PuliUr9sjE5QWVsaf2E0UwiQAvZ3qFUt+gAdfaQr5aF11LyM3lO6MhPDusZUrb37N1n7zAnjrS61BSgC0P2fppYx3MLUiJvEJqrJajXCNWFefmCCFAoivoQVCFAuwk6VWbAuRp9Vjvjco3Y8higxvlw+XoIUNTC81DvnRKr7dDrmKf/Gp2Y/QXz523sWT0RUJ4pkfBeLXYvQ9FD5UeA5lPVjkVfQIAWrsQ97KgKGS6YeXnYWcRGTGeTX2jFv29LLUfxmTdDKwvkHgIUtfA866o4nUYR4ZiAym5SRMLMxpJ3gsZOfH0qk8HHsqP3I2bshQ1XR4CiGl6nSSUnkytAZ152Np9bwd1gsolfykS+d975KeMlA+FDp7QedJXUfLVes3eYUw2nHqZ4B2jxSpYNTmhXnspuRmAgLCeIZ8bkfvcu2dYfPS5DFzM4rdKU1uv1mr3DnKo49zDB5xxJn4nMdh7dMLiqoCY+8eEZMnnfvZkxAyJ0Jm4fG1SboAQo6uEZoCULiGwWUVZAE8/+c6RMmPkBh5m5lJOT8dlrnFJsdNuZTrP3mLvDnAjQ2oRd+I5vdhesJqRZxMnp38g7ONZO0ODRYtNz0Dih3MimM31m7zF3hzkRoNWZuxXjWrvCAI08qcNiMaDP0crxBc41jkuzhbicy0h3roaNHddwrsvsPebuMCcCtDpBATqelBQsJqBV7NNBPg0DE8O1umcPnbU6QTXROD7KnMEZ0zR86PwIUOgKf/pnom32YvwbRZ7MPjHgzoq5huMWk5kqk0uuP0wUmZpi/f6nX54eeFRuZCVpCFAoC5iCjpOhZC3+jRIuKWfajnOi/5J/r5MB6ghMd3eTlU1WsSA6QAfDy/LqRRGgUBYYoJNNs9fi3ygtRtyN50LKJ3hHS9xrdtaY626qsjL/dHhtYKeEpChPQ4BCmX+AOk7lkrV4t0k4eSdO/aWMSomfNKPcSukn9uVubEZEec73hgCFMv8PQUev1bA7E8PKdfIvx4JPgCYUtdTzY+/KAbrzeacm2vuvu15X5x5zd5hTDWcc5sycCaOzpIq96XnuTq4yPvsjEsHdaXz72W7LZHOkpZKcr2XcAgIUVZk+Fyo7cx/NVNV9aab0QQLkCakiOVdffB7NVuV+Kd9WEKCoyuS5UOW5O3MqDk7rudplLEtdmd+ugC4L7itX19OVTb2SrUACFHWZOLIrzk+ZesFvzZ0jQXNVlqOjmA5XDtClBJ14IU85OXrp9Zi7w5wqPAXR5z7ireWn40ib3YDc8dnpMk9v4fmZa2CvridHLH3cEKCojOuQrzk/JWdfOTcza39hXa09A9U7QghQVMZxJqx4dgQNU2esX2RM0MCO1g9QrQQlQKHNGZejBYOVVqtmdtWq83OXL0IrvQLoiawx+XGHpOauHnN3mFPtB8E2zSfoVAYU+5AtYNWyx1NgIjhXv757CRlYbX726oqrkgANUeVRsHnuK/a+5VbDDjIVM7emM7Aix/UdIHT1yxsY/6YUy8/5fj1Gdf1TG15EaIt8rZ095u4wJwK0RhP3jObzs44AdSzLNkBgHsy8UbPvY+46QnuOfPWyhkz/7FtEYIt+64TG7h5zd5gTAVqjyQvP2dN+el+mnfFBATde5NMsYADfdedWDwrQ0WpBDT3W823h099wlfUTlACFvvkE9W0zaJ2vGO9B/Eb1ri1XgHbezohevNoFDODddUSArp+gBCj0xeyWKgI0rqnGUegbcKO1/N7LuDc8OUAnGoW2IkB9EaBVyh2gSbxT0DEBzTtEVkEJOvmj/2jhbWY6C/4oeLV3mACFPvVTNEL8BDRT7XEXzIFXxbFhlDPCAmsQv+3MhACFSdp7Mu0UTa6+lxHepQQny9L60y9mTLBDR1EJukaQEqBAhLQzM/U4dEwT/dsFPkc1s/bsq922MWHWXzu06VoRSoAC4da7RpwYfrRguGSypWflC+njEU2BATr+N8GnzLne1ohQAhQIp5ufDoGT0PlXPaInby4NBsvS+ToJSoACwZQnoC4Z5qDj9JzsMn2GONdb1jfXO0KjBiVAgWD15WeAiTwJiM9d6j8hpeeFztF8VovoO7yehR5zd5iT4cMea4l5bnydAytT5jiiMiw9d4kB6jmGu2H8eCV6J0BRg5p2zPj5+HFcqgRothSIjs3MV9fBInPX63ms09NS4R2HF7PQY+4Oc6rpPEVX2J5Z9cmU0bmXJz8LnazeKRuRnl7/lsRV5C0yQsfNegvOPwS/BwQoqlBvgI5OPccpvMr9h5DnN33WyRCfCgG6i5wFu3fj8MXNBOjDL/ff/RrejACtlf+eiZyC+FuagWbKz9AcCFi9zBvk6tVjZxTfX54GdfR/9K9x1E2e6joD5O7w4l+vz5H589PjVtx88ltgFzXsSLjYCVDH8NEzovBm3p2X6NQ90uoz0E7XQSs7EtT5w7jV5IICW5a9w7PfP5P3fjj8x8O3cnbzZVgfBGi1fHdN+QmNx4wqrMVkNw0cjqoBGthv1KSzwQB9dkjOj+7uPj9sSViCNnDEtirkEz7NAHUNH31Tg+MxTVSCRjSZezWkN68Rc3d4dg7QN/uiT9fu776Sx0z1xQFbLSMBmik/E57IQUfgexiboHOvhnTmNWDuDs/OAbqfgH7wuOhhn6CfhvTBAVutsPOgVBXLI+dKPf+OOGhnBO6O8ARtLkAPoXm5bt/PRt8PuZHEsdiCFvIzaNCVB2xa5l1oL0AvH4V2lnnjWEQChfxMGzBTuU2dNnk/OyFAAU9K+ZkwYkLzTtPGPqrNmqD2AnT3TG6+OS97e0uAYiU6+ZneRfTQ1wBNLaIuORPUWIAekvNN58YRn4FiNQqff+YYL67oTsaYOGlyPpxUblyvHnN3eLYP0L0//PnFXy9T0MMi7sJjFe5zLsMRVfigjEyKy+bauIAPDMRsCWouQE+O1+0PP97yHCjyC/mdxSwBOui5isjqBKhuIZ6UEtRQgO4T89Xzz2+vAXpI1OvHoV6MHAzbVM/OGVcy+bFZpovsbt/rf1Iwp6Za5q2ZoAX/ecne4cAxRc8B+uT7sMZ2joYt8ts7K+zD4RDnC59yxXR6LxafsZfyeasoyP+du17L+rZwdXD6j7gOZrrO3eGkh38Exqepo2GDag3QmXMtXzGdAM3V5WiEUj3XIiZAfZs42gcN6d937g7jiYN2TZhWZ4BeD53xAVSgloKb5zj8C54TFZ9u3f2ZfIstY12nrnN3GI8AtaXGAO0eN9YD1JGg2wzQS23RmbCNAB2rdo9i57l31tiF1zFG+Snu9YwY/wMwGSCp6Vf1fGVmnwb3lKOeXo+5O8yp2j2KXY0B2r9uqTkSPDlvj7lXTN1UG+9WaoISoKiHz+5ZM0AHZ5eNSAji3qQsG2rk3UpMUAIU9aglQC9D2ciA3GxvdmjpaXuZAIUpa+5B20GyVcG7LClBDQVo91c5O/g2JpTRcn6W/KUAbasmKAEKuDWcn8Ntk5Y+rZjelqkXthGgu3dPCVCsZ+msMn0w9SKzqfxceLQg7AWPsaKazfWYu8Or4L8hN9LOQYLSFk8q4wdTU5k5pbeNM/9MRL8ZpgK0/wflYrR/xCCXxVOKg6l+/cxcCFD3S0sDxJQ122PuDrtC/wbSEMd85SrZQedflF5YBwZ09uPMPt1IgPb+nkcEDvraze6h9X5t22NGUqSY+WHXuupu7Orea3Mit9lagO4v4lOmoC0dFm0yE6BlalEJ0FG3jQXo8qcx55WW1xq3Cm6y1GPuDvve3t39b3zrpg6LJmkEqCMtlQJ0ftjoD+p8Rl1hnLrFbbW5AE2zvcPCmppmoPNNVqqkuzTmFPf5LKL1GagfjwR1HSjZy8jdYU4bPCysmb2CLTbmlgN0vMo2A9TrsoMARd00AtQ5Vj3HSsoltU/bjebl2NKb5XidAEVdCNCxlIQjHQN4JehgSfYacneYE4dS9eoI0LpihwDNZPGdkPkIJUBFuwJE2+wEFLl4fpwRsPcJUGCMAG1T9gQlQIExArRVyzuWAJ3GWQEvwzOITxKb4bEjCdApnATwMh+gHEaWZd17BCgMWH2/ufJTOj+uWw2qRYCiPsPdpH/53AtQ9WpQDQIU9Rn/XqVKGf0SCFCMEaCo0PDLgZTKcGvy9lLQfZMmtjgPAhQV6j6LV93ZWmOAJldRJkDreHPc8hRGgKJG1wCt7wwcTo9rqDC1ioDNCNniOt4ctzyVEaCoUidAlSsZmZiBaoZFeowXScVK/nXpuZaUpTQCFHWq8Nw7Gd/h0g9QLuG9dUrKURsBijpVeO7N0p1tVfpu1VdWbzdlKI4ABbKoLyzg0NtN6XuMAAWyIEBN6O8mAjQMRziAfAhQAIhEgAJAJAIU8NbU8cOHthkQoIC3po4fAvQs4W0gQAFfTR0+Nf6akJb494EABXy1dfgQoBcEqCcOGMRr7OghQK+i3wgCFPDE0WNL2C/tx7UlQLeOeYgv3iZjQg7t4ZoEqBPnwAgB6ou3yZawu2T9Vb3bEqAbx71YX7xL1oQd2hNf8xrUKofsHebESTBCgKJRKYc2AepEVIwQoEA0AhQAIhGgABCJAAWASAQoAEQiQAHgUWhCEKDAsoIHzvxjEDwksa7Qd5sABZYRoFsR+HYToMCi0vk52T2/KLa6sPebAAUWlTxumIFWJugNJ0CBRQTolhCgkzgW7VKMkmLjqm2TyVyusWgCFEbUEaB5qyBAQ9RYNAEKGzRvp5QKULVtMnlvqsqiDQbow+tf7u/vv3v9W0Tb6t5/eNM7fYb5ma+K2megdUVWXdWcWAvQV3+Tq49fhDav7v2HtzpOHwJUT13VnNgK0HdPpe/JN2EdVPf+w5gaT+JiqrxoroupAH1ze9ifH96d/PHww82XQT1wNAD+CNAllgL098/2gfl1Z8HP+0B974eQLjgaAH8E6BJLAfpyFJeHSP00pAuOBgD5GArQh69Ehhfsb0TeD7kbT4ACyMdQgO6nm6PrddeyOQQoAnHIYAYBCszhkMlu/pPVWj93dddlKED3l/A3w6eWuIRHYRwy2RGgs+Pk7vDi2SgtDx+LfhDSRZV7BjXjkMlt/unSWp89najLUoC+vd0n6PedBe/2+TmalM6qcc+gahwy2TEDnR0nd4dXL4+Pzt/9/f7gn6cn6YOeYuJsQCgOmewI0NlxcnfY8dOt9N38JayDKvcMamb0kKk1hlpjK0B3D8+7EXrzReg3MnFMIdB6h0zWzNt4gCZtfkhjYwG69/Dq/vnd3d0X9y8ivs9uy8cUYqx4xOTMvFpvxayFAM1BHLRrAtzyHp/bPtiT3sugxgQoUAcCNB9moGVs+ZhC5TaeeVkRoGVwgALIhwAFgEgEKABEIkABIJKhAD18/bwDX2eHYjheMI8ABSZxvGCeoQAd/1FjAhRlcbxgnqUAPX79Z9i3Lw1xQiAExwvmmQpQ59+VC8IJgQAcLlhgK0CD/wbSEGcEAnC4YIGxAD38EaSUi3jOCASYOFz4nUucWQvQ/UV8yhSU4x7+po4WAhRn1gJ09/bu7n/jW3Pcw9/cBNT9ErbGXICm4bhHOgIUZwQoEIgAxRkBCgCRCFAAiESAAkAkAhQAIhGgABCJAAXcOFiwiAAF3DhYsIgABdw4WLCIAAXcOFiwiAAF3DhYsIgABdw4WLCIAAXcOFiwiAAF3DhYsIgABZw4VrCMAAWAR6FfVUiAAsAjAnQWAQpgUvCfayFAAeARATqLAAUwjQCdRYACyIcABYBIBCjgwqECDwQo4MKhAg8EKODCoQIPBCjgwqECDwQo4MKhAg8EKODCoQIPBCiqEfoQc1H1VIKKEaCoBgEKawhQ1CL4ixxKqqYQVI0ARTXOAVpTkMKcVQ8fAhTVIECRAQFaDuelAVVdysOadQ8fAhTVIUCRgAAth/PSAgIUCQjQcjgvAeRDgAJAJAIUcOBIgQ8CFHDgSNmcqM9OCVDAgSNlcwjQZZwW8MORsjVxz48SoIADR8rmEKDLOC3ghyNlcwjQZZwW8MORAh8EKODAkQIfBCgwxoECLwQoAEQiQAEgEgEKAJEIUACIRIACQCQCFAAiEaAAEIkABYBIVgP04Zf7734Nb0aAAsjHUoD+6/U5Mn9+evzF/5tPfgvsggAFkI+hAP39M3nvh8N/PHwrZzdfhvVBgALIx2KAPjsk50d3d58fIjQsQQlQAPkYDNA3+9g8Xbu/+0oeM9UXAQogH4MBup+AfvC46GGfoJ+G9EGAukV9lyywefYC9BCal+v2/Wz0/ZAbSaSEGwEKxLAXoJePQjvLpkpxKFWdabw1QBQCFDtmoEAcewG6eyY335yXvb0Nu4tESrgRoEAMYwF6SM43nRtHfAYKQI+tAN37w59f/PUyBT0s4i48ACXmAvTkeN3+8OMtz4EC0GMoQPeJ+er557fXAD0k6vXjUC+u20oAECt3ymXvcOCYoucAffJ9WGPtNxtAW3IHXPYOJz38IzA+FbX62QHbZQvbVT3RLqBKDe3gHrbLFrareqJdQJUa2sE9bJctbFf1RLuAKjW0g3vYLlvYruqJdgFVamgH97BdtrBd1RPtAqrU0A7uYbtsYbuqJ9oFVKmhHdzDdtnCdlVPtAuoUkM7uIftsoXtqp5oF1ClhnZwD9tlC9tVPdEuoEoN7eAetssWtqt6ol1AlRrawT1sly1sV/VEu4AqNbSDe9guW9iu6ol2AVVqaAf3sF22sF3VE+0CqtTQDu5hu2xhu6on2gVUqaEd3MN22cJ2VU+0C6hSQzu4h+2yhe2qnmgXUKWGdnAP22UL21U90S6gSg3t4B62yxa2q3qiXUCVGtrBPWyXLWxX9US7AACwSrQLAACrRLsAALBKtAsAAKtEuwAAsEq0CwAAq0S7AACwSrQLAACrRLsAALBKtAsAAKtEuwAAsEq0CwAAq0S7AACwSrQLAACrRLsAALBKtAsAAKtEuwAAsEq0CwAAq0S7AACwSrQLAACrRLsAALBKtAsAAKtEuwAAsEq0CwAAq0S7AACwSrQLAACrRLsAALBKtAuoxu+fvffD9ad3f7sVufn4+7klZjx8JRdfPi4zvDkD7WzJrtFd1fCpRYCe7Y/czl7+6fZ0DN/85/QSO37/bHRWWt6cvna25KDFXdXyqUWAPnp4Jp29/GZ0FI+XGNIp/rF605vT086WHDW4q5o+tQjQk+OV02UvH6YBT/YXFK+enheOl1jycnho2t6crna25KS9XdX2qUWAHv18vIi47L79Ufz+b4f/OOz8T91LLHk2PDJtb05XO1ty0tyuavzUIkD33u3/7ZOPn1728n5P3nxz+s+3t8e9O15iyb76fsm2N6ernS05aW1XtX5qEaAH+38Db/7S+aR7f1Fx3pGPu3e8xJJ99R8MFxjenK52tuSktV3V+qlFgB68vPnkt+6twjdyPYqfHT+TGi+xZF/9l+8+308F/u3rywLDm9PVzpactLarWj+1CNCDfx3+Bezv5ctnMS/Pe3mwxJKXcvPvj7c5Pz7+Y297c7ra2ZKT1nZV66cWAXrR2cvd/Xjav+MlljzrPBpzvFyyvTld7WzJSZO7quFTiwC9aHcvH+5u3nzx2+EXPuRUu+nN6WlnS47a3FXtnlo7AvSi3b38+2eXz+Zfnh4oMb05Pe1syVGbu6rdU2tHgF40vZfPDjOcL9vZnJa2ZKihXdX0qSXaBai4/Mbx9bGJtvayYwOPXtrcnEntbMlIO7uqrVNrQLQLUDEfoA3cKpwK0NOGmNucSe1syUg7u6qtU2tAtAtQsRig1h9WWwxQW5szqZ0tGWlnV7V1ag2IdgG1aPrXJS5O/8Y3szkNbclIO7uq6VNLtAuoRWcvN/YLuy+vF0mPd3lNb05PO1ty1OauavfU2hGgF91vfW3rK2P2x+Xjlh2+mfF4vWR5c/ra2ZKDNndVu6fWjgC96O7l41cUvhh9aeELm19aeHw6+y+/nYo//WtveXP62tmSgzZ3Vbun1o4Avej93YG2vjb77e21+Md/4i1vTl87W3LQ5K5q+NQiQC/6f7jlx9GfaRkvsePtU2lpc/ra2ZKDFndVy6cWAXrW38uN/enAh58PX5H2hy9+vS6yvDl97WzJQYO7qulTS7QLAACrRLsAALBKtAsAAKtEuwAAsEq0CwAAq0S7AACwSrQLAACrRLsAALBKtAsAAKtEuwAAsEq0CwAAq0S70slrJQAAAn1JREFU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SrQLAACrRLsAALBKtAsAAKtEuwAAsEq0CwAAq0S7AACw6v8DeeIImo4H19EAAAAASUVORK5CYII=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690689"/>
            <a:ext cx="5833745" cy="327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652419"/>
            <a:ext cx="6088588" cy="33563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061857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Story count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6375" y="5008732"/>
            <a:ext cx="134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Byline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Fancier RDD cutoff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Fancier RDD cutoff</a:t>
            </a:r>
          </a:p>
          <a:p>
            <a:r>
              <a:rPr lang="en-US" dirty="0" smtClean="0"/>
              <a:t>Section layoff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Fancier RDD cutoff</a:t>
            </a:r>
          </a:p>
          <a:p>
            <a:r>
              <a:rPr lang="en-US" dirty="0" smtClean="0"/>
              <a:t>Section layoff analysis</a:t>
            </a:r>
          </a:p>
          <a:p>
            <a:r>
              <a:rPr lang="en-US" dirty="0" smtClean="0"/>
              <a:t>Section output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Fancier RDD cutoff</a:t>
            </a:r>
          </a:p>
          <a:p>
            <a:r>
              <a:rPr lang="en-US" dirty="0" smtClean="0"/>
              <a:t>Section layoff analysis</a:t>
            </a:r>
          </a:p>
          <a:p>
            <a:r>
              <a:rPr lang="en-US" dirty="0" smtClean="0"/>
              <a:t>Section output analysis</a:t>
            </a:r>
          </a:p>
          <a:p>
            <a:r>
              <a:rPr lang="en-US" dirty="0" smtClean="0"/>
              <a:t>Story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1979488"/>
            <a:ext cx="6599492" cy="183657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3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layoffs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news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story output will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story output will drop</a:t>
            </a:r>
          </a:p>
          <a:p>
            <a:r>
              <a:rPr lang="en-US" dirty="0" smtClean="0"/>
              <a:t>Individual story output (stories/journalist) will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story output will drop</a:t>
            </a:r>
          </a:p>
          <a:p>
            <a:r>
              <a:rPr lang="en-US" dirty="0" smtClean="0"/>
              <a:t>Individual story output (stories/journalist) will increase</a:t>
            </a:r>
          </a:p>
          <a:p>
            <a:r>
              <a:rPr lang="en-US" dirty="0" smtClean="0"/>
              <a:t>More layoffs on desk will amplify aggregate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~39k </a:t>
            </a:r>
            <a:r>
              <a:rPr lang="en-US" dirty="0" err="1" smtClean="0"/>
              <a:t>BuzzFeed</a:t>
            </a:r>
            <a:r>
              <a:rPr lang="en-US" dirty="0" smtClean="0"/>
              <a:t> News stories from Internet Archive</a:t>
            </a:r>
          </a:p>
          <a:p>
            <a:pPr lvl="1"/>
            <a:r>
              <a:rPr lang="en-US" dirty="0" smtClean="0"/>
              <a:t>Stories scraped via retrieved links, text cleaned, filtered via pub date</a:t>
            </a:r>
          </a:p>
          <a:p>
            <a:r>
              <a:rPr lang="en-US" dirty="0" smtClean="0"/>
              <a:t>Layoff lists</a:t>
            </a:r>
          </a:p>
          <a:p>
            <a:pPr lvl="1"/>
            <a:r>
              <a:rPr lang="en-US" dirty="0" smtClean="0"/>
              <a:t>~150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8DB8-D7CF-430A-BC6E-ADA59D651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161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Layoffs and newsroom productivity</vt:lpstr>
      <vt:lpstr>PowerPoint Presentation</vt:lpstr>
      <vt:lpstr>Motivation – layoffs</vt:lpstr>
      <vt:lpstr>Motivation – news production</vt:lpstr>
      <vt:lpstr>Expectations</vt:lpstr>
      <vt:lpstr>Expectations</vt:lpstr>
      <vt:lpstr>Expectations</vt:lpstr>
      <vt:lpstr>Expectations</vt:lpstr>
      <vt:lpstr>Data</vt:lpstr>
      <vt:lpstr>Methods</vt:lpstr>
      <vt:lpstr>Methods</vt:lpstr>
      <vt:lpstr>Methods</vt:lpstr>
      <vt:lpstr>Initial results</vt:lpstr>
      <vt:lpstr>Next steps</vt:lpstr>
      <vt:lpstr>Next steps</vt:lpstr>
      <vt:lpstr>Next steps</vt:lpstr>
      <vt:lpstr>Next 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Layoffs and newsroom productivity</dc:title>
  <dc:creator>Nicholas Hagar</dc:creator>
  <cp:lastModifiedBy>Nicholas Hagar</cp:lastModifiedBy>
  <cp:revision>8</cp:revision>
  <dcterms:created xsi:type="dcterms:W3CDTF">2020-02-11T23:38:36Z</dcterms:created>
  <dcterms:modified xsi:type="dcterms:W3CDTF">2020-02-12T06:47:05Z</dcterms:modified>
</cp:coreProperties>
</file>