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68"/>
        <p:guide pos="21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office\Desktop\hedaithulla%20project\Employee_Dataset.xlsx%20hedaithulla%20projec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office\Desktop\hedaithulla%20project\Employee_Dataset.xlsx%20hedaithulla%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dk1">
                  <a:lumMod val="75000"/>
                  <a:lumOff val="25000"/>
                </a:schemeClr>
              </a:solidFill>
              <a:latin typeface="+mn-lt"/>
              <a:ea typeface="+mn-ea"/>
              <a:cs typeface="+mn-cs"/>
            </a:defRPr>
          </a:pPr>
        </a:p>
      </c:txPr>
    </c:title>
    <c:autoTitleDeleted val="0"/>
    <c:plotArea>
      <c:layout/>
      <c:pieChart>
        <c:varyColors val="1"/>
        <c:ser>
          <c:idx val="0"/>
          <c:order val="0"/>
          <c:tx>
            <c:strRef>
              <c:f>'[Employee_Dataset.xlsx hedaithulla project.xlsx]sheet2(department)'!$B$1</c:f>
              <c:strCache>
                <c:ptCount val="1"/>
                <c:pt idx="0">
                  <c:v>Department (Count)</c:v>
                </c:pt>
              </c:strCache>
            </c:strRef>
          </c:tx>
          <c:spPr/>
          <c:explosion val="0"/>
          <c:dPt>
            <c:idx val="0"/>
            <c:bubble3D val="0"/>
            <c:spPr>
              <a:gradFill>
                <a:gsLst>
                  <a:gs pos="0">
                    <a:schemeClr val="accent1">
                      <a:hueOff val="-1670000"/>
                    </a:schemeClr>
                  </a:gs>
                  <a:gs pos="100000">
                    <a:schemeClr val="accent1"/>
                  </a:gs>
                </a:gsLst>
                <a:lin ang="5400000" scaled="0"/>
              </a:gradFill>
              <a:ln>
                <a:gradFill>
                  <a:gsLst>
                    <a:gs pos="0">
                      <a:schemeClr val="accent1">
                        <a:lumMod val="75000"/>
                        <a:hueOff val="-1670000"/>
                      </a:schemeClr>
                    </a:gs>
                    <a:gs pos="100000">
                      <a:schemeClr val="accent1">
                        <a:lumMod val="75000"/>
                      </a:schemeClr>
                    </a:gs>
                  </a:gsLst>
                  <a:lin ang="5400000" scaled="1"/>
                </a:gradFill>
              </a:ln>
              <a:effectLst/>
            </c:spPr>
          </c:dPt>
          <c:dPt>
            <c:idx val="1"/>
            <c:bubble3D val="0"/>
            <c:spPr>
              <a:gradFill>
                <a:gsLst>
                  <a:gs pos="0">
                    <a:schemeClr val="accent2">
                      <a:hueOff val="-1670000"/>
                    </a:schemeClr>
                  </a:gs>
                  <a:gs pos="100000">
                    <a:schemeClr val="accent2"/>
                  </a:gs>
                </a:gsLst>
                <a:lin ang="5400000" scaled="0"/>
              </a:gradFill>
              <a:ln>
                <a:gradFill>
                  <a:gsLst>
                    <a:gs pos="0">
                      <a:schemeClr val="accent2">
                        <a:lumMod val="75000"/>
                        <a:hueOff val="-1670000"/>
                      </a:schemeClr>
                    </a:gs>
                    <a:gs pos="100000">
                      <a:schemeClr val="accent2">
                        <a:lumMod val="75000"/>
                      </a:schemeClr>
                    </a:gs>
                  </a:gsLst>
                  <a:lin ang="5400000" scaled="1"/>
                </a:gradFill>
              </a:ln>
              <a:effectLst/>
            </c:spPr>
          </c:dPt>
          <c:dPt>
            <c:idx val="2"/>
            <c:bubble3D val="0"/>
            <c:spPr>
              <a:gradFill>
                <a:gsLst>
                  <a:gs pos="0">
                    <a:schemeClr val="accent3">
                      <a:hueOff val="-1670000"/>
                    </a:schemeClr>
                  </a:gs>
                  <a:gs pos="100000">
                    <a:schemeClr val="accent3"/>
                  </a:gs>
                </a:gsLst>
                <a:lin ang="5400000" scaled="0"/>
              </a:gradFill>
              <a:ln>
                <a:gradFill>
                  <a:gsLst>
                    <a:gs pos="0">
                      <a:schemeClr val="accent3">
                        <a:lumMod val="75000"/>
                        <a:hueOff val="-1670000"/>
                      </a:schemeClr>
                    </a:gs>
                    <a:gs pos="100000">
                      <a:schemeClr val="accent3">
                        <a:lumMod val="75000"/>
                      </a:schemeClr>
                    </a:gs>
                  </a:gsLst>
                  <a:lin ang="5400000" scaled="1"/>
                </a:gradFill>
              </a:ln>
              <a:effectLst/>
            </c:spPr>
          </c:dPt>
          <c:dPt>
            <c:idx val="3"/>
            <c:bubble3D val="0"/>
            <c:spPr>
              <a:gradFill>
                <a:gsLst>
                  <a:gs pos="0">
                    <a:schemeClr val="accent4">
                      <a:hueOff val="-1670000"/>
                    </a:schemeClr>
                  </a:gs>
                  <a:gs pos="100000">
                    <a:schemeClr val="accent4"/>
                  </a:gs>
                </a:gsLst>
                <a:lin ang="5400000" scaled="0"/>
              </a:gradFill>
              <a:ln>
                <a:gradFill>
                  <a:gsLst>
                    <a:gs pos="0">
                      <a:schemeClr val="accent4">
                        <a:lumMod val="75000"/>
                        <a:hueOff val="-1670000"/>
                      </a:schemeClr>
                    </a:gs>
                    <a:gs pos="100000">
                      <a:schemeClr val="accent4">
                        <a:lumMod val="75000"/>
                      </a:schemeClr>
                    </a:gs>
                  </a:gsLst>
                  <a:lin ang="5400000" scaled="1"/>
                </a:gradFill>
              </a:ln>
              <a:effectLst/>
            </c:spPr>
          </c:dPt>
          <c:dPt>
            <c:idx val="4"/>
            <c:bubble3D val="0"/>
            <c:spPr>
              <a:gradFill>
                <a:gsLst>
                  <a:gs pos="0">
                    <a:schemeClr val="accent5">
                      <a:hueOff val="-1670000"/>
                    </a:schemeClr>
                  </a:gs>
                  <a:gs pos="100000">
                    <a:schemeClr val="accent5"/>
                  </a:gs>
                </a:gsLst>
                <a:lin ang="5400000" scaled="0"/>
              </a:gradFill>
              <a:ln>
                <a:gradFill>
                  <a:gsLst>
                    <a:gs pos="0">
                      <a:schemeClr val="accent5">
                        <a:lumMod val="75000"/>
                        <a:hueOff val="-1670000"/>
                      </a:schemeClr>
                    </a:gs>
                    <a:gs pos="100000">
                      <a:schemeClr val="accent5">
                        <a:lumMod val="75000"/>
                      </a:schemeClr>
                    </a:gs>
                  </a:gsLst>
                  <a:lin ang="5400000" scaled="1"/>
                </a:gradFill>
              </a:ln>
              <a:effectLst/>
            </c:spPr>
          </c:dPt>
          <c:dPt>
            <c:idx val="5"/>
            <c:bubble3D val="0"/>
            <c:spPr>
              <a:gradFill>
                <a:gsLst>
                  <a:gs pos="0">
                    <a:schemeClr val="accent6">
                      <a:hueOff val="-1670000"/>
                    </a:schemeClr>
                  </a:gs>
                  <a:gs pos="100000">
                    <a:schemeClr val="accent6"/>
                  </a:gs>
                </a:gsLst>
                <a:lin ang="5400000" scaled="0"/>
              </a:gradFill>
              <a:ln>
                <a:gradFill>
                  <a:gsLst>
                    <a:gs pos="0">
                      <a:schemeClr val="accent6">
                        <a:lumMod val="75000"/>
                        <a:hueOff val="-1670000"/>
                      </a:schemeClr>
                    </a:gs>
                    <a:gs pos="100000">
                      <a:schemeClr val="accent6">
                        <a:lumMod val="75000"/>
                      </a:schemeClr>
                    </a:gs>
                  </a:gsLst>
                  <a:lin ang="5400000" scaled="1"/>
                </a:gradFill>
              </a:ln>
              <a:effectLst/>
            </c:spPr>
          </c:dPt>
          <c:dPt>
            <c:idx val="6"/>
            <c:bubble3D val="0"/>
            <c:spPr>
              <a:gradFill>
                <a:gsLst>
                  <a:gs pos="0">
                    <a:schemeClr val="accent1">
                      <a:lumMod val="60000"/>
                      <a:hueOff val="-1670000"/>
                    </a:schemeClr>
                  </a:gs>
                  <a:gs pos="100000">
                    <a:schemeClr val="accent1">
                      <a:lumMod val="60000"/>
                    </a:schemeClr>
                  </a:gs>
                </a:gsLst>
                <a:lin ang="5400000" scaled="0"/>
              </a:gradFill>
              <a:ln>
                <a:gradFill>
                  <a:gsLst>
                    <a:gs pos="0">
                      <a:schemeClr val="accent1">
                        <a:lumMod val="60000"/>
                        <a:lumMod val="75000"/>
                        <a:hueOff val="-1670000"/>
                      </a:schemeClr>
                    </a:gs>
                    <a:gs pos="100000">
                      <a:schemeClr val="accent1">
                        <a:lumMod val="60000"/>
                        <a:lumMod val="75000"/>
                      </a:schemeClr>
                    </a:gs>
                  </a:gsLst>
                  <a:lin ang="5400000" scaled="1"/>
                </a:gradFill>
              </a:ln>
              <a:effectLst/>
            </c:spPr>
          </c:dPt>
          <c:dPt>
            <c:idx val="7"/>
            <c:bubble3D val="0"/>
            <c:spPr>
              <a:gradFill>
                <a:gsLst>
                  <a:gs pos="0">
                    <a:schemeClr val="accent2">
                      <a:lumMod val="60000"/>
                      <a:hueOff val="-1670000"/>
                    </a:schemeClr>
                  </a:gs>
                  <a:gs pos="100000">
                    <a:schemeClr val="accent2">
                      <a:lumMod val="60000"/>
                    </a:schemeClr>
                  </a:gs>
                </a:gsLst>
                <a:lin ang="5400000" scaled="0"/>
              </a:gradFill>
              <a:ln>
                <a:gradFill>
                  <a:gsLst>
                    <a:gs pos="0">
                      <a:schemeClr val="accent2">
                        <a:lumMod val="60000"/>
                        <a:lumMod val="75000"/>
                        <a:hueOff val="-1670000"/>
                      </a:schemeClr>
                    </a:gs>
                    <a:gs pos="100000">
                      <a:schemeClr val="accent2">
                        <a:lumMod val="60000"/>
                        <a:lumMod val="75000"/>
                      </a:schemeClr>
                    </a:gs>
                  </a:gsLst>
                  <a:lin ang="5400000" scaled="1"/>
                </a:gradFill>
              </a:ln>
              <a:effectLst/>
            </c:spPr>
          </c:dPt>
          <c:dPt>
            <c:idx val="8"/>
            <c:bubble3D val="0"/>
            <c:spPr>
              <a:gradFill>
                <a:gsLst>
                  <a:gs pos="0">
                    <a:schemeClr val="accent3">
                      <a:lumMod val="60000"/>
                      <a:hueOff val="-1670000"/>
                    </a:schemeClr>
                  </a:gs>
                  <a:gs pos="100000">
                    <a:schemeClr val="accent3">
                      <a:lumMod val="60000"/>
                    </a:schemeClr>
                  </a:gs>
                </a:gsLst>
                <a:lin ang="5400000" scaled="0"/>
              </a:gradFill>
              <a:ln>
                <a:gradFill>
                  <a:gsLst>
                    <a:gs pos="0">
                      <a:schemeClr val="accent3">
                        <a:lumMod val="60000"/>
                        <a:lumMod val="75000"/>
                        <a:hueOff val="-1670000"/>
                      </a:schemeClr>
                    </a:gs>
                    <a:gs pos="100000">
                      <a:schemeClr val="accent3">
                        <a:lumMod val="60000"/>
                        <a:lumMod val="75000"/>
                      </a:schemeClr>
                    </a:gs>
                  </a:gsLst>
                  <a:lin ang="5400000" scaled="1"/>
                </a:gradFill>
              </a:ln>
              <a:effectLst/>
            </c:spPr>
          </c:dPt>
          <c:dPt>
            <c:idx val="9"/>
            <c:bubble3D val="0"/>
            <c:spPr>
              <a:gradFill>
                <a:gsLst>
                  <a:gs pos="0">
                    <a:schemeClr val="accent4">
                      <a:lumMod val="60000"/>
                      <a:hueOff val="-1670000"/>
                    </a:schemeClr>
                  </a:gs>
                  <a:gs pos="100000">
                    <a:schemeClr val="accent4">
                      <a:lumMod val="60000"/>
                    </a:schemeClr>
                  </a:gs>
                </a:gsLst>
                <a:lin ang="5400000" scaled="0"/>
              </a:gradFill>
              <a:ln>
                <a:gradFill>
                  <a:gsLst>
                    <a:gs pos="0">
                      <a:schemeClr val="accent4">
                        <a:lumMod val="60000"/>
                        <a:lumMod val="75000"/>
                        <a:hueOff val="-1670000"/>
                      </a:schemeClr>
                    </a:gs>
                    <a:gs pos="100000">
                      <a:schemeClr val="accent4">
                        <a:lumMod val="60000"/>
                        <a:lumMod val="75000"/>
                      </a:schemeClr>
                    </a:gs>
                  </a:gsLst>
                  <a:lin ang="5400000" scaled="1"/>
                </a:gradFill>
              </a:ln>
              <a:effectLst/>
            </c:spPr>
          </c:dPt>
          <c:dPt>
            <c:idx val="10"/>
            <c:bubble3D val="0"/>
            <c:spPr>
              <a:gradFill>
                <a:gsLst>
                  <a:gs pos="0">
                    <a:schemeClr val="accent5">
                      <a:lumMod val="60000"/>
                      <a:hueOff val="-1670000"/>
                    </a:schemeClr>
                  </a:gs>
                  <a:gs pos="100000">
                    <a:schemeClr val="accent5">
                      <a:lumMod val="60000"/>
                    </a:schemeClr>
                  </a:gs>
                </a:gsLst>
                <a:lin ang="5400000" scaled="0"/>
              </a:gradFill>
              <a:ln>
                <a:gradFill>
                  <a:gsLst>
                    <a:gs pos="0">
                      <a:schemeClr val="accent5">
                        <a:lumMod val="60000"/>
                        <a:lumMod val="75000"/>
                        <a:hueOff val="-1670000"/>
                      </a:schemeClr>
                    </a:gs>
                    <a:gs pos="100000">
                      <a:schemeClr val="accent5">
                        <a:lumMod val="60000"/>
                        <a:lumMod val="75000"/>
                      </a:schemeClr>
                    </a:gs>
                  </a:gsLst>
                  <a:lin ang="5400000" scaled="1"/>
                </a:gradFill>
              </a:ln>
              <a:effectLst/>
            </c:spPr>
          </c:dPt>
          <c:dPt>
            <c:idx val="11"/>
            <c:bubble3D val="0"/>
            <c:spPr>
              <a:gradFill>
                <a:gsLst>
                  <a:gs pos="0">
                    <a:schemeClr val="accent6">
                      <a:lumMod val="60000"/>
                      <a:hueOff val="-1670000"/>
                    </a:schemeClr>
                  </a:gs>
                  <a:gs pos="100000">
                    <a:schemeClr val="accent6">
                      <a:lumMod val="60000"/>
                    </a:schemeClr>
                  </a:gs>
                </a:gsLst>
                <a:lin ang="5400000" scaled="0"/>
              </a:gradFill>
              <a:ln>
                <a:gradFill>
                  <a:gsLst>
                    <a:gs pos="0">
                      <a:schemeClr val="accent6">
                        <a:lumMod val="60000"/>
                        <a:lumMod val="75000"/>
                        <a:hueOff val="-1670000"/>
                      </a:schemeClr>
                    </a:gs>
                    <a:gs pos="100000">
                      <a:schemeClr val="accent6">
                        <a:lumMod val="60000"/>
                        <a:lumMod val="75000"/>
                      </a:schemeClr>
                    </a:gs>
                  </a:gsLst>
                  <a:lin ang="5400000" scaled="1"/>
                </a:gradFill>
              </a:ln>
              <a:effectLst/>
            </c:spPr>
          </c:dPt>
          <c:dPt>
            <c:idx val="12"/>
            <c:bubble3D val="0"/>
            <c:spPr>
              <a:gradFill>
                <a:gsLst>
                  <a:gs pos="0">
                    <a:schemeClr val="accent1">
                      <a:lumMod val="80000"/>
                      <a:lumOff val="20000"/>
                      <a:hueOff val="-1670000"/>
                    </a:schemeClr>
                  </a:gs>
                  <a:gs pos="100000">
                    <a:schemeClr val="accent1">
                      <a:lumMod val="80000"/>
                      <a:lumOff val="20000"/>
                    </a:schemeClr>
                  </a:gs>
                </a:gsLst>
                <a:lin ang="5400000" scaled="0"/>
              </a:gradFill>
              <a:ln>
                <a:gradFill>
                  <a:gsLst>
                    <a:gs pos="0">
                      <a:schemeClr val="accent1">
                        <a:lumMod val="80000"/>
                        <a:lumOff val="20000"/>
                        <a:lumMod val="75000"/>
                        <a:hueOff val="-1670000"/>
                      </a:schemeClr>
                    </a:gs>
                    <a:gs pos="100000">
                      <a:schemeClr val="accent1">
                        <a:lumMod val="80000"/>
                        <a:lumOff val="20000"/>
                        <a:lumMod val="75000"/>
                      </a:schemeClr>
                    </a:gs>
                  </a:gsLst>
                  <a:lin ang="5400000" scaled="1"/>
                </a:gradFill>
              </a:ln>
              <a:effectLst/>
            </c:spPr>
          </c:dPt>
          <c:dLbls>
            <c:dLbl>
              <c:idx val="0"/>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2"/>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3"/>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4"/>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5"/>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6"/>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7"/>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2">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8"/>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3">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9"/>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4">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0"/>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5">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1"/>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6">
                          <a:lumMod val="6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dLbl>
              <c:idx val="12"/>
              <c:layout/>
              <c:numFmt formatCode="General" sourceLinked="1"/>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lumMod val="80000"/>
                          <a:lumOff val="20000"/>
                        </a:schemeClr>
                      </a:solidFill>
                      <a:latin typeface="+mn-lt"/>
                      <a:ea typeface="+mn-ea"/>
                      <a:cs typeface="+mn-cs"/>
                    </a:defRPr>
                  </a:pPr>
                </a:p>
              </c:txPr>
              <c:dLblPos val="outEnd"/>
              <c:showLegendKey val="0"/>
              <c:showVal val="1"/>
              <c:showCatName val="1"/>
              <c:showSerName val="0"/>
              <c:showPercent val="1"/>
              <c:showBubbleSize val="1"/>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spc="0" baseline="0">
                    <a:solidFill>
                      <a:schemeClr val="accent1"/>
                    </a:solidFill>
                    <a:latin typeface="+mn-lt"/>
                    <a:ea typeface="+mn-ea"/>
                    <a:cs typeface="+mn-cs"/>
                  </a:defRPr>
                </a:pPr>
              </a:p>
            </c:txPr>
            <c:dLblPos val="outEnd"/>
            <c:showLegendKey val="0"/>
            <c:showVal val="1"/>
            <c:showCatName val="1"/>
            <c:showSerName val="0"/>
            <c:showPercent val="1"/>
            <c:showBubbleSize val="1"/>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cat>
            <c:strRef>
              <c:f>'[Employee_Dataset.xlsx hedaithulla project.xlsx]sheet2(department)'!$A$2:$A$14</c:f>
              <c:strCache>
                <c:ptCount val="13"/>
                <c:pt idx="0">
                  <c:v>Business Development</c:v>
                </c:pt>
                <c:pt idx="1">
                  <c:v>Training</c:v>
                </c:pt>
                <c:pt idx="2">
                  <c:v>Accounting</c:v>
                </c:pt>
                <c:pt idx="3">
                  <c:v>Product Management</c:v>
                </c:pt>
                <c:pt idx="4">
                  <c:v>Services</c:v>
                </c:pt>
                <c:pt idx="5">
                  <c:v>Support</c:v>
                </c:pt>
                <c:pt idx="6">
                  <c:v>Legal</c:v>
                </c:pt>
                <c:pt idx="7">
                  <c:v>Engineering</c:v>
                </c:pt>
                <c:pt idx="8">
                  <c:v>Research and Development</c:v>
                </c:pt>
                <c:pt idx="9">
                  <c:v>Marketing</c:v>
                </c:pt>
                <c:pt idx="10">
                  <c:v>Human Resources</c:v>
                </c:pt>
                <c:pt idx="11">
                  <c:v>Sales</c:v>
                </c:pt>
                <c:pt idx="12">
                  <c:v>NULL</c:v>
                </c:pt>
              </c:strCache>
            </c:strRef>
          </c:cat>
          <c:val>
            <c:numRef>
              <c:f>'[Employee_Dataset.xlsx hedaithulla project.xlsx]sheet2(department)'!$B$2:$B$14</c:f>
              <c:numCache>
                <c:formatCode>General</c:formatCode>
                <c:ptCount val="13"/>
                <c:pt idx="0">
                  <c:v>21</c:v>
                </c:pt>
                <c:pt idx="1">
                  <c:v>18</c:v>
                </c:pt>
                <c:pt idx="2">
                  <c:v>18</c:v>
                </c:pt>
                <c:pt idx="3">
                  <c:v>17</c:v>
                </c:pt>
                <c:pt idx="4">
                  <c:v>16</c:v>
                </c:pt>
                <c:pt idx="5">
                  <c:v>14</c:v>
                </c:pt>
                <c:pt idx="6">
                  <c:v>14</c:v>
                </c:pt>
                <c:pt idx="7">
                  <c:v>13</c:v>
                </c:pt>
                <c:pt idx="8">
                  <c:v>12</c:v>
                </c:pt>
                <c:pt idx="9">
                  <c:v>10</c:v>
                </c:pt>
                <c:pt idx="10">
                  <c:v>10</c:v>
                </c:pt>
                <c:pt idx="11">
                  <c:v>9</c:v>
                </c:pt>
                <c:pt idx="12">
                  <c:v>7</c:v>
                </c:pt>
              </c:numCache>
            </c:numRef>
          </c:val>
        </c:ser>
        <c:dLbls>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dk1">
                  <a:lumMod val="75000"/>
                  <a:lumOff val="25000"/>
                </a:schemeClr>
              </a:solidFill>
              <a:latin typeface="+mn-lt"/>
              <a:ea typeface="+mn-ea"/>
              <a:cs typeface="+mn-cs"/>
            </a:defRPr>
          </a:pPr>
        </a:p>
      </c:txPr>
    </c:title>
    <c:autoTitleDeleted val="0"/>
    <c:plotArea>
      <c:layout>
        <c:manualLayout>
          <c:layoutTarget val="inner"/>
          <c:xMode val="edge"/>
          <c:yMode val="edge"/>
          <c:x val="0.167105380965171"/>
          <c:y val="0.154181465934776"/>
          <c:w val="0.769504879577402"/>
          <c:h val="0.642977074588311"/>
        </c:manualLayout>
      </c:layout>
      <c:barChart>
        <c:barDir val="col"/>
        <c:grouping val="clustered"/>
        <c:varyColors val="0"/>
        <c:ser>
          <c:idx val="0"/>
          <c:order val="0"/>
          <c:tx>
            <c:strRef>
              <c:f>'[Employee_Dataset.xlsx hedaithulla project.xlsx]sheet2(department)'!$B$1</c:f>
              <c:strCache>
                <c:ptCount val="1"/>
                <c:pt idx="0">
                  <c:v>Department (Count)</c:v>
                </c:pt>
              </c:strCache>
            </c:strRef>
          </c:tx>
          <c:spPr>
            <a:gradFill>
              <a:gsLst>
                <a:gs pos="100000">
                  <a:schemeClr val="accent1"/>
                </a:gs>
                <a:gs pos="0">
                  <a:schemeClr val="accent1">
                    <a:hueOff val="-1670000"/>
                  </a:schemeClr>
                </a:gs>
              </a:gsLst>
              <a:lin ang="5400000" scaled="0"/>
            </a:gradFill>
            <a:ln>
              <a:gradFill>
                <a:gsLst>
                  <a:gs pos="100000">
                    <a:schemeClr val="accent1">
                      <a:lumMod val="75000"/>
                    </a:schemeClr>
                  </a:gs>
                  <a:gs pos="0">
                    <a:schemeClr val="accent1">
                      <a:lumMod val="75000"/>
                      <a:hueOff val="-1670000"/>
                    </a:schemeClr>
                  </a:gs>
                </a:gsLst>
                <a:lin ang="5280000" scaled="0"/>
              </a:grad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lumMod val="75000"/>
                        <a:lumOff val="25000"/>
                      </a:schemeClr>
                    </a:solidFill>
                    <a:latin typeface="+mn-lt"/>
                    <a:ea typeface="+mn-ea"/>
                    <a:cs typeface="+mn-cs"/>
                  </a:defRPr>
                </a:pPr>
              </a:p>
            </c:txPr>
            <c:dLblPos val="outEnd"/>
            <c:showLegendKey val="0"/>
            <c:showVal val="1"/>
            <c:showCatName val="0"/>
            <c:showSerName val="0"/>
            <c:showPercent val="1"/>
            <c:showBubbleSize val="1"/>
            <c:showLeaderLines val="0"/>
            <c:extLst>
              <c:ext xmlns:c15="http://schemas.microsoft.com/office/drawing/2012/chart" uri="{CE6537A1-D6FC-4f65-9D91-7224C49458BB}">
                <c15:layout/>
                <c15:showLeaderLines val="0"/>
                <c15:leaderLines>
                  <c:spPr>
                    <a:ln w="9525">
                      <a:solidFill>
                        <a:schemeClr val="dk1">
                          <a:lumMod val="35000"/>
                          <a:lumOff val="65000"/>
                        </a:schemeClr>
                      </a:solidFill>
                    </a:ln>
                    <a:effectLst/>
                  </c:spPr>
                </c15:leaderLines>
              </c:ext>
            </c:extLst>
          </c:dLbls>
          <c:cat>
            <c:strRef>
              <c:f>'[Employee_Dataset.xlsx hedaithulla project.xlsx]sheet2(department)'!$A$2:$A$14</c:f>
              <c:strCache>
                <c:ptCount val="13"/>
                <c:pt idx="0">
                  <c:v>Business Development</c:v>
                </c:pt>
                <c:pt idx="1">
                  <c:v>Training</c:v>
                </c:pt>
                <c:pt idx="2">
                  <c:v>Accounting</c:v>
                </c:pt>
                <c:pt idx="3">
                  <c:v>Product Management</c:v>
                </c:pt>
                <c:pt idx="4">
                  <c:v>Services</c:v>
                </c:pt>
                <c:pt idx="5">
                  <c:v>Support</c:v>
                </c:pt>
                <c:pt idx="6">
                  <c:v>Legal</c:v>
                </c:pt>
                <c:pt idx="7">
                  <c:v>Engineering</c:v>
                </c:pt>
                <c:pt idx="8">
                  <c:v>Research and Development</c:v>
                </c:pt>
                <c:pt idx="9">
                  <c:v>Marketing</c:v>
                </c:pt>
                <c:pt idx="10">
                  <c:v>Human Resources</c:v>
                </c:pt>
                <c:pt idx="11">
                  <c:v>Sales</c:v>
                </c:pt>
                <c:pt idx="12">
                  <c:v>NULL</c:v>
                </c:pt>
              </c:strCache>
            </c:strRef>
          </c:cat>
          <c:val>
            <c:numRef>
              <c:f>'[Employee_Dataset.xlsx hedaithulla project.xlsx]sheet2(department)'!$B$2:$B$14</c:f>
              <c:numCache>
                <c:formatCode>General</c:formatCode>
                <c:ptCount val="13"/>
                <c:pt idx="0">
                  <c:v>21</c:v>
                </c:pt>
                <c:pt idx="1">
                  <c:v>18</c:v>
                </c:pt>
                <c:pt idx="2">
                  <c:v>18</c:v>
                </c:pt>
                <c:pt idx="3">
                  <c:v>17</c:v>
                </c:pt>
                <c:pt idx="4">
                  <c:v>16</c:v>
                </c:pt>
                <c:pt idx="5">
                  <c:v>14</c:v>
                </c:pt>
                <c:pt idx="6">
                  <c:v>14</c:v>
                </c:pt>
                <c:pt idx="7">
                  <c:v>13</c:v>
                </c:pt>
                <c:pt idx="8">
                  <c:v>12</c:v>
                </c:pt>
                <c:pt idx="9">
                  <c:v>10</c:v>
                </c:pt>
                <c:pt idx="10">
                  <c:v>10</c:v>
                </c:pt>
                <c:pt idx="11">
                  <c:v>9</c:v>
                </c:pt>
                <c:pt idx="12">
                  <c:v>7</c:v>
                </c:pt>
              </c:numCache>
            </c:numRef>
          </c:val>
        </c:ser>
        <c:dLbls>
          <c:showLegendKey val="0"/>
          <c:showVal val="1"/>
          <c:showCatName val="0"/>
          <c:showSerName val="0"/>
          <c:showPercent val="1"/>
          <c:showBubbleSize val="1"/>
        </c:dLbls>
        <c:gapWidth val="500"/>
        <c:overlap val="-50"/>
        <c:axId val="325691366"/>
        <c:axId val="975278918"/>
      </c:barChart>
      <c:catAx>
        <c:axId val="325691366"/>
        <c:scaling>
          <c:orientation val="minMax"/>
        </c:scaling>
        <c:delete val="0"/>
        <c:axPos val="b"/>
        <c:majorTickMark val="out"/>
        <c:minorTickMark val="none"/>
        <c:tickLblPos val="nextTo"/>
        <c:spPr>
          <a:noFill/>
          <a:ln w="9525" cap="flat" cmpd="sng" algn="ctr">
            <a:solidFill>
              <a:schemeClr val="dk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975278918"/>
        <c:crosses val="autoZero"/>
        <c:auto val="1"/>
        <c:lblAlgn val="ctr"/>
        <c:lblOffset val="100"/>
        <c:noMultiLvlLbl val="0"/>
      </c:catAx>
      <c:valAx>
        <c:axId val="975278918"/>
        <c:scaling>
          <c:orientation val="minMax"/>
        </c:scaling>
        <c:delete val="0"/>
        <c:axPos val="l"/>
        <c:majorGridlines>
          <c:spPr>
            <a:ln w="9525" cap="flat" cmpd="sng" algn="ctr">
              <a:solidFill>
                <a:schemeClr val="lt1">
                  <a:lumMod val="90200"/>
                </a:schemeClr>
              </a:solidFill>
              <a:round/>
            </a:ln>
            <a:effectLst/>
          </c:spPr>
        </c:majorGridlines>
        <c:title>
          <c:layout/>
          <c:overlay val="0"/>
          <c:spPr>
            <a:noFill/>
            <a:ln>
              <a:noFill/>
            </a:ln>
            <a:effectLst/>
          </c:spPr>
          <c:txPr>
            <a:bodyPr rot="-5400000" spcFirstLastPara="0" vertOverflow="ellipsis" vert="horz" wrap="square" anchor="ctr" anchorCtr="1"/>
            <a:lstStyle/>
            <a:p>
              <a:pPr>
                <a:defRPr lang="en-US" sz="1000" b="0" i="0" u="none" strike="noStrike" kern="1200" baseline="0">
                  <a:solidFill>
                    <a:schemeClr val="dk1">
                      <a:lumMod val="65000"/>
                      <a:lumOff val="35000"/>
                    </a:schemeClr>
                  </a:solidFill>
                  <a:latin typeface="+mn-lt"/>
                  <a:ea typeface="+mn-ea"/>
                  <a:cs typeface="+mn-cs"/>
                </a:defRPr>
              </a:pPr>
            </a:p>
          </c:tx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crossAx val="325691366"/>
        <c:crosses val="autoZero"/>
        <c:crossBetween val="between"/>
      </c:valAx>
      <c:dTable>
        <c:showHorzBorder val="1"/>
        <c:showVertBorder val="1"/>
        <c:showOutline val="1"/>
        <c:showKeys val="1"/>
        <c:spPr>
          <a:noFill/>
          <a:ln w="9525" cap="flat" cmpd="sng" algn="ctr">
            <a:solidFill>
              <a:schemeClr val="dk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p>
        </c:txPr>
      </c:dTable>
      <c:spPr>
        <a:noFill/>
        <a:ln>
          <a:noFill/>
        </a:ln>
        <a:effectLst/>
      </c:spPr>
    </c:plotArea>
    <c:plotVisOnly val="1"/>
    <c:dispBlanksAs val="gap"/>
    <c:showDLblsOverMax val="0"/>
  </c:chart>
  <c:spPr>
    <a:solidFill>
      <a:schemeClr val="lt1">
        <a:lumMod val="96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90">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hueOff val="-1670000"/>
            </a:schemeClr>
          </a:gs>
          <a:gs pos="100000">
            <a:schemeClr val="phClr"/>
          </a:gs>
        </a:gsLst>
        <a:lin ang="5400000" scaled="0"/>
      </a:gradFill>
      <a:ln>
        <a:gradFill>
          <a:gsLst>
            <a:gs pos="0">
              <a:schemeClr val="phClr">
                <a:lumMod val="75000"/>
                <a:hueOff val="-1670000"/>
              </a:schemeClr>
            </a:gs>
            <a:gs pos="100000">
              <a:schemeClr val="phClr">
                <a:lumMod val="75000"/>
              </a:schemeClr>
            </a:gs>
          </a:gsLst>
          <a:lin ang="5400000" scaled="1"/>
        </a:gra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9">
  <cs:axisTitle>
    <cs:lnRef idx="0"/>
    <cs:fillRef idx="0"/>
    <cs:effectRef idx="0"/>
    <cs:fontRef idx="minor">
      <a:schemeClr val="dk1">
        <a:lumMod val="65000"/>
        <a:lumOff val="35000"/>
      </a:schemeClr>
    </cs:fontRef>
    <cs:defRPr sz="10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lt1">
          <a:lumMod val="96000"/>
        </a:schemeClr>
      </a:solidFill>
      <a:ln w="9525" cap="flat" cmpd="sng" algn="ctr">
        <a:solidFill>
          <a:schemeClr val="tx1">
            <a:lumMod val="15000"/>
            <a:lumOff val="85000"/>
          </a:schemeClr>
        </a:solidFill>
        <a:round/>
      </a:ln>
    </cs:spPr>
    <cs:defRPr sz="1000" kern="1200"/>
  </cs:chartArea>
  <cs:dataLabel>
    <cs:lnRef idx="0"/>
    <cs:fillRef idx="0"/>
    <cs:effectRef idx="0"/>
    <cs:fontRef idx="minor">
      <a:schemeClr val="dk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100000">
            <a:schemeClr val="phClr"/>
          </a:gs>
          <a:gs pos="0">
            <a:schemeClr val="phClr">
              <a:hueOff val="-1670000"/>
            </a:schemeClr>
          </a:gs>
        </a:gsLst>
        <a:lin ang="5400000" scaled="0"/>
      </a:gradFill>
      <a:ln>
        <a:gradFill>
          <a:gsLst>
            <a:gs pos="100000">
              <a:schemeClr val="phClr">
                <a:lumMod val="75000"/>
              </a:schemeClr>
            </a:gs>
            <a:gs pos="0">
              <a:schemeClr val="phClr">
                <a:lumMod val="75000"/>
                <a:hueOff val="-1670000"/>
              </a:schemeClr>
            </a:gs>
          </a:gsLst>
          <a:lin ang="5280000" scaled="0"/>
        </a:gra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cap="flat" cmpd="sng" algn="ctr">
        <a:solidFill>
          <a:schemeClr val="dk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a:solidFill>
          <a:schemeClr val="dk1">
            <a:lumMod val="75000"/>
            <a:lumOff val="2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0.png"/><Relationship Id="rId2" Type="http://schemas.openxmlformats.org/officeDocument/2006/relationships/chart" Target="../charts/char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914400" y="3124200"/>
            <a:ext cx="8610600" cy="1772920"/>
          </a:xfrm>
          <a:prstGeom prst="rect">
            <a:avLst/>
          </a:prstGeom>
          <a:ln>
            <a:solidFill>
              <a:schemeClr val="bg1"/>
            </a:solidFill>
          </a:ln>
        </p:spPr>
        <p:style>
          <a:lnRef idx="2">
            <a:schemeClr val="accent1"/>
          </a:lnRef>
          <a:fillRef idx="0">
            <a:srgbClr val="FFFFFF"/>
          </a:fillRef>
          <a:effectRef idx="0">
            <a:srgbClr val="FFFFFF"/>
          </a:effectRef>
          <a:fontRef idx="minor">
            <a:schemeClr val="tx1"/>
          </a:fontRef>
        </p:style>
        <p:txBody>
          <a:bodyPr wrap="square" rtlCol="0">
            <a:noAutofit/>
          </a:bodyPr>
          <a:lstStyle/>
          <a:p>
            <a:r>
              <a:rPr lang="en-US" sz="2400" b="1"/>
              <a:t>STUDENT NAME: NOORBASHA HEDAITHULLA</a:t>
            </a:r>
            <a:endParaRPr lang="en-US" sz="2400" b="1" dirty="0"/>
          </a:p>
          <a:p>
            <a:r>
              <a:rPr lang="en-US" sz="2400" b="1" dirty="0"/>
              <a:t>REGISTER NO: 312207351</a:t>
            </a:r>
            <a:endParaRPr lang="en-US" sz="2400" b="1" dirty="0"/>
          </a:p>
          <a:p>
            <a:r>
              <a:rPr lang="en-US" sz="2400" b="1" dirty="0"/>
              <a:t>DEPARTMENT: B.COM(GENERAL)</a:t>
            </a:r>
            <a:endParaRPr lang="en-US" sz="2400" b="1" dirty="0"/>
          </a:p>
          <a:p>
            <a:r>
              <a:rPr lang="en-US" sz="2400" b="1" dirty="0"/>
              <a:t>COLLEGE: C KANDASWAMI NAIDU COLLEGE FOR MEN</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 Box 2"/>
          <p:cNvSpPr txBox="1"/>
          <p:nvPr/>
        </p:nvSpPr>
        <p:spPr>
          <a:xfrm>
            <a:off x="739775" y="1295400"/>
            <a:ext cx="8566150" cy="922020"/>
          </a:xfrm>
          <a:prstGeom prst="rect">
            <a:avLst/>
          </a:prstGeom>
          <a:noFill/>
        </p:spPr>
        <p:txBody>
          <a:bodyPr wrap="square" rtlCol="0">
            <a:spAutoFit/>
          </a:bodyPr>
          <a:p>
            <a:r>
              <a:rPr lang="en-US" b="1" dirty="0">
                <a:sym typeface="+mn-ea"/>
              </a:rPr>
              <a:t>Modeling employee performance in Excel involves creating a systematic approach to evaluate, analyze, and visualize the performance data of employees.</a:t>
            </a:r>
            <a:endParaRPr lang="en-IN" b="1" dirty="0"/>
          </a:p>
          <a:p>
            <a:endParaRPr lang="en-US"/>
          </a:p>
        </p:txBody>
      </p:sp>
      <p:sp>
        <p:nvSpPr>
          <p:cNvPr id="4" name="Text Box 3"/>
          <p:cNvSpPr txBox="1"/>
          <p:nvPr/>
        </p:nvSpPr>
        <p:spPr>
          <a:xfrm>
            <a:off x="1047115" y="2345690"/>
            <a:ext cx="4064000" cy="368300"/>
          </a:xfrm>
          <a:prstGeom prst="rect">
            <a:avLst/>
          </a:prstGeom>
          <a:noFill/>
        </p:spPr>
        <p:txBody>
          <a:bodyPr wrap="square" rtlCol="0">
            <a:spAutoFit/>
          </a:bodyPr>
          <a:p>
            <a:endParaRPr lang="en-US"/>
          </a:p>
        </p:txBody>
      </p:sp>
      <p:graphicFrame>
        <p:nvGraphicFramePr>
          <p:cNvPr id="7" name="Table 6"/>
          <p:cNvGraphicFramePr/>
          <p:nvPr>
            <p:custDataLst>
              <p:tags r:id="rId2"/>
            </p:custDataLst>
          </p:nvPr>
        </p:nvGraphicFramePr>
        <p:xfrm>
          <a:off x="990600" y="2053590"/>
          <a:ext cx="6588125" cy="4180205"/>
        </p:xfrm>
        <a:graphic>
          <a:graphicData uri="http://schemas.openxmlformats.org/drawingml/2006/table">
            <a:tbl>
              <a:tblPr/>
              <a:tblGrid>
                <a:gridCol w="4309110"/>
                <a:gridCol w="1139190"/>
                <a:gridCol w="1139825"/>
              </a:tblGrid>
              <a:tr h="419735">
                <a:tc>
                  <a:txBody>
                    <a:bodyPr/>
                    <a:p>
                      <a:pPr marL="9525" indent="0" algn="l" fontAlgn="b"/>
                      <a:r>
                        <a:rPr sz="1100" b="0" i="0">
                          <a:solidFill>
                            <a:srgbClr val="000000"/>
                          </a:solidFill>
                          <a:latin typeface="Calibri" panose="020F0502020204030204"/>
                          <a:ea typeface="Calibri" panose="020F0502020204030204"/>
                        </a:rPr>
                        <a:t>Department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r>
                        <a:rPr sz="1100" b="0" i="0">
                          <a:solidFill>
                            <a:srgbClr val="000000"/>
                          </a:solidFill>
                          <a:latin typeface="Calibri" panose="020F0502020204030204"/>
                          <a:ea typeface="Calibri" panose="020F0502020204030204"/>
                        </a:rPr>
                        <a:t>Department (Count)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Business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Training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Accounting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Product Management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Services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Support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Legal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Engineering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Research and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Marketing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Human Resources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8925">
                <a:tc>
                  <a:txBody>
                    <a:bodyPr/>
                    <a:p>
                      <a:pPr marL="9525" indent="0" algn="l" fontAlgn="b"/>
                      <a:r>
                        <a:rPr sz="1100" b="0" i="0">
                          <a:solidFill>
                            <a:srgbClr val="000000"/>
                          </a:solidFill>
                          <a:latin typeface="Calibri" panose="020F0502020204030204"/>
                          <a:ea typeface="Calibri" panose="020F0502020204030204"/>
                        </a:rPr>
                        <a:t>Sales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89560">
                <a:tc>
                  <a:txBody>
                    <a:bodyPr/>
                    <a:p>
                      <a:pPr marL="9525" indent="0" algn="l" fontAlgn="b"/>
                      <a:r>
                        <a:rPr sz="1100" b="0" i="0">
                          <a:solidFill>
                            <a:srgbClr val="000000"/>
                          </a:solidFill>
                          <a:latin typeface="Calibri" panose="020F0502020204030204"/>
                          <a:ea typeface="Calibri" panose="020F0502020204030204"/>
                        </a:rPr>
                        <a:t>NULL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r" fontAlgn="b"/>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marL="9525" indent="0"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sp>
        <p:nvSpPr>
          <p:cNvPr id="2" name="Text Box 1"/>
          <p:cNvSpPr txBox="1"/>
          <p:nvPr/>
        </p:nvSpPr>
        <p:spPr>
          <a:xfrm>
            <a:off x="1743075" y="6276975"/>
            <a:ext cx="4064000" cy="368300"/>
          </a:xfrm>
          <a:prstGeom prst="rect">
            <a:avLst/>
          </a:prstGeom>
          <a:noFill/>
        </p:spPr>
        <p:txBody>
          <a:bodyPr wrap="square" rtlCol="0">
            <a:spAutoFit/>
          </a:bodyPr>
          <a:p>
            <a:pPr algn="ctr"/>
            <a:r>
              <a:rPr lang="en-US"/>
              <a:t>PIVOT TABLE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781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592455" y="1169035"/>
            <a:ext cx="6523355" cy="2919095"/>
          </a:xfrm>
          <a:prstGeom prst="rect">
            <a:avLst/>
          </a:prstGeom>
          <a:noFill/>
        </p:spPr>
        <p:txBody>
          <a:bodyPr wrap="square" rtlCol="0">
            <a:noAutofit/>
          </a:bodyPr>
          <a:p>
            <a:r>
              <a:rPr lang="en-US" b="1" dirty="0">
                <a:sym typeface="+mn-ea"/>
              </a:rPr>
              <a:t>To present employee performance results in Excel, you can create a structured and visually appealing report. Below are steps to organize and display the results effectively</a:t>
            </a:r>
            <a:r>
              <a:rPr lang="en-IN" b="1" dirty="0">
                <a:sym typeface="+mn-ea"/>
              </a:rPr>
              <a:t>.</a:t>
            </a:r>
            <a:endParaRPr lang="en-IN" b="1" dirty="0"/>
          </a:p>
          <a:p>
            <a:endParaRPr lang="en-IN" b="1" dirty="0"/>
          </a:p>
          <a:p>
            <a:r>
              <a:rPr lang="en-IN" b="1" dirty="0">
                <a:sym typeface="+mn-ea"/>
              </a:rPr>
              <a:t>Visualization..</a:t>
            </a:r>
            <a:endParaRPr lang="en-IN" b="1" dirty="0"/>
          </a:p>
          <a:p>
            <a:pPr marL="342900" indent="-342900">
              <a:buAutoNum type="arabicPeriod"/>
            </a:pPr>
            <a:r>
              <a:rPr lang="en-IN" b="1" dirty="0">
                <a:sym typeface="+mn-ea"/>
              </a:rPr>
              <a:t>Pie Charts: If you have performance data analysis that to use pie charts to show trends performance of individual employees or teams.</a:t>
            </a:r>
            <a:endParaRPr lang="en-IN" b="1" dirty="0"/>
          </a:p>
          <a:p>
            <a:pPr marL="342900" indent="-342900">
              <a:buAutoNum type="arabicPeriod"/>
            </a:pPr>
            <a:r>
              <a:rPr lang="en-IN" b="1" dirty="0">
                <a:sym typeface="+mn-ea"/>
              </a:rPr>
              <a:t>Bar Charts: Compare the performance and employee Status analysis of different employees or departments.</a:t>
            </a:r>
            <a:endParaRPr lang="en-IN" b="1" dirty="0"/>
          </a:p>
          <a:p>
            <a:endParaRPr lang="en-US"/>
          </a:p>
        </p:txBody>
      </p:sp>
      <p:graphicFrame>
        <p:nvGraphicFramePr>
          <p:cNvPr id="10" name="Chart 9"/>
          <p:cNvGraphicFramePr/>
          <p:nvPr>
            <p:custDataLst>
              <p:tags r:id="rId4"/>
            </p:custDataLst>
          </p:nvPr>
        </p:nvGraphicFramePr>
        <p:xfrm>
          <a:off x="7543800" y="385445"/>
          <a:ext cx="3778250" cy="469074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2" name="Chart 11"/>
          <p:cNvGraphicFramePr/>
          <p:nvPr>
            <p:custDataLst>
              <p:tags r:id="rId5"/>
            </p:custDataLst>
          </p:nvPr>
        </p:nvGraphicFramePr>
        <p:xfrm>
          <a:off x="457200" y="4156710"/>
          <a:ext cx="6985635" cy="25158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22859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90600" y="990600"/>
            <a:ext cx="8470900" cy="1377315"/>
          </a:xfrm>
          <a:prstGeom prst="rect">
            <a:avLst/>
          </a:prstGeom>
          <a:noFill/>
        </p:spPr>
        <p:txBody>
          <a:bodyPr wrap="square" rtlCol="0">
            <a:noAutofit/>
          </a:bodyPr>
          <a:p>
            <a:r>
              <a:rPr lang="en-US" sz="2400"/>
              <a:t>       This Excel-based approach provides a scalable, adaptable, and efficient method for enhancing employee performance management.By leveraging data analytics, the organization can foster a culture of continuous improvement and drive overall success.Implemented an Excel-based solution for systematic employee performance analysis.Addressed the lack of consistency in evaluating performance, leading to more informed decision-making.Enabled identification of top performers, areas needing support, and overall productivity trends.Enhanced data-driven insights for management and HR.Streamlined reporting processes and reduced manual effort.Improved employee engagement and targeted development strategies.Regular updates and refinements to the model based on feedback.Integration with other data sources for a more holistic view.Continuous training for end-users to maximize tool effectiveness.</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1628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5" name="Text Box 14"/>
          <p:cNvSpPr txBox="1"/>
          <p:nvPr/>
        </p:nvSpPr>
        <p:spPr>
          <a:xfrm>
            <a:off x="606425" y="2058670"/>
            <a:ext cx="7385685" cy="3957955"/>
          </a:xfrm>
          <a:prstGeom prst="rect">
            <a:avLst/>
          </a:prstGeom>
          <a:noFill/>
        </p:spPr>
        <p:txBody>
          <a:bodyPr wrap="square" rtlCol="0">
            <a:noAutofit/>
          </a:bodyPr>
          <a:p>
            <a:r>
              <a:rPr lang="en-US" sz="2400" b="1"/>
              <a:t>      This “Department analysis through excel modelling project” aims to find a systamatically solution for the various challenges in present situation at the business organization currently, the company lacks a consistent and efficient method to evaluate the performance of its empolyees, leading to challenges in identifying the top performers,those who need  additional support,and overall trends in workforce productivity.this tool will help them to find a solution for the problem.</a:t>
            </a: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633095" y="2133600"/>
            <a:ext cx="8502015" cy="341503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This project will analyzing and evaluating employees performance across various departments such as Human resources, marketing, Accounting, services, research and     development, Legal, Support, Engineering .This project includes graphs and pie chart and this project will result in a comprehensive, user-friendly excel tool that can be regularly updated and used by HR and management to drive performance improvements within the organization</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984250" y="2063750"/>
            <a:ext cx="4064000" cy="521970"/>
          </a:xfrm>
          <a:prstGeom prst="rect">
            <a:avLst/>
          </a:prstGeom>
          <a:noFill/>
        </p:spPr>
        <p:txBody>
          <a:bodyPr wrap="square" rtlCol="0">
            <a:spAutoFit/>
          </a:bodyPr>
          <a:p>
            <a:pPr algn="l"/>
            <a:r>
              <a:rPr lang="en-US" sz="2800" b="1"/>
              <a:t>Employees:</a:t>
            </a:r>
            <a:endParaRPr lang="en-US" sz="2800" b="1"/>
          </a:p>
        </p:txBody>
      </p:sp>
      <p:sp>
        <p:nvSpPr>
          <p:cNvPr id="11" name="Text Box 10"/>
          <p:cNvSpPr txBox="1"/>
          <p:nvPr/>
        </p:nvSpPr>
        <p:spPr>
          <a:xfrm>
            <a:off x="1981200" y="2514600"/>
            <a:ext cx="7782560" cy="1123950"/>
          </a:xfrm>
          <a:prstGeom prst="rect">
            <a:avLst/>
          </a:prstGeom>
          <a:noFill/>
        </p:spPr>
        <p:txBody>
          <a:bodyPr wrap="square" rtlCol="0">
            <a:noAutofit/>
          </a:bodyPr>
          <a:p>
            <a:r>
              <a:rPr lang="en-US" sz="2400"/>
              <a:t>Individual Employees May have access to their performance data and metrics to self-assess and identify areas for personal improvement.</a:t>
            </a:r>
            <a:endParaRPr lang="en-US" sz="2400"/>
          </a:p>
          <a:p>
            <a:endParaRPr lang="en-US" sz="2400"/>
          </a:p>
        </p:txBody>
      </p:sp>
      <p:sp>
        <p:nvSpPr>
          <p:cNvPr id="13" name="Text Box 12"/>
          <p:cNvSpPr txBox="1"/>
          <p:nvPr/>
        </p:nvSpPr>
        <p:spPr>
          <a:xfrm>
            <a:off x="984250" y="3733800"/>
            <a:ext cx="4267835" cy="500380"/>
          </a:xfrm>
          <a:prstGeom prst="rect">
            <a:avLst/>
          </a:prstGeom>
          <a:noFill/>
        </p:spPr>
        <p:txBody>
          <a:bodyPr wrap="square" rtlCol="0">
            <a:noAutofit/>
          </a:bodyPr>
          <a:p>
            <a:r>
              <a:rPr lang="en-US" sz="2800" b="1"/>
              <a:t>Business Organization:</a:t>
            </a:r>
            <a:endParaRPr lang="en-US" sz="2800" b="1"/>
          </a:p>
        </p:txBody>
      </p:sp>
      <p:sp>
        <p:nvSpPr>
          <p:cNvPr id="15" name="Text Box 14"/>
          <p:cNvSpPr txBox="1"/>
          <p:nvPr/>
        </p:nvSpPr>
        <p:spPr>
          <a:xfrm>
            <a:off x="1981200" y="4272280"/>
            <a:ext cx="7117080" cy="2047240"/>
          </a:xfrm>
          <a:prstGeom prst="rect">
            <a:avLst/>
          </a:prstGeom>
          <a:noFill/>
        </p:spPr>
        <p:txBody>
          <a:bodyPr wrap="square" rtlCol="0">
            <a:noAutofit/>
          </a:bodyPr>
          <a:p>
            <a:r>
              <a:rPr lang="en-US" sz="2400"/>
              <a:t>Business Organization and Analysts  Use the data to support performance reviews, identify training needs, and develop employee development plans.Recruitment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2057400"/>
            <a:ext cx="6109970" cy="4333240"/>
          </a:xfrm>
          <a:prstGeom prst="rect">
            <a:avLst/>
          </a:prstGeom>
          <a:noFill/>
        </p:spPr>
        <p:txBody>
          <a:bodyPr wrap="square" rtlCol="0">
            <a:noAutofit/>
          </a:bodyPr>
          <a:p>
            <a:r>
              <a:rPr lang="en-US" sz="2000" b="1"/>
              <a:t>1.Comprehensive Performance Tracking:</a:t>
            </a:r>
            <a:endParaRPr lang="en-US" sz="2000" b="1"/>
          </a:p>
          <a:p>
            <a:r>
              <a:rPr lang="en-US" b="1"/>
              <a:t>      </a:t>
            </a:r>
            <a:r>
              <a:rPr lang="en-US"/>
              <a:t>Tracks individual and team performance across key metrics.</a:t>
            </a:r>
            <a:endParaRPr lang="en-US"/>
          </a:p>
          <a:p>
            <a:r>
              <a:rPr lang="en-US"/>
              <a:t>Consolidates data from multiple sources into a single, easy-to-use Excel model.</a:t>
            </a:r>
            <a:endParaRPr lang="en-US"/>
          </a:p>
          <a:p>
            <a:r>
              <a:rPr lang="en-US" b="1"/>
              <a:t>                                                                                                                   </a:t>
            </a:r>
            <a:endParaRPr lang="en-US" b="1"/>
          </a:p>
          <a:p>
            <a:r>
              <a:rPr lang="en-US" b="1"/>
              <a:t> </a:t>
            </a:r>
            <a:r>
              <a:rPr lang="en-US" sz="2000" b="1"/>
              <a:t>2. Dynamic Dashboards and Visualizations:</a:t>
            </a:r>
            <a:endParaRPr lang="en-US" sz="2000" b="1"/>
          </a:p>
          <a:p>
            <a:r>
              <a:rPr lang="en-US" b="1"/>
              <a:t>      </a:t>
            </a:r>
            <a:r>
              <a:rPr lang="en-US"/>
              <a:t>Provides real-time insights through interactive charts and pivot tables.Customizable views for different users (managers, HR, etc.).</a:t>
            </a:r>
            <a:endParaRPr lang="en-US"/>
          </a:p>
          <a:p>
            <a:endParaRPr lang="en-US" b="1"/>
          </a:p>
          <a:p>
            <a:r>
              <a:rPr lang="en-US" sz="2000" b="1"/>
              <a:t> 3. Automated Reporting : </a:t>
            </a:r>
            <a:endParaRPr lang="en-US" b="1"/>
          </a:p>
          <a:p>
            <a:r>
              <a:rPr lang="en-US" b="1"/>
              <a:t>       </a:t>
            </a:r>
            <a:r>
              <a:rPr lang="en-US"/>
              <a:t>Reduces manual effort in data collection and report generation. Regular updates ensure data accuracy and relevance.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306070" y="1219200"/>
            <a:ext cx="9289415" cy="1753235"/>
          </a:xfrm>
          <a:prstGeom prst="rect">
            <a:avLst/>
          </a:prstGeom>
          <a:noFill/>
        </p:spPr>
        <p:txBody>
          <a:bodyPr wrap="square" rtlCol="0">
            <a:spAutoFit/>
          </a:bodyPr>
          <a:p>
            <a:r>
              <a:rPr lang="en-US" b="1" dirty="0">
                <a:sym typeface="+mn-ea"/>
              </a:rPr>
              <a:t>    The dataset for employee performance analysis typically includes various metrics that reflect </a:t>
            </a:r>
            <a:endParaRPr lang="en-US" b="1" dirty="0"/>
          </a:p>
          <a:p>
            <a:r>
              <a:rPr lang="en-US" b="1" dirty="0">
                <a:sym typeface="+mn-ea"/>
              </a:rPr>
              <a:t>an employee's productivity, quality of work, attendance, and overall contribution to the </a:t>
            </a:r>
            <a:endParaRPr lang="en-US" b="1" dirty="0"/>
          </a:p>
          <a:p>
            <a:r>
              <a:rPr lang="en-US" b="1" dirty="0">
                <a:sym typeface="+mn-ea"/>
              </a:rPr>
              <a:t>organization. Below is a description of the key columns that would be included in </a:t>
            </a:r>
            <a:r>
              <a:rPr lang="en-IN" b="1" dirty="0">
                <a:sym typeface="+mn-ea"/>
              </a:rPr>
              <a:t>a Actionable Insights which Include recommendations or action items based on the analysis, such as training needs or performance improvement plans.</a:t>
            </a:r>
            <a:endParaRPr lang="en-IN" b="1" dirty="0"/>
          </a:p>
          <a:p>
            <a:endParaRPr lang="en-US"/>
          </a:p>
        </p:txBody>
      </p:sp>
      <p:sp>
        <p:nvSpPr>
          <p:cNvPr id="4" name="Text Box 3"/>
          <p:cNvSpPr txBox="1"/>
          <p:nvPr/>
        </p:nvSpPr>
        <p:spPr>
          <a:xfrm>
            <a:off x="381000" y="2895600"/>
            <a:ext cx="8997315" cy="3723005"/>
          </a:xfrm>
          <a:prstGeom prst="rect">
            <a:avLst/>
          </a:prstGeom>
          <a:noFill/>
        </p:spPr>
        <p:txBody>
          <a:bodyPr wrap="square" rtlCol="0">
            <a:spAutoFit/>
          </a:bodyPr>
          <a:p>
            <a:r>
              <a:rPr lang="en-US" sz="2000" b="1" dirty="0">
                <a:sym typeface="+mn-ea"/>
              </a:rPr>
              <a:t>Excel dataset:</a:t>
            </a:r>
            <a:endParaRPr lang="en-IN" sz="2000" b="1" dirty="0"/>
          </a:p>
          <a:p>
            <a:endParaRPr lang="en-US" b="1" dirty="0"/>
          </a:p>
          <a:p>
            <a:pPr marL="285750" indent="-285750">
              <a:buFont typeface="Arial" panose="020B0604020202020204" pitchFamily="34" charset="0"/>
              <a:buChar char="•"/>
            </a:pPr>
            <a:r>
              <a:rPr lang="en-US" b="1" dirty="0">
                <a:sym typeface="+mn-ea"/>
              </a:rPr>
              <a:t>EmpID: A unique identifier for each employee</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Name: The employee’s given name</a:t>
            </a:r>
            <a:r>
              <a:rPr lang="en-IN" b="1" dirty="0">
                <a:sym typeface="+mn-ea"/>
              </a:rPr>
              <a:t>.</a:t>
            </a:r>
            <a:endParaRPr lang="en-IN" b="1" dirty="0">
              <a:sym typeface="+mn-ea"/>
            </a:endParaRPr>
          </a:p>
          <a:p>
            <a:pPr marL="285750" indent="-285750">
              <a:buFont typeface="Arial" panose="020B0604020202020204" pitchFamily="34" charset="0"/>
              <a:buChar char="•"/>
            </a:pPr>
            <a:r>
              <a:rPr lang="en-US" b="1" dirty="0">
                <a:sym typeface="+mn-ea"/>
              </a:rPr>
              <a:t>Gender Code: A code representing the gender of the employee (e.g., M for Male, F for Female, etc.)</a:t>
            </a:r>
            <a:endParaRPr lang="en-IN" b="1" dirty="0"/>
          </a:p>
          <a:p>
            <a:pPr marL="285750" indent="-285750">
              <a:buFont typeface="Arial" panose="020B0604020202020204" pitchFamily="34" charset="0"/>
              <a:buChar char="•"/>
            </a:pPr>
            <a:r>
              <a:rPr lang="en-US" b="1" dirty="0">
                <a:sym typeface="+mn-ea"/>
              </a:rPr>
              <a:t>Business Unit: The department or division within the company where the employee works</a:t>
            </a:r>
            <a:r>
              <a:rPr lang="en-IN" b="1" dirty="0">
                <a:sym typeface="+mn-ea"/>
              </a:rPr>
              <a:t>.</a:t>
            </a:r>
            <a:endParaRPr lang="en-IN" b="1" dirty="0"/>
          </a:p>
          <a:p>
            <a:pPr marL="285750" indent="-285750">
              <a:buFont typeface="Arial" panose="020B0604020202020204" pitchFamily="34" charset="0"/>
              <a:buChar char="•"/>
            </a:pPr>
            <a:r>
              <a:rPr lang="en-US" b="1" dirty="0">
                <a:sym typeface="+mn-ea"/>
              </a:rPr>
              <a:t>Employee Salary: The amount of salary that the empoyee gets for their work.</a:t>
            </a:r>
            <a:endParaRPr lang="en-US" b="1" dirty="0">
              <a:sym typeface="+mn-ea"/>
            </a:endParaRPr>
          </a:p>
          <a:p>
            <a:pPr marL="285750" indent="-285750">
              <a:buFont typeface="Arial" panose="020B0604020202020204" pitchFamily="34" charset="0"/>
              <a:buChar char="•"/>
            </a:pPr>
            <a:r>
              <a:rPr lang="en-US" b="1" dirty="0">
                <a:sym typeface="+mn-ea"/>
              </a:rPr>
              <a:t>Employee Type: Classification of the employee, such as full-time, part-time, contractor, etc. </a:t>
            </a:r>
            <a:endParaRPr lang="en-IN" b="1" dirty="0"/>
          </a:p>
          <a:p>
            <a:pPr marL="285750" indent="-285750">
              <a:buFont typeface="Arial" panose="020B0604020202020204" pitchFamily="34" charset="0"/>
              <a:buChar char="•"/>
            </a:pPr>
            <a:r>
              <a:rPr lang="en-US" b="1" dirty="0">
                <a:sym typeface="+mn-ea"/>
              </a:rPr>
              <a:t>Employee location:  Location of the employee where he works</a:t>
            </a:r>
            <a:r>
              <a:rPr lang="en-IN" b="1" dirty="0">
                <a:sym typeface="+mn-ea"/>
              </a:rPr>
              <a:t>.</a:t>
            </a:r>
            <a:endParaRPr lang="en-IN" b="1" dirty="0"/>
          </a:p>
          <a:p>
            <a:pPr indent="0">
              <a:buFont typeface="Arial" panose="020B0604020202020204" pitchFamily="34" charse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1440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91130" y="1752600"/>
            <a:ext cx="6504940" cy="4266565"/>
          </a:xfrm>
          <a:prstGeom prst="rect">
            <a:avLst/>
          </a:prstGeom>
          <a:noFill/>
        </p:spPr>
        <p:txBody>
          <a:bodyPr wrap="square" rtlCol="0">
            <a:noAutofit/>
          </a:bodyPr>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efficient, and intuitive Excel-based solution that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not only meets but exceeds expectations in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managing and analyzing employee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IN" sz="2400" dirty="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tags/tag1.xml><?xml version="1.0" encoding="utf-8"?>
<p:tagLst xmlns:p="http://schemas.openxmlformats.org/presentationml/2006/main">
  <p:tag name="TABLE_ENDDRAG_ORIGIN_RECT" val="518*329"/>
  <p:tag name="TABLE_ENDDRAG_RECT" val="90*161*518*329"/>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5662</Words>
  <Application>WPS Presentation</Application>
  <PresentationFormat>Widescreen</PresentationFormat>
  <Paragraphs>185</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office</cp:lastModifiedBy>
  <cp:revision>20</cp:revision>
  <dcterms:created xsi:type="dcterms:W3CDTF">2024-03-29T15:07:00Z</dcterms:created>
  <dcterms:modified xsi:type="dcterms:W3CDTF">2024-08-29T05:02:54Z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FCED51DFEDA248569E3828E3973C504A_13</vt:lpwstr>
  </property>
  <property fmtid="{D5CDD505-2E9C-101B-9397-08002B2CF9AE}" pid="5" name="KSOProductBuildVer">
    <vt:lpwstr>1033-12.2.0.17119</vt:lpwstr>
  </property>
</Properties>
</file>