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  <p:embeddedFont>
      <p:font typeface="Roboto Medium"/>
      <p:regular r:id="rId32"/>
      <p:bold r:id="rId33"/>
      <p:italic r:id="rId34"/>
      <p:boldItalic r:id="rId35"/>
    </p:embeddedFont>
    <p:embeddedFont>
      <p:font typeface="Merriweather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0" roundtripDataSignature="AMtx7mhpbnwrmOLk7g2TBq4d7uwcWKEd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AE73B38-3E5F-469F-B201-2E8CA855E19D}">
  <a:tblStyle styleId="{2AE73B38-3E5F-469F-B201-2E8CA855E19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F817C364-A2A8-4E11-AFEF-CE9AD2690D54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oboto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5.xml"/><Relationship Id="rId33" Type="http://schemas.openxmlformats.org/officeDocument/2006/relationships/font" Target="fonts/RobotoMedium-bold.fntdata"/><Relationship Id="rId10" Type="http://schemas.openxmlformats.org/officeDocument/2006/relationships/slide" Target="slides/slide4.xml"/><Relationship Id="rId32" Type="http://schemas.openxmlformats.org/officeDocument/2006/relationships/font" Target="fonts/RobotoMedium-regular.fntdata"/><Relationship Id="rId13" Type="http://schemas.openxmlformats.org/officeDocument/2006/relationships/slide" Target="slides/slide7.xml"/><Relationship Id="rId35" Type="http://schemas.openxmlformats.org/officeDocument/2006/relationships/font" Target="fonts/RobotoMedium-boldItalic.fntdata"/><Relationship Id="rId12" Type="http://schemas.openxmlformats.org/officeDocument/2006/relationships/slide" Target="slides/slide6.xml"/><Relationship Id="rId34" Type="http://schemas.openxmlformats.org/officeDocument/2006/relationships/font" Target="fonts/RobotoMedium-italic.fntdata"/><Relationship Id="rId15" Type="http://schemas.openxmlformats.org/officeDocument/2006/relationships/slide" Target="slides/slide9.xml"/><Relationship Id="rId37" Type="http://schemas.openxmlformats.org/officeDocument/2006/relationships/font" Target="fonts/Merriweather-bold.fntdata"/><Relationship Id="rId14" Type="http://schemas.openxmlformats.org/officeDocument/2006/relationships/slide" Target="slides/slide8.xml"/><Relationship Id="rId36" Type="http://schemas.openxmlformats.org/officeDocument/2006/relationships/font" Target="fonts/Merriweather-regular.fntdata"/><Relationship Id="rId17" Type="http://schemas.openxmlformats.org/officeDocument/2006/relationships/slide" Target="slides/slide11.xml"/><Relationship Id="rId39" Type="http://schemas.openxmlformats.org/officeDocument/2006/relationships/font" Target="fonts/Merriweather-boldItalic.fntdata"/><Relationship Id="rId16" Type="http://schemas.openxmlformats.org/officeDocument/2006/relationships/slide" Target="slides/slide10.xml"/><Relationship Id="rId38" Type="http://schemas.openxmlformats.org/officeDocument/2006/relationships/font" Target="fonts/Merriweather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fbcfb7a3c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fbcfb7a3c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cf92fc9c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cf92fc9c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fbcfb7a32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fbcfb7a32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a the R value graph , changing along the different models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(Kike)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022a7c26f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022a7c26f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022a7c26f2_3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022a7c26f2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022a7c26f2_9_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022a7c26f2_9_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(Henrike)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Roboto"/>
              <a:buChar char="-"/>
            </a:pPr>
            <a:r>
              <a:rPr lang="en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sqft living, bedrooms &amp; bathrooms, grade, condition, view</a:t>
            </a:r>
            <a:endParaRPr sz="18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We can see that the prices for most houses lie between 75.000 and 1.5 million dollars. There are few extreme values of up to 7.7 million dollars.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Median: 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450,000 USD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There was a house which had 33 bedrooms but associated with an unlikely lot size of 6,000 sq. ft and only a single floor. Hence, the record was treated as faulty and removed from the data set.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022a7c26f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022a7c26f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fbcfb7a32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fbcfb7a32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022a7c26f2_9_7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022a7c26f2_9_7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(Kike)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fbcfb7a3cc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fbcfb7a3cc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 some of the info into a backup slides (Henrike)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fbcfb7a32d_0_1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fbcfb7a32d_0_1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fbcfb7a32d_0_1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fbcfb7a32d_0_1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22a7c26f2_9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22a7c26f2_9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We are starting a new diving in king County in the states, however for a better understanding of the housing market in the region a data driven analysis of the housing market is needed before starting the business operation. </a:t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That is where a machine </a:t>
            </a:r>
            <a:r>
              <a:rPr lang="en" sz="1000">
                <a:solidFill>
                  <a:schemeClr val="dk1"/>
                </a:solidFill>
              </a:rPr>
              <a:t>learning</a:t>
            </a:r>
            <a:r>
              <a:rPr lang="en" sz="1000">
                <a:solidFill>
                  <a:schemeClr val="dk1"/>
                </a:solidFill>
              </a:rPr>
              <a:t> model comes into play to predict the house prices in king county and understand the main drives for price changes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Here you can see the location of king county within the sate of Washington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Our data set is from the years 2014 and 2015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It consists of 21,597 record and 20 features such as price, grade, number of rooms etc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It is high quality clean data that had no null values, typos, incorrect data types or duplicate records therefore no data cleaning was required prior  processing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22a7c26f2_9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22a7c26f2_9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Data Processing for Modelling - the following data transformations were carried out in order to improve the data for modelling purposes</a:t>
            </a:r>
            <a:endParaRPr sz="14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Dropping features highly correlated between them or with very low correlation with the sale price</a:t>
            </a:r>
            <a:endParaRPr sz="12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Treatment of the location data</a:t>
            </a:r>
            <a:endParaRPr sz="12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Normalization of the distribution of important features</a:t>
            </a:r>
            <a:endParaRPr sz="12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Standard Scaling of Numerical Features</a:t>
            </a:r>
            <a:endParaRPr sz="12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Also mention which features were dropped due to low correlation </a:t>
            </a:r>
            <a:endParaRPr sz="12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Reason to drop it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Condition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Building Condition information already contained in Grade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Floor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Yr_renovated (transformed to simpler variable)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sqft_lot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Sqft_lot15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Highly correlated with living 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sqft_above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sqft_basement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sqft_living15</a:t>
            </a:r>
            <a:endParaRPr sz="10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22a7c26f2_9_7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022a7c26f2_9_7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Living area and building condition have an important effect on the house sale price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Location is usually considered the main driver of the price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Is the house construction year relevant? Or is it actually only important when the house was renovated?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is driving houses sale price?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Correlation price vs sqft living: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22a7c26f2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022a7c26f2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 some of the info into a backup slides (Henrike)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22a7c26f2_9_7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22a7c26f2_9_7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One of the main assumptions behind Linear Regression is that all variables (predictors and target) are normally distributed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is not the case for the sale price and for our main numerical estimator (living area)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Logarithmic (Price) and Box-Cox (Living Area) transformations have been applied on these variables, leading to an improve in the adjusted R2 coefficient of 4%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fbcfb7a32d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fbcfb7a32d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400"/>
              <a:buFont typeface="Roboto"/>
              <a:buChar char="●"/>
            </a:pPr>
            <a:r>
              <a:t/>
            </a:r>
            <a:endParaRPr sz="14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Further location </a:t>
            </a:r>
            <a:r>
              <a:rPr lang="en"/>
              <a:t>improvement</a:t>
            </a: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(Henrike)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400"/>
              <a:buFont typeface="Roboto"/>
              <a:buChar char="-"/>
            </a:pPr>
            <a:r>
              <a:rPr lang="en" sz="14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Houses prices are influenced by additional factors (see Zillow)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2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22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22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9" name="Google Shape;59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3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2" name="Google Shape;62;p23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4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7843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4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14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5"/>
          <p:cNvSpPr txBox="1"/>
          <p:nvPr>
            <p:ph type="title"/>
          </p:nvPr>
        </p:nvSpPr>
        <p:spPr>
          <a:xfrm>
            <a:off x="460950" y="284100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1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1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15"/>
          <p:cNvSpPr/>
          <p:nvPr/>
        </p:nvSpPr>
        <p:spPr>
          <a:xfrm>
            <a:off x="0" y="1332500"/>
            <a:ext cx="9144000" cy="705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27" name="Google Shape;27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7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2" name="Google Shape;32;p17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" name="Google Shape;33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Google Shape;34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8"/>
          <p:cNvSpPr/>
          <p:nvPr/>
        </p:nvSpPr>
        <p:spPr>
          <a:xfrm flipH="1" rot="10800000">
            <a:off x="0" y="1743900"/>
            <a:ext cx="9144000" cy="3399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8"/>
          <p:cNvSpPr/>
          <p:nvPr/>
        </p:nvSpPr>
        <p:spPr>
          <a:xfrm>
            <a:off x="0" y="1332500"/>
            <a:ext cx="9144000" cy="705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8"/>
          <p:cNvSpPr txBox="1"/>
          <p:nvPr>
            <p:ph type="title"/>
          </p:nvPr>
        </p:nvSpPr>
        <p:spPr>
          <a:xfrm>
            <a:off x="471900" y="267400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" type="body"/>
          </p:nvPr>
        </p:nvSpPr>
        <p:spPr>
          <a:xfrm>
            <a:off x="460950" y="1624500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9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0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20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8" name="Google Shape;48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1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21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21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xgboost.readthedocs.io/en/stable/#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harlfoxem/housesalesprediction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2"/>
          <p:cNvPicPr preferRelativeResize="0"/>
          <p:nvPr/>
        </p:nvPicPr>
        <p:blipFill rotWithShape="1">
          <a:blip r:embed="rId3">
            <a:alphaModFix/>
          </a:blip>
          <a:srcRect b="37200" l="0" r="0" t="31538"/>
          <a:stretch/>
        </p:blipFill>
        <p:spPr>
          <a:xfrm>
            <a:off x="0" y="3195925"/>
            <a:ext cx="9144000" cy="203495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2"/>
          <p:cNvSpPr txBox="1"/>
          <p:nvPr/>
        </p:nvSpPr>
        <p:spPr>
          <a:xfrm>
            <a:off x="329125" y="1863700"/>
            <a:ext cx="75501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By Supermodels RealState GmbH</a:t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Henrike Sahnwaldt, Enrique Hernani Ros &amp; Rand Abu Ajamia</a:t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2"/>
          <p:cNvSpPr txBox="1"/>
          <p:nvPr/>
        </p:nvSpPr>
        <p:spPr>
          <a:xfrm>
            <a:off x="5929240" y="2721957"/>
            <a:ext cx="6375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💃🏻</a:t>
            </a:r>
            <a:endParaRPr sz="4300"/>
          </a:p>
        </p:txBody>
      </p:sp>
      <p:sp>
        <p:nvSpPr>
          <p:cNvPr id="71" name="Google Shape;71;p2"/>
          <p:cNvSpPr txBox="1"/>
          <p:nvPr/>
        </p:nvSpPr>
        <p:spPr>
          <a:xfrm>
            <a:off x="3857666" y="2738607"/>
            <a:ext cx="637500" cy="18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🕺🏻</a:t>
            </a:r>
            <a:endParaRPr sz="4300"/>
          </a:p>
        </p:txBody>
      </p:sp>
      <p:sp>
        <p:nvSpPr>
          <p:cNvPr id="72" name="Google Shape;72;p2"/>
          <p:cNvSpPr txBox="1"/>
          <p:nvPr/>
        </p:nvSpPr>
        <p:spPr>
          <a:xfrm>
            <a:off x="1657400" y="2721950"/>
            <a:ext cx="7662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💃🏼</a:t>
            </a:r>
            <a:endParaRPr sz="4400"/>
          </a:p>
        </p:txBody>
      </p:sp>
      <p:sp>
        <p:nvSpPr>
          <p:cNvPr id="73" name="Google Shape;73;p2"/>
          <p:cNvSpPr txBox="1"/>
          <p:nvPr>
            <p:ph type="ctrTitle"/>
          </p:nvPr>
        </p:nvSpPr>
        <p:spPr>
          <a:xfrm>
            <a:off x="415200" y="895350"/>
            <a:ext cx="8923200" cy="82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4300"/>
              <a:t>King County House Pricing</a:t>
            </a:r>
            <a:endParaRPr sz="43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4300"/>
              <a:t>Predictive Analysis</a:t>
            </a:r>
            <a:endParaRPr sz="4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fbcfb7a3cc_2_0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cf92fc9cbc_0_0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fbcfb7a32d_0_45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BackUp Slides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022a7c26f2_0_11"/>
          <p:cNvSpPr txBox="1"/>
          <p:nvPr>
            <p:ph type="title"/>
          </p:nvPr>
        </p:nvSpPr>
        <p:spPr>
          <a:xfrm>
            <a:off x="471900" y="26740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Prepare the data for modelling </a:t>
            </a:r>
            <a:endParaRPr/>
          </a:p>
        </p:txBody>
      </p:sp>
      <p:sp>
        <p:nvSpPr>
          <p:cNvPr id="195" name="Google Shape;195;g1022a7c26f2_0_11"/>
          <p:cNvSpPr txBox="1"/>
          <p:nvPr>
            <p:ph idx="1" type="body"/>
          </p:nvPr>
        </p:nvSpPr>
        <p:spPr>
          <a:xfrm>
            <a:off x="460950" y="1624500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Data Cleaning - the quality of the data was very high. No cleaning was required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Data Processing for Modelling - the following data transformations were carried out in order to improve the data for modelling purposes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Dropping </a:t>
            </a:r>
            <a:r>
              <a:rPr lang="en" sz="1200"/>
              <a:t>features</a:t>
            </a:r>
            <a:r>
              <a:rPr lang="en" sz="1200"/>
              <a:t> highly correlated between them or with very low correlation with the sale price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Treatment of the location data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Better capture the information regarding building age / renovation year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Outliers treatment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Normalization of the distribution of important features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Standard Scaling of Numerical Features</a:t>
            </a:r>
            <a:endParaRPr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22a7c26f2_3_14"/>
          <p:cNvSpPr txBox="1"/>
          <p:nvPr>
            <p:ph type="title"/>
          </p:nvPr>
        </p:nvSpPr>
        <p:spPr>
          <a:xfrm>
            <a:off x="471900" y="26740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Features Selection </a:t>
            </a:r>
            <a:endParaRPr/>
          </a:p>
        </p:txBody>
      </p:sp>
      <p:graphicFrame>
        <p:nvGraphicFramePr>
          <p:cNvPr id="201" name="Google Shape;201;g1022a7c26f2_3_14"/>
          <p:cNvGraphicFramePr/>
          <p:nvPr/>
        </p:nvGraphicFramePr>
        <p:xfrm>
          <a:off x="340788" y="16020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{2AE73B38-3E5F-469F-B201-2E8CA855E19D}</a:tableStyleId>
              </a:tblPr>
              <a:tblGrid>
                <a:gridCol w="1435025"/>
                <a:gridCol w="2446400"/>
              </a:tblGrid>
              <a:tr h="173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Feature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Reason to drop it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13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Condition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Building Condition information already contained in Grade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Floor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Hypothesis </a:t>
                      </a:r>
                      <a:r>
                        <a:rPr lang="en" sz="1000"/>
                        <a:t>testing</a:t>
                      </a:r>
                      <a:r>
                        <a:rPr lang="en" sz="1000"/>
                        <a:t> shows a p-value &gt;0.05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yr_renovated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sqft_lot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sqft_above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sqft_basement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sqft_living15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16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sqft_lot15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02" name="Google Shape;202;g1022a7c26f2_3_14"/>
          <p:cNvCxnSpPr/>
          <p:nvPr/>
        </p:nvCxnSpPr>
        <p:spPr>
          <a:xfrm flipH="1">
            <a:off x="4564350" y="1529275"/>
            <a:ext cx="15300" cy="3313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3" name="Google Shape;203;g1022a7c26f2_3_14"/>
          <p:cNvSpPr txBox="1"/>
          <p:nvPr/>
        </p:nvSpPr>
        <p:spPr>
          <a:xfrm>
            <a:off x="340788" y="1293350"/>
            <a:ext cx="388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Features Dropped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g1022a7c26f2_3_14"/>
          <p:cNvSpPr txBox="1"/>
          <p:nvPr>
            <p:ph idx="1" type="body"/>
          </p:nvPr>
        </p:nvSpPr>
        <p:spPr>
          <a:xfrm>
            <a:off x="460950" y="1624500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022a7c26f2_9_738"/>
          <p:cNvSpPr txBox="1"/>
          <p:nvPr>
            <p:ph type="title"/>
          </p:nvPr>
        </p:nvSpPr>
        <p:spPr>
          <a:xfrm>
            <a:off x="471900" y="26740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about Outliers?</a:t>
            </a:r>
            <a:endParaRPr/>
          </a:p>
        </p:txBody>
      </p:sp>
      <p:sp>
        <p:nvSpPr>
          <p:cNvPr id="210" name="Google Shape;210;g1022a7c26f2_9_738"/>
          <p:cNvSpPr txBox="1"/>
          <p:nvPr>
            <p:ph idx="1" type="body"/>
          </p:nvPr>
        </p:nvSpPr>
        <p:spPr>
          <a:xfrm>
            <a:off x="460950" y="1624500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i="1" lang="en"/>
              <a:t>‘bedrooms’</a:t>
            </a:r>
            <a:r>
              <a:rPr lang="en"/>
              <a:t> has one outlier value: 33 bedrooms in a house with 2 bathrooms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Conclusion: obviously </a:t>
            </a:r>
            <a:r>
              <a:rPr lang="en"/>
              <a:t>inconsistent</a:t>
            </a:r>
            <a:r>
              <a:rPr lang="en"/>
              <a:t> data, delete row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Target variable </a:t>
            </a:r>
            <a:r>
              <a:rPr i="1" lang="en"/>
              <a:t>‘price’ </a:t>
            </a:r>
            <a:r>
              <a:rPr lang="en"/>
              <a:t>has large outliers (houses between 2 - 7.7 million $)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But they correspond to outliers in independent features (sqft_living, rooms)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Outliers capture valuable information and variability of our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Conclusion: Keep outliers to ensure realistic predictions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022a7c26f2_0_6"/>
          <p:cNvSpPr txBox="1"/>
          <p:nvPr>
            <p:ph type="title"/>
          </p:nvPr>
        </p:nvSpPr>
        <p:spPr>
          <a:xfrm>
            <a:off x="471900" y="26740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Getting to know our target</a:t>
            </a:r>
            <a:r>
              <a:rPr lang="en"/>
              <a:t> - Sale Price</a:t>
            </a:r>
            <a:endParaRPr/>
          </a:p>
        </p:txBody>
      </p:sp>
      <p:pic>
        <p:nvPicPr>
          <p:cNvPr id="216" name="Google Shape;216;g1022a7c26f2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775" y="1486550"/>
            <a:ext cx="4506899" cy="2167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graphicFrame>
        <p:nvGraphicFramePr>
          <p:cNvPr id="217" name="Google Shape;217;g1022a7c26f2_0_6"/>
          <p:cNvGraphicFramePr/>
          <p:nvPr/>
        </p:nvGraphicFramePr>
        <p:xfrm>
          <a:off x="1672800" y="20825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{2AE73B38-3E5F-469F-B201-2E8CA855E19D}</a:tableStyleId>
              </a:tblPr>
              <a:tblGrid>
                <a:gridCol w="1387700"/>
                <a:gridCol w="1146800"/>
              </a:tblGrid>
              <a:tr h="258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Skewness =  4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Kurtosis = 34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18" name="Google Shape;218;g1022a7c26f2_0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2575" y="1486550"/>
            <a:ext cx="3641175" cy="2167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graphicFrame>
        <p:nvGraphicFramePr>
          <p:cNvPr id="219" name="Google Shape;219;g1022a7c26f2_0_6"/>
          <p:cNvGraphicFramePr/>
          <p:nvPr/>
        </p:nvGraphicFramePr>
        <p:xfrm>
          <a:off x="6152663" y="3777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{2AE73B38-3E5F-469F-B201-2E8CA855E19D}</a:tableStyleId>
              </a:tblPr>
              <a:tblGrid>
                <a:gridCol w="1074175"/>
                <a:gridCol w="806800"/>
              </a:tblGrid>
              <a:tr h="41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Standard Deviation</a:t>
                      </a:r>
                      <a:endParaRPr b="1"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367K $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29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Mean</a:t>
                      </a:r>
                      <a:endParaRPr b="1"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540K $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29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Max</a:t>
                      </a:r>
                      <a:endParaRPr b="1"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7.7M $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220" name="Google Shape;220;g1022a7c26f2_0_6"/>
          <p:cNvSpPr txBox="1"/>
          <p:nvPr/>
        </p:nvSpPr>
        <p:spPr>
          <a:xfrm>
            <a:off x="495775" y="3777425"/>
            <a:ext cx="4506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sale price deviates from a normal distribution with: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Positive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Skewness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- large right tail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Very High Kurtosis - very high number of extreme values. Are they really outliers?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Google Shape;221;g1022a7c26f2_0_6"/>
          <p:cNvSpPr txBox="1"/>
          <p:nvPr>
            <p:ph idx="1" type="body"/>
          </p:nvPr>
        </p:nvSpPr>
        <p:spPr>
          <a:xfrm>
            <a:off x="460950" y="1624500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fbcfb7a32d_0_22"/>
          <p:cNvSpPr txBox="1"/>
          <p:nvPr>
            <p:ph type="title"/>
          </p:nvPr>
        </p:nvSpPr>
        <p:spPr>
          <a:xfrm>
            <a:off x="471900" y="26740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Regularization </a:t>
            </a:r>
            <a:endParaRPr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(Ridge/Lasso  Regression)</a:t>
            </a:r>
            <a:endParaRPr sz="2500"/>
          </a:p>
        </p:txBody>
      </p:sp>
      <p:sp>
        <p:nvSpPr>
          <p:cNvPr id="227" name="Google Shape;227;gfbcfb7a32d_0_22"/>
          <p:cNvSpPr txBox="1"/>
          <p:nvPr>
            <p:ph idx="1" type="body"/>
          </p:nvPr>
        </p:nvSpPr>
        <p:spPr>
          <a:xfrm>
            <a:off x="460950" y="1624500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every regression there is a trade-off between bias and variance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Regularization algorithms (for example Ridge and Lasso) purpose is to reduce the magnitude of the fitting coefficients and therefore the complexity of the model and the variance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improvement in the adjusted R2 coefficient was achieved using Ridge or Lasso Regressions ➔ Our model is not overfitted </a:t>
            </a:r>
            <a:endParaRPr/>
          </a:p>
        </p:txBody>
      </p:sp>
      <p:grpSp>
        <p:nvGrpSpPr>
          <p:cNvPr id="228" name="Google Shape;228;gfbcfb7a32d_0_22"/>
          <p:cNvGrpSpPr/>
          <p:nvPr/>
        </p:nvGrpSpPr>
        <p:grpSpPr>
          <a:xfrm>
            <a:off x="5408776" y="1714905"/>
            <a:ext cx="3554151" cy="2720240"/>
            <a:chOff x="5400450" y="1352000"/>
            <a:chExt cx="3554151" cy="2635125"/>
          </a:xfrm>
        </p:grpSpPr>
        <p:pic>
          <p:nvPicPr>
            <p:cNvPr id="229" name="Google Shape;229;gfbcfb7a32d_0_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400450" y="1352000"/>
              <a:ext cx="3554151" cy="23586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0" name="Google Shape;230;gfbcfb7a32d_0_22"/>
            <p:cNvSpPr txBox="1"/>
            <p:nvPr/>
          </p:nvSpPr>
          <p:spPr>
            <a:xfrm>
              <a:off x="6518375" y="3673925"/>
              <a:ext cx="1528500" cy="31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latin typeface="Roboto"/>
                  <a:ea typeface="Roboto"/>
                  <a:cs typeface="Roboto"/>
                  <a:sym typeface="Roboto"/>
                </a:rPr>
                <a:t>Source: researchgate.net</a:t>
              </a:r>
              <a:endParaRPr b="1" sz="9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31" name="Google Shape;231;gfbcfb7a32d_0_22"/>
          <p:cNvSpPr/>
          <p:nvPr/>
        </p:nvSpPr>
        <p:spPr>
          <a:xfrm>
            <a:off x="6835052" y="300690"/>
            <a:ext cx="1660567" cy="7011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1A1A1A"/>
                </a:solidFill>
                <a:latin typeface="Arial"/>
              </a:rPr>
              <a:t>R2 ━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022a7c26f2_9_791"/>
          <p:cNvSpPr txBox="1"/>
          <p:nvPr>
            <p:ph type="title"/>
          </p:nvPr>
        </p:nvSpPr>
        <p:spPr>
          <a:xfrm>
            <a:off x="471900" y="364950"/>
            <a:ext cx="4100100" cy="11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Polynomial Regression</a:t>
            </a:r>
            <a:endParaRPr/>
          </a:p>
        </p:txBody>
      </p:sp>
      <p:sp>
        <p:nvSpPr>
          <p:cNvPr id="237" name="Google Shape;237;g1022a7c26f2_9_791"/>
          <p:cNvSpPr txBox="1"/>
          <p:nvPr>
            <p:ph idx="1" type="body"/>
          </p:nvPr>
        </p:nvSpPr>
        <p:spPr>
          <a:xfrm>
            <a:off x="471900" y="1919075"/>
            <a:ext cx="3893700" cy="16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The target is to increase the complexity of the model by increasing the order of the fitting coefficients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Risk of overfitting if the order is increased too much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8" name="Google Shape;238;g1022a7c26f2_9_791"/>
          <p:cNvGrpSpPr/>
          <p:nvPr/>
        </p:nvGrpSpPr>
        <p:grpSpPr>
          <a:xfrm>
            <a:off x="182449" y="3503979"/>
            <a:ext cx="4725785" cy="988755"/>
            <a:chOff x="594463" y="1948952"/>
            <a:chExt cx="8100421" cy="1195448"/>
          </a:xfrm>
        </p:grpSpPr>
        <p:sp>
          <p:nvSpPr>
            <p:cNvPr id="239" name="Google Shape;239;g1022a7c26f2_9_791"/>
            <p:cNvSpPr/>
            <p:nvPr/>
          </p:nvSpPr>
          <p:spPr>
            <a:xfrm>
              <a:off x="2164963" y="2248113"/>
              <a:ext cx="594300" cy="36900"/>
            </a:xfrm>
            <a:prstGeom prst="roundRect">
              <a:avLst>
                <a:gd fmla="val 50000" name="adj"/>
              </a:avLst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g1022a7c26f2_9_791"/>
            <p:cNvSpPr txBox="1"/>
            <p:nvPr/>
          </p:nvSpPr>
          <p:spPr>
            <a:xfrm>
              <a:off x="594463" y="204337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Initial Linear Model</a:t>
              </a:r>
              <a:endParaRPr b="1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241" name="Google Shape;241;g1022a7c26f2_9_791"/>
            <p:cNvGrpSpPr/>
            <p:nvPr/>
          </p:nvGrpSpPr>
          <p:grpSpPr>
            <a:xfrm>
              <a:off x="2671825" y="2043375"/>
              <a:ext cx="1728887" cy="1101025"/>
              <a:chOff x="2671825" y="2043375"/>
              <a:chExt cx="1728887" cy="1101025"/>
            </a:xfrm>
          </p:grpSpPr>
          <p:sp>
            <p:nvSpPr>
              <p:cNvPr id="242" name="Google Shape;242;g1022a7c26f2_9_791"/>
              <p:cNvSpPr txBox="1"/>
              <p:nvPr/>
            </p:nvSpPr>
            <p:spPr>
              <a:xfrm>
                <a:off x="2671825" y="2043375"/>
                <a:ext cx="1709100" cy="44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rgbClr val="A72A1E"/>
                    </a:solidFill>
                    <a:latin typeface="Roboto"/>
                    <a:ea typeface="Roboto"/>
                    <a:cs typeface="Roboto"/>
                    <a:sym typeface="Roboto"/>
                  </a:rPr>
                  <a:t>Model with polynomial features</a:t>
                </a:r>
                <a:endParaRPr b="1" sz="10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43" name="Google Shape;243;g1022a7c26f2_9_791"/>
              <p:cNvSpPr txBox="1"/>
              <p:nvPr/>
            </p:nvSpPr>
            <p:spPr>
              <a:xfrm>
                <a:off x="2750113" y="2407000"/>
                <a:ext cx="1650600" cy="73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" sz="90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We transform our original features into “new” features with a higher order</a:t>
                </a:r>
                <a:endParaRPr b="1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244" name="Google Shape;244;g1022a7c26f2_9_791"/>
            <p:cNvGrpSpPr/>
            <p:nvPr/>
          </p:nvGrpSpPr>
          <p:grpSpPr>
            <a:xfrm>
              <a:off x="4749163" y="2043375"/>
              <a:ext cx="1799537" cy="1101025"/>
              <a:chOff x="4749163" y="2043375"/>
              <a:chExt cx="1799537" cy="1101025"/>
            </a:xfrm>
          </p:grpSpPr>
          <p:sp>
            <p:nvSpPr>
              <p:cNvPr id="245" name="Google Shape;245;g1022a7c26f2_9_791"/>
              <p:cNvSpPr txBox="1"/>
              <p:nvPr/>
            </p:nvSpPr>
            <p:spPr>
              <a:xfrm>
                <a:off x="4749163" y="2043375"/>
                <a:ext cx="1709100" cy="44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rgbClr val="A72A1E"/>
                    </a:solidFill>
                    <a:latin typeface="Roboto"/>
                    <a:ea typeface="Roboto"/>
                    <a:cs typeface="Roboto"/>
                    <a:sym typeface="Roboto"/>
                  </a:rPr>
                  <a:t>Linear Regression</a:t>
                </a:r>
                <a:endParaRPr b="1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46" name="Google Shape;246;g1022a7c26f2_9_791"/>
              <p:cNvSpPr txBox="1"/>
              <p:nvPr/>
            </p:nvSpPr>
            <p:spPr>
              <a:xfrm>
                <a:off x="4817100" y="2407000"/>
                <a:ext cx="1731600" cy="73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" sz="90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The relationship between our “new” high order features and the target is still linear</a:t>
                </a:r>
                <a:endParaRPr b="1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47" name="Google Shape;247;g1022a7c26f2_9_791"/>
            <p:cNvSpPr txBox="1"/>
            <p:nvPr/>
          </p:nvSpPr>
          <p:spPr>
            <a:xfrm>
              <a:off x="7044283" y="1948952"/>
              <a:ext cx="1650600" cy="90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Polynomial Regression Model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8" name="Google Shape;248;g1022a7c26f2_9_791"/>
            <p:cNvSpPr/>
            <p:nvPr/>
          </p:nvSpPr>
          <p:spPr>
            <a:xfrm>
              <a:off x="4337175" y="2248113"/>
              <a:ext cx="594300" cy="36900"/>
            </a:xfrm>
            <a:prstGeom prst="roundRect">
              <a:avLst>
                <a:gd fmla="val 50000" name="adj"/>
              </a:avLst>
            </a:prstGeom>
            <a:solidFill>
              <a:srgbClr val="B02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g1022a7c26f2_9_791"/>
            <p:cNvSpPr/>
            <p:nvPr/>
          </p:nvSpPr>
          <p:spPr>
            <a:xfrm>
              <a:off x="6419150" y="2248113"/>
              <a:ext cx="594300" cy="36900"/>
            </a:xfrm>
            <a:prstGeom prst="roundRect">
              <a:avLst>
                <a:gd fmla="val 50000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0" name="Google Shape;250;g1022a7c26f2_9_791"/>
          <p:cNvSpPr/>
          <p:nvPr/>
        </p:nvSpPr>
        <p:spPr>
          <a:xfrm>
            <a:off x="901751" y="177926"/>
            <a:ext cx="1115571" cy="2862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2"/>
                </a:solidFill>
                <a:latin typeface="Arial"/>
              </a:rPr>
              <a:t>R2 ▲ +5.8%</a:t>
            </a:r>
          </a:p>
        </p:txBody>
      </p:sp>
      <p:sp>
        <p:nvSpPr>
          <p:cNvPr id="251" name="Google Shape;251;g1022a7c26f2_9_791"/>
          <p:cNvSpPr txBox="1"/>
          <p:nvPr>
            <p:ph idx="2" type="body"/>
          </p:nvPr>
        </p:nvSpPr>
        <p:spPr>
          <a:xfrm>
            <a:off x="5072225" y="1919075"/>
            <a:ext cx="3570300" cy="22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Machine learning technique for regression and classification problems based on  ensembling simpler models, normally decision trees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Implemented in Python with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XGBoost</a:t>
            </a:r>
            <a:r>
              <a:rPr lang="en"/>
              <a:t> library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1022a7c26f2_9_791"/>
          <p:cNvSpPr txBox="1"/>
          <p:nvPr>
            <p:ph type="title"/>
          </p:nvPr>
        </p:nvSpPr>
        <p:spPr>
          <a:xfrm>
            <a:off x="4908225" y="464125"/>
            <a:ext cx="4100100" cy="11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Extreme Gradient Boosting</a:t>
            </a:r>
            <a:endParaRPr/>
          </a:p>
        </p:txBody>
      </p:sp>
      <p:sp>
        <p:nvSpPr>
          <p:cNvPr id="253" name="Google Shape;253;g1022a7c26f2_9_791"/>
          <p:cNvSpPr/>
          <p:nvPr/>
        </p:nvSpPr>
        <p:spPr>
          <a:xfrm>
            <a:off x="6204844" y="364952"/>
            <a:ext cx="1412668" cy="20214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2"/>
                </a:solidFill>
                <a:latin typeface="Arial"/>
              </a:rPr>
              <a:t>R2 ▲ +4.3%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fbcfb7a3cc_1_18"/>
          <p:cNvSpPr txBox="1"/>
          <p:nvPr>
            <p:ph type="title"/>
          </p:nvPr>
        </p:nvSpPr>
        <p:spPr>
          <a:xfrm>
            <a:off x="471900" y="26740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Location Feature Engineering</a:t>
            </a:r>
            <a:endParaRPr/>
          </a:p>
        </p:txBody>
      </p:sp>
      <p:sp>
        <p:nvSpPr>
          <p:cNvPr id="259" name="Google Shape;259;gfbcfb7a3cc_1_18"/>
          <p:cNvSpPr txBox="1"/>
          <p:nvPr>
            <p:ph idx="1" type="body"/>
          </p:nvPr>
        </p:nvSpPr>
        <p:spPr>
          <a:xfrm>
            <a:off x="460950" y="1624500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Problem: no correlation between price &amp; ZIP :(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Solution: engineer a new feature! :)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Compute distance to price “hot spot” 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using </a:t>
            </a:r>
            <a:r>
              <a:rPr b="1" i="1" lang="en"/>
              <a:t>Haversine</a:t>
            </a:r>
            <a:r>
              <a:rPr lang="en"/>
              <a:t> formula: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house GPS data -&gt; Bellevue GPS data -&gt; distance in km</a:t>
            </a:r>
            <a:endParaRPr/>
          </a:p>
        </p:txBody>
      </p:sp>
      <p:pic>
        <p:nvPicPr>
          <p:cNvPr id="260" name="Google Shape;260;gfbcfb7a3cc_1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5400" y="3334375"/>
            <a:ext cx="2509650" cy="160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gfbcfb7a3cc_1_18"/>
          <p:cNvSpPr txBox="1"/>
          <p:nvPr/>
        </p:nvSpPr>
        <p:spPr>
          <a:xfrm>
            <a:off x="2326525" y="3847375"/>
            <a:ext cx="2352900" cy="7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A1A1A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a = sin²(ΔlatDifference/2) + cos(lat1).cos(lt2).sin²(ΔlonDifference/2)</a:t>
            </a:r>
            <a:endParaRPr sz="800">
              <a:solidFill>
                <a:srgbClr val="1A1A1A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A1A1A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c = 2.atan2(√a, √(1−a))</a:t>
            </a:r>
            <a:endParaRPr sz="800">
              <a:solidFill>
                <a:srgbClr val="1A1A1A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A1A1A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d = R.c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2" name="Google Shape;262;gfbcfb7a3cc_1_18"/>
          <p:cNvPicPr preferRelativeResize="0"/>
          <p:nvPr/>
        </p:nvPicPr>
        <p:blipFill rotWithShape="1">
          <a:blip r:embed="rId4">
            <a:alphaModFix/>
          </a:blip>
          <a:srcRect b="48704" l="0" r="0" t="0"/>
          <a:stretch/>
        </p:blipFill>
        <p:spPr>
          <a:xfrm>
            <a:off x="4741975" y="3737600"/>
            <a:ext cx="1309875" cy="73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gfbcfb7a3cc_1_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6987" y="3713950"/>
            <a:ext cx="884164" cy="73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gfbcfb7a3cc_1_18"/>
          <p:cNvSpPr txBox="1"/>
          <p:nvPr/>
        </p:nvSpPr>
        <p:spPr>
          <a:xfrm>
            <a:off x="2344013" y="3637750"/>
            <a:ext cx="217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47.616492,  -122.188985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5" name="Google Shape;265;gfbcfb7a3cc_1_18"/>
          <p:cNvSpPr txBox="1"/>
          <p:nvPr/>
        </p:nvSpPr>
        <p:spPr>
          <a:xfrm>
            <a:off x="921550" y="4496225"/>
            <a:ext cx="1073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0.31 0.02 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" name="Google Shape;266;gfbcfb7a3cc_1_18"/>
          <p:cNvSpPr txBox="1"/>
          <p:nvPr/>
        </p:nvSpPr>
        <p:spPr>
          <a:xfrm>
            <a:off x="5087488" y="4496225"/>
            <a:ext cx="1073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0.29       0.42 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gfbcfb7a3cc_1_18"/>
          <p:cNvSpPr txBox="1"/>
          <p:nvPr/>
        </p:nvSpPr>
        <p:spPr>
          <a:xfrm>
            <a:off x="2159175" y="4484800"/>
            <a:ext cx="3042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&lt;- correlation w. price increased -&gt; 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8" name="Google Shape;268;gfbcfb7a3cc_1_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89724" y="0"/>
            <a:ext cx="3254276" cy="295265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gfbcfb7a3cc_1_18"/>
          <p:cNvSpPr/>
          <p:nvPr/>
        </p:nvSpPr>
        <p:spPr>
          <a:xfrm>
            <a:off x="6553925" y="626800"/>
            <a:ext cx="497400" cy="4845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270" name="Google Shape;270;gfbcfb7a3cc_1_18"/>
          <p:cNvSpPr txBox="1"/>
          <p:nvPr/>
        </p:nvSpPr>
        <p:spPr>
          <a:xfrm>
            <a:off x="6630125" y="623500"/>
            <a:ext cx="4020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Bellevue</a:t>
            </a:r>
            <a:endParaRPr sz="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"/>
          <p:cNvSpPr txBox="1"/>
          <p:nvPr>
            <p:ph idx="2" type="body"/>
          </p:nvPr>
        </p:nvSpPr>
        <p:spPr>
          <a:xfrm>
            <a:off x="4939500" y="202425"/>
            <a:ext cx="3837000" cy="42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br>
              <a:rPr lang="en">
                <a:latin typeface="Arial"/>
                <a:ea typeface="Arial"/>
                <a:cs typeface="Arial"/>
                <a:sym typeface="Arial"/>
              </a:rPr>
            </a:b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Objective: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predictive machine learning model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Our solution: 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➽ Predicts price of properties with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90%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accuracy </a:t>
            </a:r>
            <a:br>
              <a:rPr lang="en">
                <a:latin typeface="Arial"/>
                <a:ea typeface="Arial"/>
                <a:cs typeface="Arial"/>
                <a:sym typeface="Arial"/>
              </a:rPr>
            </a:br>
            <a:br>
              <a:rPr lang="en"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latin typeface="Arial"/>
                <a:ea typeface="Arial"/>
                <a:cs typeface="Arial"/>
                <a:sym typeface="Arial"/>
              </a:rPr>
              <a:t>➽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Engineered with unique “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hotspot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” feature to include distance from any location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➽ Tailored to incorporate new data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79" name="Google Shape;79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575"/>
            <a:ext cx="48595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7"/>
          <p:cNvSpPr txBox="1"/>
          <p:nvPr>
            <p:ph type="title"/>
          </p:nvPr>
        </p:nvSpPr>
        <p:spPr>
          <a:xfrm>
            <a:off x="292963" y="524950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>
                <a:solidFill>
                  <a:schemeClr val="lt1"/>
                </a:solidFill>
              </a:rPr>
              <a:t>Our Innovative Solution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fbcfb7a32d_0_1191"/>
          <p:cNvSpPr txBox="1"/>
          <p:nvPr>
            <p:ph type="title"/>
          </p:nvPr>
        </p:nvSpPr>
        <p:spPr>
          <a:xfrm>
            <a:off x="471900" y="26740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Year Built VS Median Price</a:t>
            </a:r>
            <a:endParaRPr/>
          </a:p>
        </p:txBody>
      </p:sp>
      <p:pic>
        <p:nvPicPr>
          <p:cNvPr id="276" name="Google Shape;276;gfbcfb7a32d_0_1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3200" y="1320150"/>
            <a:ext cx="4473774" cy="3583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fbcfb7a32d_0_1174"/>
          <p:cNvSpPr txBox="1"/>
          <p:nvPr>
            <p:ph type="title"/>
          </p:nvPr>
        </p:nvSpPr>
        <p:spPr>
          <a:xfrm>
            <a:off x="471900" y="26740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gfbcfb7a32d_0_1174"/>
          <p:cNvSpPr txBox="1"/>
          <p:nvPr>
            <p:ph idx="1" type="body"/>
          </p:nvPr>
        </p:nvSpPr>
        <p:spPr>
          <a:xfrm>
            <a:off x="460950" y="1624500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83" name="Google Shape;283;gfbcfb7a32d_0_1174"/>
          <p:cNvGraphicFramePr/>
          <p:nvPr/>
        </p:nvGraphicFramePr>
        <p:xfrm>
          <a:off x="2418625" y="1827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{F817C364-A2A8-4E11-AFEF-CE9AD2690D54}</a:tableStyleId>
              </a:tblPr>
              <a:tblGrid>
                <a:gridCol w="965550"/>
                <a:gridCol w="601525"/>
                <a:gridCol w="534375"/>
                <a:gridCol w="464025"/>
                <a:gridCol w="520600"/>
                <a:gridCol w="459150"/>
                <a:gridCol w="506175"/>
              </a:tblGrid>
              <a:tr h="200025"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Regression Method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2C20"/>
                    </a:solidFill>
                    <a:extLst>
                      <a:ext uri="http://customooxmlschemas.google.com/">
                        <go:slidesCustomData xmlns:go="http://customooxmlschemas.google.com/" cellId="283:0:0"/>
                      </a:ext>
                    </a:extLst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N of Predictors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2C20"/>
                    </a:solidFill>
                    <a:extLst>
                      <a:ext uri="http://customooxmlschemas.google.com/">
                        <go:slidesCustomData xmlns:go="http://customooxmlschemas.google.com/" cellId="283:0:1"/>
                      </a:ext>
                    </a:extLst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Transf.?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2C20"/>
                    </a:solidFill>
                    <a:extLst>
                      <a:ext uri="http://customooxmlschemas.google.com/">
                        <go:slidesCustomData xmlns:go="http://customooxmlschemas.google.com/" cellId="283:0:2"/>
                      </a:ext>
                    </a:extLst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Train Set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2C20"/>
                    </a:solidFill>
                    <a:extLst>
                      <a:ext uri="http://customooxmlschemas.google.com/">
                        <go:slidesCustomData xmlns:go="http://customooxmlschemas.google.com/" cellId="283:0:3"/>
                      </a:ext>
                    </a:extLst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Test Set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2C20"/>
                    </a:solidFill>
                    <a:extLst>
                      <a:ext uri="http://customooxmlschemas.google.com/">
                        <go:slidesCustomData xmlns:go="http://customooxmlschemas.google.com/" cellId="283:0:5"/>
                      </a:ext>
                    </a:extLst>
                  </a:tcPr>
                </a:tc>
                <a:tc hMerge="1"/>
              </a:tr>
              <a:tr h="333375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RMSE ($)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2C20"/>
                    </a:solidFill>
                    <a:extLst>
                      <a:ext uri="http://customooxmlschemas.google.com/">
                        <go:slidesCustomData xmlns:go="http://customooxmlschemas.google.com/" cellId="283:1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Adjusted R2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2C20"/>
                    </a:solidFill>
                    <a:extLst>
                      <a:ext uri="http://customooxmlschemas.google.com/">
                        <go:slidesCustomData xmlns:go="http://customooxmlschemas.google.com/" cellId="283:1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RMSE ($)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2C20"/>
                    </a:solidFill>
                    <a:extLst>
                      <a:ext uri="http://customooxmlschemas.google.com/">
                        <go:slidesCustomData xmlns:go="http://customooxmlschemas.google.com/" cellId="283:1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Adjusted R2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2C20"/>
                    </a:solidFill>
                    <a:extLst>
                      <a:ext uri="http://customooxmlschemas.google.com/">
                        <go:slidesCustomData xmlns:go="http://customooxmlschemas.google.com/" cellId="283:1:6"/>
                      </a:ext>
                    </a:extLst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Linear (Baseline)</a:t>
                      </a:r>
                      <a:endParaRPr b="1" sz="8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3: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18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3: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No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3:2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204,389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3:2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0.70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3:2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187,189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3:2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EA4335"/>
                          </a:solidFill>
                        </a:rPr>
                        <a:t>0.71</a:t>
                      </a:r>
                      <a:endParaRPr b="1" sz="800">
                        <a:solidFill>
                          <a:srgbClr val="EA4335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3:2:6"/>
                      </a:ext>
                    </a:extLst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Linear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3: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11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3:3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No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3:3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205,435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3:3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0.69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3:3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187,945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3:3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0.71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3:3:6"/>
                      </a:ext>
                    </a:extLst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Linear Transformed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3:4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12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3:4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Yes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3:4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168,042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3:4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0.80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3:4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155,021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3:4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0.80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3:4:6"/>
                      </a:ext>
                    </a:extLst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Ridge Regression (α = 1)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3:5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12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3:5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Yes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3:5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168,056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3:5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0.80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3:5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154,984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3:5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0.80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3:5:6"/>
                      </a:ext>
                    </a:extLst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Lasso Regression (α = 0.1)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3:6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12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3:6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Yes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3:6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255,210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3:6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0.53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3:6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233,032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3:6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0.55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3:6:6"/>
                      </a:ext>
                    </a:extLst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Polynomial (n=2)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3:7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12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3:7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Yes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3:7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131,009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3:7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0.88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3:7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128,919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3:7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0.86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3:7:6"/>
                      </a:ext>
                    </a:extLst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Extreme Gradient Boosting (Final)</a:t>
                      </a:r>
                      <a:endParaRPr b="1" sz="8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3:8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12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3:8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Yes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3:8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93,118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3:8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0.94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3:8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108,315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3:8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34A853"/>
                          </a:solidFill>
                        </a:rPr>
                        <a:t>0.90</a:t>
                      </a:r>
                      <a:endParaRPr b="1" sz="800">
                        <a:solidFill>
                          <a:srgbClr val="34A85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3:8:6"/>
                      </a:ext>
                    </a:extLs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22a7c26f2_9_21"/>
          <p:cNvSpPr txBox="1"/>
          <p:nvPr>
            <p:ph type="title"/>
          </p:nvPr>
        </p:nvSpPr>
        <p:spPr>
          <a:xfrm>
            <a:off x="460950" y="2903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Set Description</a:t>
            </a:r>
            <a:endParaRPr/>
          </a:p>
        </p:txBody>
      </p:sp>
      <p:sp>
        <p:nvSpPr>
          <p:cNvPr id="86" name="Google Shape;86;g1022a7c26f2_9_21"/>
          <p:cNvSpPr txBox="1"/>
          <p:nvPr/>
        </p:nvSpPr>
        <p:spPr>
          <a:xfrm>
            <a:off x="5083025" y="1891400"/>
            <a:ext cx="3909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87" name="Google Shape;87;g1022a7c26f2_9_21"/>
          <p:cNvGraphicFramePr/>
          <p:nvPr/>
        </p:nvGraphicFramePr>
        <p:xfrm>
          <a:off x="272875" y="16369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{2AE73B38-3E5F-469F-B201-2E8CA855E19D}</a:tableStyleId>
              </a:tblPr>
              <a:tblGrid>
                <a:gridCol w="1675850"/>
                <a:gridCol w="25786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Source</a:t>
                      </a:r>
                      <a:endParaRPr b="1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2C2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572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sng">
                          <a:solidFill>
                            <a:schemeClr val="accent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Kaggle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Time Period</a:t>
                      </a:r>
                      <a:endParaRPr b="1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2C2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May 2014 - May 2015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Location</a:t>
                      </a:r>
                      <a:endParaRPr b="1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2C2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King County, Washington, USA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Amount of Data</a:t>
                      </a:r>
                      <a:endParaRPr b="1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2C2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21,597 Records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20 Features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Data Quality</a:t>
                      </a:r>
                      <a:endParaRPr b="1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2C20"/>
                    </a:solidFill>
                  </a:tcPr>
                </a:tc>
                <a:tc>
                  <a:txBody>
                    <a:bodyPr/>
                    <a:lstStyle/>
                    <a:p>
                      <a:pPr indent="-2286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High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Clean Data</a:t>
                      </a:r>
                      <a:endParaRPr b="1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2C20"/>
                    </a:solidFill>
                  </a:tcPr>
                </a:tc>
                <a:tc>
                  <a:txBody>
                    <a:bodyPr/>
                    <a:lstStyle/>
                    <a:p>
                      <a:pPr indent="-2286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No null values, typos, incorrect data types or </a:t>
                      </a: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duplicate</a:t>
                      </a: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 records 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pic>
        <p:nvPicPr>
          <p:cNvPr id="88" name="Google Shape;88;g1022a7c26f2_9_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1775" y="2192225"/>
            <a:ext cx="3817550" cy="215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22a7c26f2_9_9"/>
          <p:cNvSpPr txBox="1"/>
          <p:nvPr>
            <p:ph type="title"/>
          </p:nvPr>
        </p:nvSpPr>
        <p:spPr>
          <a:xfrm>
            <a:off x="471900" y="26740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What is driving the price according to the data?</a:t>
            </a:r>
            <a:endParaRPr sz="3000"/>
          </a:p>
        </p:txBody>
      </p:sp>
      <p:grpSp>
        <p:nvGrpSpPr>
          <p:cNvPr id="94" name="Google Shape;94;g1022a7c26f2_9_9"/>
          <p:cNvGrpSpPr/>
          <p:nvPr/>
        </p:nvGrpSpPr>
        <p:grpSpPr>
          <a:xfrm>
            <a:off x="4351024" y="3512406"/>
            <a:ext cx="4557830" cy="1116923"/>
            <a:chOff x="2283025" y="2322568"/>
            <a:chExt cx="5267950" cy="643500"/>
          </a:xfrm>
        </p:grpSpPr>
        <p:sp>
          <p:nvSpPr>
            <p:cNvPr id="95" name="Google Shape;95;g1022a7c26f2_9_9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g1022a7c26f2_9_9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g1022a7c26f2_9_9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g1022a7c26f2_9_9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House area estimators are highly intercorrelated 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9" name="Google Shape;99;g1022a7c26f2_9_9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720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Redundant information. Drop all of them except sqft_living</a:t>
              </a:r>
              <a:endParaRPr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0" name="Google Shape;100;g1022a7c26f2_9_9"/>
          <p:cNvGrpSpPr/>
          <p:nvPr/>
        </p:nvGrpSpPr>
        <p:grpSpPr>
          <a:xfrm>
            <a:off x="4351005" y="2528345"/>
            <a:ext cx="4557830" cy="966280"/>
            <a:chOff x="2283025" y="2322568"/>
            <a:chExt cx="5267950" cy="643500"/>
          </a:xfrm>
        </p:grpSpPr>
        <p:sp>
          <p:nvSpPr>
            <p:cNvPr id="101" name="Google Shape;101;g1022a7c26f2_9_9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g1022a7c26f2_9_9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g1022a7c26f2_9_9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g1022a7c26f2_9_9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Low correlation with the location data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5" name="Google Shape;105;g1022a7c26f2_9_9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720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H</a:t>
              </a:r>
              <a:r>
                <a:rPr b="1" lang="en" sz="12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ow to treat the location data to improve our model?</a:t>
              </a:r>
              <a:endParaRPr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6" name="Google Shape;106;g1022a7c26f2_9_9"/>
          <p:cNvGrpSpPr/>
          <p:nvPr/>
        </p:nvGrpSpPr>
        <p:grpSpPr>
          <a:xfrm>
            <a:off x="4350924" y="1544608"/>
            <a:ext cx="4557830" cy="966280"/>
            <a:chOff x="2283025" y="2322568"/>
            <a:chExt cx="5267950" cy="643500"/>
          </a:xfrm>
        </p:grpSpPr>
        <p:sp>
          <p:nvSpPr>
            <p:cNvPr id="107" name="Google Shape;107;g1022a7c26f2_9_9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g1022a7c26f2_9_9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g1022a7c26f2_9_9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g1022a7c26f2_9_9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High correlation with living area and building condition</a:t>
              </a:r>
              <a:r>
                <a:rPr lang="en" sz="11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 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" name="Google Shape;111;g1022a7c26f2_9_9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720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F</a:t>
              </a:r>
              <a:r>
                <a:rPr b="1" lang="en" sz="12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urther</a:t>
              </a:r>
              <a:r>
                <a:rPr b="1" lang="en" sz="12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 explore these estimators</a:t>
              </a:r>
              <a:endParaRPr b="1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2" name="Google Shape;112;g1022a7c26f2_9_9"/>
          <p:cNvSpPr txBox="1"/>
          <p:nvPr/>
        </p:nvSpPr>
        <p:spPr>
          <a:xfrm>
            <a:off x="379825" y="4851800"/>
            <a:ext cx="852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3" name="Google Shape;113;g1022a7c26f2_9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300" y="1395400"/>
            <a:ext cx="3254050" cy="3605825"/>
          </a:xfrm>
          <a:prstGeom prst="rect">
            <a:avLst/>
          </a:prstGeom>
          <a:noFill/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4" name="Google Shape;114;g1022a7c26f2_9_9"/>
          <p:cNvSpPr txBox="1"/>
          <p:nvPr/>
        </p:nvSpPr>
        <p:spPr>
          <a:xfrm rot="-5400000">
            <a:off x="-1089050" y="2952013"/>
            <a:ext cx="2954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"/>
                <a:ea typeface="Roboto"/>
                <a:cs typeface="Roboto"/>
                <a:sym typeface="Roboto"/>
              </a:rPr>
              <a:t>Correlation Heatmap of the 10 most relevant estimators in terms of correlation coefficient</a:t>
            </a:r>
            <a:endParaRPr b="1"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22a7c26f2_9_758"/>
          <p:cNvSpPr txBox="1"/>
          <p:nvPr>
            <p:ph type="title"/>
          </p:nvPr>
        </p:nvSpPr>
        <p:spPr>
          <a:xfrm>
            <a:off x="343800" y="19427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to know our main variables </a:t>
            </a:r>
            <a:endParaRPr/>
          </a:p>
        </p:txBody>
      </p:sp>
      <p:sp>
        <p:nvSpPr>
          <p:cNvPr id="120" name="Google Shape;120;g1022a7c26f2_9_758"/>
          <p:cNvSpPr txBox="1"/>
          <p:nvPr>
            <p:ph type="title"/>
          </p:nvPr>
        </p:nvSpPr>
        <p:spPr>
          <a:xfrm>
            <a:off x="1508150" y="1002250"/>
            <a:ext cx="1868100" cy="36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/>
              <a:t>Price</a:t>
            </a:r>
            <a:r>
              <a:rPr lang="en" sz="1200"/>
              <a:t> vs </a:t>
            </a:r>
            <a:r>
              <a:rPr b="1" i="1" lang="en" sz="1200"/>
              <a:t>living area</a:t>
            </a:r>
            <a:r>
              <a:rPr lang="en" sz="1200"/>
              <a:t> (sqft)</a:t>
            </a:r>
            <a:endParaRPr sz="1200"/>
          </a:p>
        </p:txBody>
      </p:sp>
      <p:sp>
        <p:nvSpPr>
          <p:cNvPr id="121" name="Google Shape;121;g1022a7c26f2_9_758"/>
          <p:cNvSpPr txBox="1"/>
          <p:nvPr>
            <p:ph type="title"/>
          </p:nvPr>
        </p:nvSpPr>
        <p:spPr>
          <a:xfrm>
            <a:off x="5083600" y="1002250"/>
            <a:ext cx="3049500" cy="36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/>
              <a:t>Grade (1-13) by price</a:t>
            </a:r>
            <a:r>
              <a:rPr lang="en" sz="1200"/>
              <a:t> &amp; </a:t>
            </a:r>
            <a:r>
              <a:rPr b="1" i="1" lang="en" sz="1200"/>
              <a:t>living area </a:t>
            </a:r>
            <a:r>
              <a:rPr lang="en" sz="1200"/>
              <a:t>(sqft)</a:t>
            </a:r>
            <a:endParaRPr i="1" sz="1200"/>
          </a:p>
        </p:txBody>
      </p:sp>
      <p:pic>
        <p:nvPicPr>
          <p:cNvPr id="122" name="Google Shape;122;g1022a7c26f2_9_758"/>
          <p:cNvPicPr preferRelativeResize="0"/>
          <p:nvPr/>
        </p:nvPicPr>
        <p:blipFill rotWithShape="1">
          <a:blip r:embed="rId3">
            <a:alphaModFix/>
          </a:blip>
          <a:srcRect b="5051" l="0" r="0" t="0"/>
          <a:stretch/>
        </p:blipFill>
        <p:spPr>
          <a:xfrm>
            <a:off x="4820900" y="1601175"/>
            <a:ext cx="3388301" cy="331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g1022a7c26f2_9_758"/>
          <p:cNvPicPr preferRelativeResize="0"/>
          <p:nvPr/>
        </p:nvPicPr>
        <p:blipFill rotWithShape="1">
          <a:blip r:embed="rId4">
            <a:alphaModFix/>
          </a:blip>
          <a:srcRect b="0" l="0" r="14420" t="0"/>
          <a:stretch/>
        </p:blipFill>
        <p:spPr>
          <a:xfrm>
            <a:off x="748050" y="1620663"/>
            <a:ext cx="3388301" cy="3293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22a7c26f2_4_0"/>
          <p:cNvSpPr txBox="1"/>
          <p:nvPr>
            <p:ph type="title"/>
          </p:nvPr>
        </p:nvSpPr>
        <p:spPr>
          <a:xfrm>
            <a:off x="471900" y="26740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Location Feature Engineering</a:t>
            </a:r>
            <a:endParaRPr sz="2800"/>
          </a:p>
        </p:txBody>
      </p:sp>
      <p:sp>
        <p:nvSpPr>
          <p:cNvPr id="129" name="Google Shape;129;g1022a7c26f2_4_0"/>
          <p:cNvSpPr txBox="1"/>
          <p:nvPr>
            <p:ph idx="1" type="body"/>
          </p:nvPr>
        </p:nvSpPr>
        <p:spPr>
          <a:xfrm>
            <a:off x="3750" y="1624500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Problem: no correlation between price &amp; ZIP </a:t>
            </a:r>
            <a:r>
              <a:rPr lang="en"/>
              <a:t>😢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Solution: engineer a new feature </a:t>
            </a:r>
            <a:r>
              <a:rPr lang="en"/>
              <a:t>😍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Compute distance to price “hot spot” Bellevue,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using </a:t>
            </a:r>
            <a:r>
              <a:rPr b="1" i="1" lang="en"/>
              <a:t>Haversine</a:t>
            </a:r>
            <a:r>
              <a:rPr lang="en"/>
              <a:t> formula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0" name="Google Shape;130;g1022a7c26f2_4_0"/>
          <p:cNvGraphicFramePr/>
          <p:nvPr/>
        </p:nvGraphicFramePr>
        <p:xfrm>
          <a:off x="910300" y="32528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{2AE73B38-3E5F-469F-B201-2E8CA855E19D}</a:tableStyleId>
              </a:tblPr>
              <a:tblGrid>
                <a:gridCol w="1809850"/>
                <a:gridCol w="1924825"/>
              </a:tblGrid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</a:t>
                      </a:r>
                      <a:r>
                        <a:rPr b="1" lang="en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eature</a:t>
                      </a:r>
                      <a:endParaRPr b="1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B02C2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Correlation w. price</a:t>
                      </a:r>
                      <a:endParaRPr b="1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B02C20"/>
                    </a:solidFill>
                  </a:tcPr>
                </a:tc>
              </a:tr>
              <a:tr h="4497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ZIP, longitude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~ 0.05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  <a:tr h="4369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latitude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</a:t>
                      </a: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0.31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</a:tr>
              <a:tr h="3263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</a:t>
                      </a: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istance to Bellevue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</a:t>
                      </a: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0.42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grpSp>
        <p:nvGrpSpPr>
          <p:cNvPr id="131" name="Google Shape;131;g1022a7c26f2_4_0"/>
          <p:cNvGrpSpPr/>
          <p:nvPr/>
        </p:nvGrpSpPr>
        <p:grpSpPr>
          <a:xfrm>
            <a:off x="5341233" y="1624500"/>
            <a:ext cx="5716213" cy="3297458"/>
            <a:chOff x="5624275" y="1600200"/>
            <a:chExt cx="5282519" cy="3331776"/>
          </a:xfrm>
        </p:grpSpPr>
        <p:pic>
          <p:nvPicPr>
            <p:cNvPr id="132" name="Google Shape;132;g1022a7c26f2_4_0"/>
            <p:cNvPicPr preferRelativeResize="0"/>
            <p:nvPr/>
          </p:nvPicPr>
          <p:blipFill rotWithShape="1">
            <a:blip r:embed="rId3">
              <a:alphaModFix/>
            </a:blip>
            <a:srcRect b="0" l="0" r="10112" t="0"/>
            <a:stretch/>
          </p:blipFill>
          <p:spPr>
            <a:xfrm>
              <a:off x="5624275" y="1600200"/>
              <a:ext cx="3300674" cy="33317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3" name="Google Shape;133;g1022a7c26f2_4_0"/>
            <p:cNvSpPr txBox="1"/>
            <p:nvPr/>
          </p:nvSpPr>
          <p:spPr>
            <a:xfrm>
              <a:off x="6886194" y="2397693"/>
              <a:ext cx="4020600" cy="31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2"/>
                  </a:solidFill>
                  <a:highlight>
                    <a:srgbClr val="C7C776"/>
                  </a:highlight>
                  <a:latin typeface="Roboto"/>
                  <a:ea typeface="Roboto"/>
                  <a:cs typeface="Roboto"/>
                  <a:sym typeface="Roboto"/>
                </a:rPr>
                <a:t>Bellevue: 47°36'59.4"N 122°11'20.4"W</a:t>
              </a:r>
              <a:endParaRPr sz="800">
                <a:solidFill>
                  <a:schemeClr val="dk2"/>
                </a:solidFill>
                <a:highlight>
                  <a:srgbClr val="C7C776"/>
                </a:highlight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" name="Google Shape;134;g1022a7c26f2_4_0"/>
            <p:cNvSpPr/>
            <p:nvPr/>
          </p:nvSpPr>
          <p:spPr>
            <a:xfrm>
              <a:off x="6428994" y="2324793"/>
              <a:ext cx="497400" cy="484500"/>
            </a:xfrm>
            <a:prstGeom prst="ellipse">
              <a:avLst/>
            </a:prstGeom>
            <a:noFill/>
            <a:ln cap="flat" cmpd="sng" w="38100">
              <a:solidFill>
                <a:srgbClr val="C7C77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54850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/>
            </a:p>
          </p:txBody>
        </p:sp>
      </p:grpSp>
      <p:sp>
        <p:nvSpPr>
          <p:cNvPr id="135" name="Google Shape;135;g1022a7c26f2_4_0"/>
          <p:cNvSpPr/>
          <p:nvPr/>
        </p:nvSpPr>
        <p:spPr>
          <a:xfrm>
            <a:off x="5692915" y="436690"/>
            <a:ext cx="3163401" cy="55067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1"/>
                </a:solidFill>
                <a:latin typeface="Arial"/>
              </a:rPr>
              <a:t>R2 ▲ +6%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22a7c26f2_9_743"/>
          <p:cNvSpPr txBox="1"/>
          <p:nvPr>
            <p:ph type="title"/>
          </p:nvPr>
        </p:nvSpPr>
        <p:spPr>
          <a:xfrm>
            <a:off x="471900" y="26740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Normalization Transform</a:t>
            </a:r>
            <a:endParaRPr/>
          </a:p>
        </p:txBody>
      </p:sp>
      <p:pic>
        <p:nvPicPr>
          <p:cNvPr id="141" name="Google Shape;141;g1022a7c26f2_9_743"/>
          <p:cNvPicPr preferRelativeResize="0"/>
          <p:nvPr/>
        </p:nvPicPr>
        <p:blipFill rotWithShape="1">
          <a:blip r:embed="rId3">
            <a:alphaModFix/>
          </a:blip>
          <a:srcRect b="0" l="0" r="2391" t="0"/>
          <a:stretch/>
        </p:blipFill>
        <p:spPr>
          <a:xfrm>
            <a:off x="60875" y="1730875"/>
            <a:ext cx="4234475" cy="24615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2" name="Google Shape;142;g1022a7c26f2_9_7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6075" y="1730875"/>
            <a:ext cx="4030975" cy="246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3" name="Google Shape;143;g1022a7c26f2_9_743"/>
          <p:cNvSpPr/>
          <p:nvPr/>
        </p:nvSpPr>
        <p:spPr>
          <a:xfrm>
            <a:off x="4295349" y="2656125"/>
            <a:ext cx="710700" cy="39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02C2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LN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44" name="Google Shape;144;g1022a7c26f2_9_743"/>
          <p:cNvSpPr txBox="1"/>
          <p:nvPr/>
        </p:nvSpPr>
        <p:spPr>
          <a:xfrm>
            <a:off x="1404865" y="4192425"/>
            <a:ext cx="1546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Roboto"/>
                <a:ea typeface="Roboto"/>
                <a:cs typeface="Roboto"/>
                <a:sym typeface="Roboto"/>
              </a:rPr>
              <a:t>Original Price Data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g1022a7c26f2_9_743"/>
          <p:cNvSpPr txBox="1"/>
          <p:nvPr/>
        </p:nvSpPr>
        <p:spPr>
          <a:xfrm>
            <a:off x="5498025" y="4184775"/>
            <a:ext cx="336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Transformed Price Data (Logarithmic)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g1022a7c26f2_9_743"/>
          <p:cNvSpPr/>
          <p:nvPr/>
        </p:nvSpPr>
        <p:spPr>
          <a:xfrm>
            <a:off x="5599327" y="445015"/>
            <a:ext cx="3163401" cy="55067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1"/>
                </a:solidFill>
                <a:latin typeface="Arial"/>
              </a:rPr>
              <a:t>R2 ▲ +4%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fbcfb7a32d_1_14"/>
          <p:cNvSpPr txBox="1"/>
          <p:nvPr>
            <p:ph type="title"/>
          </p:nvPr>
        </p:nvSpPr>
        <p:spPr>
          <a:xfrm>
            <a:off x="471900" y="26740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Improving the model</a:t>
            </a:r>
            <a:endParaRPr/>
          </a:p>
        </p:txBody>
      </p:sp>
      <p:graphicFrame>
        <p:nvGraphicFramePr>
          <p:cNvPr id="152" name="Google Shape;152;gfbcfb7a32d_1_14"/>
          <p:cNvGraphicFramePr/>
          <p:nvPr/>
        </p:nvGraphicFramePr>
        <p:xfrm>
          <a:off x="101325" y="1860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{F817C364-A2A8-4E11-AFEF-CE9AD2690D54}</a:tableStyleId>
              </a:tblPr>
              <a:tblGrid>
                <a:gridCol w="1043550"/>
                <a:gridCol w="650125"/>
                <a:gridCol w="577550"/>
                <a:gridCol w="501500"/>
                <a:gridCol w="562650"/>
                <a:gridCol w="496250"/>
                <a:gridCol w="547050"/>
              </a:tblGrid>
              <a:tr h="256650"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Regression Method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2C20"/>
                    </a:solidFill>
                    <a:extLst>
                      <a:ext uri="http://customooxmlschemas.google.com/">
                        <go:slidesCustomData xmlns:go="http://customooxmlschemas.google.com/" cellId="152:0:0"/>
                      </a:ext>
                    </a:extLst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N of Predictors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2C20"/>
                    </a:solidFill>
                    <a:extLst>
                      <a:ext uri="http://customooxmlschemas.google.com/">
                        <go:slidesCustomData xmlns:go="http://customooxmlschemas.google.com/" cellId="152:0:1"/>
                      </a:ext>
                    </a:extLst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Transf.?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2C20"/>
                    </a:solidFill>
                    <a:extLst>
                      <a:ext uri="http://customooxmlschemas.google.com/">
                        <go:slidesCustomData xmlns:go="http://customooxmlschemas.google.com/" cellId="152:0:2"/>
                      </a:ext>
                    </a:extLst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Train Set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2C20"/>
                    </a:solidFill>
                    <a:extLst>
                      <a:ext uri="http://customooxmlschemas.google.com/">
                        <go:slidesCustomData xmlns:go="http://customooxmlschemas.google.com/" cellId="152:0:3"/>
                      </a:ext>
                    </a:extLst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Test Set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2C20"/>
                    </a:solidFill>
                    <a:extLst>
                      <a:ext uri="http://customooxmlschemas.google.com/">
                        <go:slidesCustomData xmlns:go="http://customooxmlschemas.google.com/" cellId="152:0:5"/>
                      </a:ext>
                    </a:extLst>
                  </a:tcPr>
                </a:tc>
                <a:tc hMerge="1"/>
              </a:tr>
              <a:tr h="427775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RMSE ($)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2C20"/>
                    </a:solidFill>
                    <a:extLst>
                      <a:ext uri="http://customooxmlschemas.google.com/">
                        <go:slidesCustomData xmlns:go="http://customooxmlschemas.google.com/" cellId="152:1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Adjusted R2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2C20"/>
                    </a:solidFill>
                    <a:extLst>
                      <a:ext uri="http://customooxmlschemas.google.com/">
                        <go:slidesCustomData xmlns:go="http://customooxmlschemas.google.com/" cellId="152:1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RMSE ($)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2C20"/>
                    </a:solidFill>
                    <a:extLst>
                      <a:ext uri="http://customooxmlschemas.google.com/">
                        <go:slidesCustomData xmlns:go="http://customooxmlschemas.google.com/" cellId="152:1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Adjusted R2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2C20"/>
                    </a:solidFill>
                    <a:extLst>
                      <a:ext uri="http://customooxmlschemas.google.com/">
                        <go:slidesCustomData xmlns:go="http://customooxmlschemas.google.com/" cellId="152:1:6"/>
                      </a:ext>
                    </a:extLst>
                  </a:tcPr>
                </a:tc>
              </a:tr>
              <a:tr h="256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Linear (Baseline)</a:t>
                      </a:r>
                      <a:endParaRPr b="1" sz="9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2: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20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2: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No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2:2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204,389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2:2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0.70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2:2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187,189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2:2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EA4335"/>
                          </a:solidFill>
                        </a:rPr>
                        <a:t>0.71</a:t>
                      </a:r>
                      <a:endParaRPr b="1" sz="900">
                        <a:solidFill>
                          <a:srgbClr val="EA4335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2:2:6"/>
                      </a:ext>
                    </a:extLst>
                  </a:tcPr>
                </a:tc>
              </a:tr>
              <a:tr h="256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Linear Transformed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2: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12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2:3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Yes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2:3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168,308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2:3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0.79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2:3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156,397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2:3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0.81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2:3:6"/>
                      </a:ext>
                    </a:extLst>
                  </a:tcPr>
                </a:tc>
              </a:tr>
              <a:tr h="415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Ridge Regression (α = 1)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2:4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12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2:4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Yes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2:4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168,316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2:4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0.79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2:4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156,348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2:4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0.81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2:4:6"/>
                      </a:ext>
                    </a:extLst>
                  </a:tcPr>
                </a:tc>
              </a:tr>
              <a:tr h="256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Polynomial (n=2)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2:5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12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2:5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Yes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2:5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135,866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2:5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0.87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2:5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129,882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2:5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0.86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2:5:6"/>
                      </a:ext>
                    </a:extLst>
                  </a:tcPr>
                </a:tc>
              </a:tr>
              <a:tr h="415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Extreme Gradient Boosting (Final)</a:t>
                      </a:r>
                      <a:endParaRPr b="1" sz="9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2:6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12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2:6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Yes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2:6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98,718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2:6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0.93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2:6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108,025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2:6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34A853"/>
                          </a:solidFill>
                        </a:rPr>
                        <a:t>0.90</a:t>
                      </a:r>
                      <a:endParaRPr b="1" sz="900">
                        <a:solidFill>
                          <a:srgbClr val="34A853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2:6:6"/>
                      </a:ext>
                    </a:extLst>
                  </a:tcPr>
                </a:tc>
              </a:tr>
            </a:tbl>
          </a:graphicData>
        </a:graphic>
      </p:graphicFrame>
      <p:grpSp>
        <p:nvGrpSpPr>
          <p:cNvPr id="153" name="Google Shape;153;gfbcfb7a32d_1_14"/>
          <p:cNvGrpSpPr/>
          <p:nvPr/>
        </p:nvGrpSpPr>
        <p:grpSpPr>
          <a:xfrm>
            <a:off x="4480000" y="1449000"/>
            <a:ext cx="2716363" cy="3690300"/>
            <a:chOff x="4204925" y="1440675"/>
            <a:chExt cx="2716363" cy="3690300"/>
          </a:xfrm>
        </p:grpSpPr>
        <p:grpSp>
          <p:nvGrpSpPr>
            <p:cNvPr id="154" name="Google Shape;154;gfbcfb7a32d_1_14"/>
            <p:cNvGrpSpPr/>
            <p:nvPr/>
          </p:nvGrpSpPr>
          <p:grpSpPr>
            <a:xfrm>
              <a:off x="4204925" y="1440675"/>
              <a:ext cx="2716363" cy="1615800"/>
              <a:chOff x="4204925" y="1440675"/>
              <a:chExt cx="2716363" cy="1615800"/>
            </a:xfrm>
          </p:grpSpPr>
          <p:sp>
            <p:nvSpPr>
              <p:cNvPr id="155" name="Google Shape;155;gfbcfb7a32d_1_14"/>
              <p:cNvSpPr/>
              <p:nvPr/>
            </p:nvSpPr>
            <p:spPr>
              <a:xfrm>
                <a:off x="6507588" y="2285625"/>
                <a:ext cx="413700" cy="277800"/>
              </a:xfrm>
              <a:prstGeom prst="downArrow">
                <a:avLst>
                  <a:gd fmla="val 50000" name="adj1"/>
                  <a:gd fmla="val 50000" name="adj2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gfbcfb7a32d_1_14"/>
              <p:cNvSpPr txBox="1"/>
              <p:nvPr/>
            </p:nvSpPr>
            <p:spPr>
              <a:xfrm rot="-5400000">
                <a:off x="3581675" y="2063925"/>
                <a:ext cx="16158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0">
                    <a:latin typeface="Roboto"/>
                    <a:ea typeface="Roboto"/>
                    <a:cs typeface="Roboto"/>
                    <a:sym typeface="Roboto"/>
                  </a:rPr>
                  <a:t>Baseline Model</a:t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57" name="Google Shape;157;gfbcfb7a32d_1_14"/>
            <p:cNvSpPr txBox="1"/>
            <p:nvPr/>
          </p:nvSpPr>
          <p:spPr>
            <a:xfrm rot="-5400000">
              <a:off x="3301925" y="3866325"/>
              <a:ext cx="21753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latin typeface="Roboto"/>
                  <a:ea typeface="Roboto"/>
                  <a:cs typeface="Roboto"/>
                  <a:sym typeface="Roboto"/>
                </a:rPr>
                <a:t>Extreme Gradient Boosting</a:t>
              </a:r>
              <a:endParaRPr b="1"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158" name="Google Shape;158;gfbcfb7a32d_1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0650" y="3256550"/>
            <a:ext cx="4321776" cy="159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9" name="Google Shape;159;gfbcfb7a32d_1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5225" y="1449000"/>
            <a:ext cx="4321774" cy="162356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"/>
          <p:cNvSpPr txBox="1"/>
          <p:nvPr>
            <p:ph type="title"/>
          </p:nvPr>
        </p:nvSpPr>
        <p:spPr>
          <a:xfrm>
            <a:off x="460950" y="284100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Outro</a:t>
            </a:r>
            <a:endParaRPr/>
          </a:p>
        </p:txBody>
      </p:sp>
      <p:sp>
        <p:nvSpPr>
          <p:cNvPr id="165" name="Google Shape;165;p10"/>
          <p:cNvSpPr txBox="1"/>
          <p:nvPr>
            <p:ph idx="1" type="body"/>
          </p:nvPr>
        </p:nvSpPr>
        <p:spPr>
          <a:xfrm>
            <a:off x="371513" y="6112700"/>
            <a:ext cx="8271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Should we continue this project, we would now do the following: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Feature engineering: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Location: distance to next metro station, super market, school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Build interactive tool that predicts house prices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Next Step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Next Step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6" name="Google Shape;166;p10"/>
          <p:cNvGrpSpPr/>
          <p:nvPr/>
        </p:nvGrpSpPr>
        <p:grpSpPr>
          <a:xfrm>
            <a:off x="261202" y="1748856"/>
            <a:ext cx="8625657" cy="2657558"/>
            <a:chOff x="201900" y="1977089"/>
            <a:chExt cx="8492328" cy="2657558"/>
          </a:xfrm>
        </p:grpSpPr>
        <p:grpSp>
          <p:nvGrpSpPr>
            <p:cNvPr id="167" name="Google Shape;167;p10"/>
            <p:cNvGrpSpPr/>
            <p:nvPr/>
          </p:nvGrpSpPr>
          <p:grpSpPr>
            <a:xfrm>
              <a:off x="259800" y="1977089"/>
              <a:ext cx="8434210" cy="734585"/>
              <a:chOff x="-422625" y="1323164"/>
              <a:chExt cx="8434210" cy="734585"/>
            </a:xfrm>
          </p:grpSpPr>
          <p:sp>
            <p:nvSpPr>
              <p:cNvPr id="168" name="Google Shape;168;p10"/>
              <p:cNvSpPr txBox="1"/>
              <p:nvPr/>
            </p:nvSpPr>
            <p:spPr>
              <a:xfrm>
                <a:off x="-422625" y="1373350"/>
                <a:ext cx="3137700" cy="62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000">
                    <a:solidFill>
                      <a:srgbClr val="802017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Achievement</a:t>
                </a:r>
                <a:r>
                  <a:rPr lang="en" sz="4400">
                    <a:solidFill>
                      <a:srgbClr val="802017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 </a:t>
                </a:r>
                <a:endParaRPr sz="4400">
                  <a:solidFill>
                    <a:srgbClr val="802017"/>
                  </a:solidFill>
                  <a:latin typeface="Roboto Medium"/>
                  <a:ea typeface="Roboto Medium"/>
                  <a:cs typeface="Roboto Medium"/>
                  <a:sym typeface="Roboto Medium"/>
                </a:endParaRPr>
              </a:p>
            </p:txBody>
          </p:sp>
          <p:sp>
            <p:nvSpPr>
              <p:cNvPr id="169" name="Google Shape;169;p10"/>
              <p:cNvSpPr/>
              <p:nvPr/>
            </p:nvSpPr>
            <p:spPr>
              <a:xfrm>
                <a:off x="2789785" y="1323164"/>
                <a:ext cx="5221800" cy="731700"/>
              </a:xfrm>
              <a:prstGeom prst="rect">
                <a:avLst/>
              </a:prstGeom>
              <a:solidFill>
                <a:srgbClr val="80201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0"/>
              <p:cNvSpPr txBox="1"/>
              <p:nvPr/>
            </p:nvSpPr>
            <p:spPr>
              <a:xfrm>
                <a:off x="2789775" y="1356050"/>
                <a:ext cx="4765800" cy="70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-304800" lvl="0" marL="45720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200"/>
                  <a:buFont typeface="Roboto"/>
                  <a:buChar char="●"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Predictive model with 90% accuracy has been developed  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04800" lvl="0" marL="45720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200"/>
                  <a:buFont typeface="Roboto"/>
                  <a:buChar char="●"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With the right transformations, location data has significant impact on price prediction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71" name="Google Shape;171;p10"/>
            <p:cNvGrpSpPr/>
            <p:nvPr/>
          </p:nvGrpSpPr>
          <p:grpSpPr>
            <a:xfrm>
              <a:off x="201900" y="3742925"/>
              <a:ext cx="8492328" cy="891723"/>
              <a:chOff x="-464474" y="3088630"/>
              <a:chExt cx="7752011" cy="731700"/>
            </a:xfrm>
          </p:grpSpPr>
          <p:sp>
            <p:nvSpPr>
              <p:cNvPr id="172" name="Google Shape;172;p10"/>
              <p:cNvSpPr txBox="1"/>
              <p:nvPr/>
            </p:nvSpPr>
            <p:spPr>
              <a:xfrm>
                <a:off x="-464474" y="3088630"/>
                <a:ext cx="3011400" cy="73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300">
                    <a:solidFill>
                      <a:srgbClr val="B02C20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N</a:t>
                </a:r>
                <a:r>
                  <a:rPr lang="en" sz="3000">
                    <a:solidFill>
                      <a:srgbClr val="B02C20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ext Steps</a:t>
                </a:r>
                <a:endParaRPr sz="3000">
                  <a:solidFill>
                    <a:srgbClr val="B02C20"/>
                  </a:solidFill>
                  <a:latin typeface="Roboto Medium"/>
                  <a:ea typeface="Roboto Medium"/>
                  <a:cs typeface="Roboto Medium"/>
                  <a:sym typeface="Roboto Medium"/>
                </a:endParaRPr>
              </a:p>
            </p:txBody>
          </p:sp>
          <p:sp>
            <p:nvSpPr>
              <p:cNvPr id="173" name="Google Shape;173;p10"/>
              <p:cNvSpPr/>
              <p:nvPr/>
            </p:nvSpPr>
            <p:spPr>
              <a:xfrm>
                <a:off x="2546937" y="3088630"/>
                <a:ext cx="4740600" cy="731700"/>
              </a:xfrm>
              <a:prstGeom prst="rect">
                <a:avLst/>
              </a:prstGeom>
              <a:solidFill>
                <a:srgbClr val="B02C2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10"/>
              <p:cNvSpPr txBox="1"/>
              <p:nvPr/>
            </p:nvSpPr>
            <p:spPr>
              <a:xfrm>
                <a:off x="2546937" y="3088630"/>
                <a:ext cx="4740600" cy="73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-304800" lvl="0" marL="45720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200"/>
                  <a:buFont typeface="Roboto"/>
                  <a:buChar char="●"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Further feature engineering: include distance to next metro station, supermarket, school…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04800" lvl="0" marL="45720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200"/>
                  <a:buFont typeface="Roboto"/>
                  <a:buChar char="●"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Develop an interactive tool for house price prediction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9F9F9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