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3D7C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1EFA-48E4-43D8-812C-AB08F156049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2F0-4F4D-49E8-B47D-C31BBC62B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0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1EFA-48E4-43D8-812C-AB08F156049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2F0-4F4D-49E8-B47D-C31BBC62B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6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1EFA-48E4-43D8-812C-AB08F156049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2F0-4F4D-49E8-B47D-C31BBC62B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9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1EFA-48E4-43D8-812C-AB08F156049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2F0-4F4D-49E8-B47D-C31BBC62B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6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1EFA-48E4-43D8-812C-AB08F156049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2F0-4F4D-49E8-B47D-C31BBC62B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7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1EFA-48E4-43D8-812C-AB08F156049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2F0-4F4D-49E8-B47D-C31BBC62B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6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1EFA-48E4-43D8-812C-AB08F156049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2F0-4F4D-49E8-B47D-C31BBC62B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5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1EFA-48E4-43D8-812C-AB08F156049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2F0-4F4D-49E8-B47D-C31BBC62B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7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1EFA-48E4-43D8-812C-AB08F156049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2F0-4F4D-49E8-B47D-C31BBC62B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9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1EFA-48E4-43D8-812C-AB08F156049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2F0-4F4D-49E8-B47D-C31BBC62B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0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1EFA-48E4-43D8-812C-AB08F156049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2F0-4F4D-49E8-B47D-C31BBC62B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3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F1EFA-48E4-43D8-812C-AB08F156049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CE2F0-4F4D-49E8-B47D-C31BBC62B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6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id.wikipedia.org/wiki/Bootstrap_(kerangka_kerja)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6065" y="2706533"/>
            <a:ext cx="2614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Century Gothic" panose="020B0502020202020204" pitchFamily="34" charset="0"/>
              </a:rPr>
              <a:t>WEEK-3</a:t>
            </a:r>
            <a:endParaRPr lang="en-US" sz="5400" dirty="0">
              <a:latin typeface="Century Gothic" panose="020B0502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30661" y="3695178"/>
            <a:ext cx="31056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28291" y="3843972"/>
            <a:ext cx="251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Muhammad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HIdayat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3002" y="1384663"/>
            <a:ext cx="1765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Objective</a:t>
            </a:r>
            <a:endParaRPr lang="en-US" sz="3200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5922917" y="1969438"/>
            <a:ext cx="346166" cy="198997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73531" y="2676360"/>
            <a:ext cx="2207623" cy="1025434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Responsive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81154" y="2676360"/>
            <a:ext cx="2429692" cy="10254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HTML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CSS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Bootstrap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0846" y="2676360"/>
            <a:ext cx="2207623" cy="10254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Project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568761" y="4060938"/>
            <a:ext cx="31056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6056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189" y="1567542"/>
            <a:ext cx="2207623" cy="488331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Responsive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33488" y="2886280"/>
            <a:ext cx="49203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solidFill>
                  <a:srgbClr val="4D5156"/>
                </a:solidFill>
                <a:effectLst/>
              </a:rPr>
              <a:t>Desain</a:t>
            </a:r>
            <a:r>
              <a:rPr lang="en-US" b="0" i="0" dirty="0" smtClean="0">
                <a:solidFill>
                  <a:srgbClr val="4D5156"/>
                </a:solidFill>
                <a:effectLst/>
              </a:rPr>
              <a:t> Web </a:t>
            </a:r>
            <a:r>
              <a:rPr lang="en-US" b="0" i="0" dirty="0" err="1" smtClean="0">
                <a:solidFill>
                  <a:srgbClr val="4D5156"/>
                </a:solidFill>
                <a:effectLst/>
              </a:rPr>
              <a:t>Responsif</a:t>
            </a:r>
            <a:r>
              <a:rPr lang="en-US" b="0" i="0" dirty="0" smtClean="0">
                <a:solidFill>
                  <a:srgbClr val="4D5156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rgbClr val="4D5156"/>
                </a:solidFill>
                <a:effectLst/>
              </a:rPr>
              <a:t>adalah</a:t>
            </a:r>
            <a:r>
              <a:rPr lang="en-US" b="0" i="0" dirty="0" smtClean="0">
                <a:solidFill>
                  <a:srgbClr val="4D5156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rgbClr val="4D5156"/>
                </a:solidFill>
                <a:effectLst/>
              </a:rPr>
              <a:t>sebuah</a:t>
            </a:r>
            <a:r>
              <a:rPr lang="en-US" b="0" i="0" dirty="0" smtClean="0">
                <a:solidFill>
                  <a:srgbClr val="4D5156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rgbClr val="4D5156"/>
                </a:solidFill>
                <a:effectLst/>
              </a:rPr>
              <a:t>metode</a:t>
            </a:r>
            <a:r>
              <a:rPr lang="en-US" b="0" i="0" dirty="0" smtClean="0">
                <a:solidFill>
                  <a:srgbClr val="4D5156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rgbClr val="4D5156"/>
                </a:solidFill>
                <a:effectLst/>
              </a:rPr>
              <a:t>atau</a:t>
            </a:r>
            <a:r>
              <a:rPr lang="en-US" b="0" i="0" dirty="0" smtClean="0">
                <a:solidFill>
                  <a:srgbClr val="4D5156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rgbClr val="4D5156"/>
                </a:solidFill>
                <a:effectLst/>
              </a:rPr>
              <a:t>pendekatan</a:t>
            </a:r>
            <a:r>
              <a:rPr lang="en-US" b="0" i="0" dirty="0" smtClean="0">
                <a:solidFill>
                  <a:srgbClr val="4D5156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rgbClr val="4D5156"/>
                </a:solidFill>
                <a:effectLst/>
              </a:rPr>
              <a:t>sistem</a:t>
            </a:r>
            <a:r>
              <a:rPr lang="en-US" b="0" i="0" dirty="0" smtClean="0">
                <a:solidFill>
                  <a:srgbClr val="4D5156"/>
                </a:solidFill>
                <a:effectLst/>
              </a:rPr>
              <a:t> web </a:t>
            </a:r>
            <a:r>
              <a:rPr lang="en-US" b="0" i="0" dirty="0" err="1" smtClean="0">
                <a:solidFill>
                  <a:srgbClr val="4D5156"/>
                </a:solidFill>
                <a:effectLst/>
              </a:rPr>
              <a:t>desain</a:t>
            </a:r>
            <a:r>
              <a:rPr lang="en-US" b="0" i="0" dirty="0" smtClean="0">
                <a:solidFill>
                  <a:srgbClr val="4D5156"/>
                </a:solidFill>
                <a:effectLst/>
              </a:rPr>
              <a:t> yang </a:t>
            </a:r>
            <a:r>
              <a:rPr lang="en-US" b="0" i="0" dirty="0" err="1" smtClean="0">
                <a:solidFill>
                  <a:srgbClr val="4D5156"/>
                </a:solidFill>
                <a:effectLst/>
              </a:rPr>
              <a:t>bertujuan</a:t>
            </a:r>
            <a:r>
              <a:rPr lang="en-US" b="0" i="0" dirty="0" smtClean="0">
                <a:solidFill>
                  <a:srgbClr val="4D5156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rgbClr val="4D5156"/>
                </a:solidFill>
                <a:effectLst/>
              </a:rPr>
              <a:t>memberikan</a:t>
            </a:r>
            <a:r>
              <a:rPr lang="en-US" b="0" i="0" dirty="0" smtClean="0">
                <a:solidFill>
                  <a:srgbClr val="4D5156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rgbClr val="4D5156"/>
                </a:solidFill>
                <a:effectLst/>
              </a:rPr>
              <a:t>pengalaman</a:t>
            </a:r>
            <a:r>
              <a:rPr lang="en-US" b="0" i="0" dirty="0" smtClean="0">
                <a:solidFill>
                  <a:srgbClr val="4D5156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rgbClr val="4D5156"/>
                </a:solidFill>
                <a:effectLst/>
              </a:rPr>
              <a:t>berselancar</a:t>
            </a:r>
            <a:r>
              <a:rPr lang="en-US" b="0" i="0" dirty="0" smtClean="0">
                <a:solidFill>
                  <a:srgbClr val="4D5156"/>
                </a:solidFill>
                <a:effectLst/>
              </a:rPr>
              <a:t> yang optimal </a:t>
            </a:r>
            <a:r>
              <a:rPr lang="en-US" b="0" i="0" dirty="0" err="1" smtClean="0">
                <a:solidFill>
                  <a:srgbClr val="4D5156"/>
                </a:solidFill>
                <a:effectLst/>
              </a:rPr>
              <a:t>dalam</a:t>
            </a:r>
            <a:r>
              <a:rPr lang="en-US" b="0" i="0" dirty="0" smtClean="0">
                <a:solidFill>
                  <a:srgbClr val="4D5156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rgbClr val="4D5156"/>
                </a:solidFill>
                <a:effectLst/>
              </a:rPr>
              <a:t>berbagai</a:t>
            </a:r>
            <a:r>
              <a:rPr lang="en-US" b="0" i="0" dirty="0" smtClean="0">
                <a:solidFill>
                  <a:srgbClr val="4D5156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rgbClr val="4D5156"/>
                </a:solidFill>
                <a:effectLst/>
              </a:rPr>
              <a:t>perangkat</a:t>
            </a:r>
            <a:r>
              <a:rPr lang="en-US" b="0" i="0" dirty="0" smtClean="0">
                <a:solidFill>
                  <a:srgbClr val="4D5156"/>
                </a:solidFill>
                <a:effectLst/>
              </a:rPr>
              <a:t>, </a:t>
            </a:r>
            <a:r>
              <a:rPr lang="en-US" b="0" i="0" dirty="0" err="1" smtClean="0">
                <a:solidFill>
                  <a:srgbClr val="4D5156"/>
                </a:solidFill>
                <a:effectLst/>
              </a:rPr>
              <a:t>baik</a:t>
            </a:r>
            <a:r>
              <a:rPr lang="en-US" b="0" i="0" dirty="0" smtClean="0">
                <a:solidFill>
                  <a:srgbClr val="4D5156"/>
                </a:solidFill>
                <a:effectLst/>
              </a:rPr>
              <a:t> mobile </a:t>
            </a:r>
            <a:r>
              <a:rPr lang="en-US" b="0" i="0" dirty="0" err="1" smtClean="0">
                <a:solidFill>
                  <a:srgbClr val="4D5156"/>
                </a:solidFill>
                <a:effectLst/>
              </a:rPr>
              <a:t>maupun</a:t>
            </a:r>
            <a:r>
              <a:rPr lang="en-US" b="0" i="0" dirty="0" smtClean="0">
                <a:solidFill>
                  <a:srgbClr val="4D5156"/>
                </a:solidFill>
                <a:effectLst/>
              </a:rPr>
              <a:t> </a:t>
            </a:r>
            <a:r>
              <a:rPr lang="en-US" b="0" i="0" dirty="0" err="1" smtClean="0">
                <a:solidFill>
                  <a:srgbClr val="4D5156"/>
                </a:solidFill>
                <a:effectLst/>
              </a:rPr>
              <a:t>komputer</a:t>
            </a:r>
            <a:r>
              <a:rPr lang="en-US" dirty="0">
                <a:solidFill>
                  <a:srgbClr val="4D5156"/>
                </a:solidFill>
              </a:rPr>
              <a:t>.</a:t>
            </a:r>
            <a:r>
              <a:rPr lang="en-US" b="0" i="0" dirty="0" smtClean="0">
                <a:solidFill>
                  <a:srgbClr val="4D5156"/>
                </a:solidFill>
                <a:effectLst/>
              </a:rPr>
              <a:t>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812" y="2591481"/>
            <a:ext cx="3228975" cy="2066925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>
            <a:off x="5802699" y="6714309"/>
            <a:ext cx="586603" cy="143691"/>
          </a:xfrm>
          <a:prstGeom prst="triangl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82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1154" y="613952"/>
            <a:ext cx="2429692" cy="4737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3200" y="1616126"/>
            <a:ext cx="73736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HTML 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adalah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singkatan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dari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 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Hypertext Markup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Digunakan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untuk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menyusun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kerangka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sebuah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Berjalan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di browser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Bukan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bahasa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pemrograman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Dapat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di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kolaborasikan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dengan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CSS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bahasa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scripting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seperti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Disimpan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dengan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ektensi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.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atau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html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33" y="1809052"/>
            <a:ext cx="1084348" cy="10843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71" y="1808163"/>
            <a:ext cx="1078230" cy="10782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3176" y="4406717"/>
            <a:ext cx="5477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>
                <a:solidFill>
                  <a:srgbClr val="222222"/>
                </a:solidFill>
                <a:latin typeface="+mj-lt"/>
              </a:rPr>
              <a:t>Penulisan</a:t>
            </a:r>
            <a:r>
              <a:rPr lang="en-US" dirty="0" smtClean="0">
                <a:solidFill>
                  <a:srgbClr val="222222"/>
                </a:solidFill>
                <a:latin typeface="+mj-lt"/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222222"/>
                </a:solidFill>
                <a:latin typeface="+mj-lt"/>
              </a:rPr>
              <a:t>Elemen</a:t>
            </a:r>
            <a:r>
              <a:rPr lang="en-US" dirty="0" smtClean="0">
                <a:solidFill>
                  <a:srgbClr val="222222"/>
                </a:solidFill>
                <a:latin typeface="+mj-lt"/>
              </a:rPr>
              <a:t> HTML </a:t>
            </a:r>
            <a:r>
              <a:rPr lang="en-US" dirty="0" err="1" smtClean="0">
                <a:solidFill>
                  <a:srgbClr val="222222"/>
                </a:solidFill>
                <a:latin typeface="+mj-lt"/>
              </a:rPr>
              <a:t>ditandai</a:t>
            </a:r>
            <a:r>
              <a:rPr lang="en-US" dirty="0" smtClean="0">
                <a:solidFill>
                  <a:srgbClr val="22222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222222"/>
                </a:solidFill>
                <a:latin typeface="+mj-lt"/>
              </a:rPr>
              <a:t>dengan</a:t>
            </a:r>
            <a:r>
              <a:rPr lang="en-US" dirty="0" smtClean="0">
                <a:solidFill>
                  <a:srgbClr val="22222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222222"/>
                </a:solidFill>
                <a:latin typeface="+mj-lt"/>
              </a:rPr>
              <a:t>kurung</a:t>
            </a:r>
            <a:r>
              <a:rPr lang="en-US" dirty="0" smtClean="0">
                <a:solidFill>
                  <a:srgbClr val="22222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222222"/>
                </a:solidFill>
                <a:latin typeface="+mj-lt"/>
              </a:rPr>
              <a:t>sudut</a:t>
            </a:r>
            <a:r>
              <a:rPr lang="en-US" dirty="0" smtClean="0">
                <a:solidFill>
                  <a:srgbClr val="222222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rgbClr val="222222"/>
                </a:solidFill>
                <a:latin typeface="+mj-lt"/>
              </a:rPr>
              <a:t>ada</a:t>
            </a:r>
            <a:r>
              <a:rPr lang="en-US" dirty="0" smtClean="0">
                <a:solidFill>
                  <a:srgbClr val="222222"/>
                </a:solidFill>
                <a:latin typeface="+mj-lt"/>
              </a:rPr>
              <a:t> yang </a:t>
            </a:r>
            <a:r>
              <a:rPr lang="en-US" dirty="0" err="1" smtClean="0">
                <a:solidFill>
                  <a:srgbClr val="222222"/>
                </a:solidFill>
                <a:latin typeface="+mj-lt"/>
              </a:rPr>
              <a:t>berpasangan</a:t>
            </a:r>
            <a:r>
              <a:rPr lang="en-US" dirty="0" smtClean="0">
                <a:solidFill>
                  <a:srgbClr val="22222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222222"/>
                </a:solidFill>
                <a:latin typeface="+mj-lt"/>
              </a:rPr>
              <a:t>dan</a:t>
            </a:r>
            <a:r>
              <a:rPr lang="en-US" dirty="0" smtClean="0">
                <a:solidFill>
                  <a:srgbClr val="22222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222222"/>
                </a:solidFill>
                <a:latin typeface="+mj-lt"/>
              </a:rPr>
              <a:t>ada</a:t>
            </a:r>
            <a:r>
              <a:rPr lang="en-US" dirty="0" smtClean="0">
                <a:solidFill>
                  <a:srgbClr val="22222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222222"/>
                </a:solidFill>
                <a:latin typeface="+mj-lt"/>
              </a:rPr>
              <a:t>juga</a:t>
            </a:r>
            <a:r>
              <a:rPr lang="en-US" dirty="0" smtClean="0">
                <a:solidFill>
                  <a:srgbClr val="222222"/>
                </a:solidFill>
                <a:latin typeface="+mj-lt"/>
              </a:rPr>
              <a:t> yang </a:t>
            </a:r>
            <a:r>
              <a:rPr lang="en-US" dirty="0" err="1" smtClean="0">
                <a:solidFill>
                  <a:srgbClr val="222222"/>
                </a:solidFill>
                <a:latin typeface="+mj-lt"/>
              </a:rPr>
              <a:t>bisa</a:t>
            </a:r>
            <a:r>
              <a:rPr lang="en-US" dirty="0" smtClean="0">
                <a:solidFill>
                  <a:srgbClr val="22222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222222"/>
                </a:solidFill>
                <a:latin typeface="+mj-lt"/>
              </a:rPr>
              <a:t>menutup</a:t>
            </a:r>
            <a:r>
              <a:rPr lang="en-US" dirty="0" smtClean="0">
                <a:solidFill>
                  <a:srgbClr val="22222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222222"/>
                </a:solidFill>
                <a:latin typeface="+mj-lt"/>
              </a:rPr>
              <a:t>senidiri</a:t>
            </a:r>
            <a:endParaRPr lang="en-US" dirty="0" smtClean="0">
              <a:solidFill>
                <a:srgbClr val="222222"/>
              </a:solidFill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222222"/>
                </a:solidFill>
                <a:highlight>
                  <a:schemeClr val="lt1"/>
                </a:highlight>
                <a:latin typeface="+mj-lt"/>
              </a:rPr>
              <a:t>Struktur</a:t>
            </a:r>
            <a:r>
              <a:rPr lang="en-US" dirty="0" smtClean="0">
                <a:solidFill>
                  <a:srgbClr val="222222"/>
                </a:solidFill>
                <a:highlight>
                  <a:schemeClr val="lt1"/>
                </a:highlight>
                <a:latin typeface="+mj-lt"/>
              </a:rPr>
              <a:t> </a:t>
            </a:r>
            <a:r>
              <a:rPr lang="en-US" dirty="0" err="1" smtClean="0">
                <a:solidFill>
                  <a:srgbClr val="222222"/>
                </a:solidFill>
                <a:highlight>
                  <a:schemeClr val="lt1"/>
                </a:highlight>
                <a:latin typeface="+mj-lt"/>
              </a:rPr>
              <a:t>kode</a:t>
            </a:r>
            <a:r>
              <a:rPr lang="en-US" dirty="0" smtClean="0">
                <a:solidFill>
                  <a:srgbClr val="222222"/>
                </a:solidFill>
                <a:highlight>
                  <a:schemeClr val="lt1"/>
                </a:highlight>
                <a:latin typeface="+mj-lt"/>
              </a:rPr>
              <a:t> </a:t>
            </a:r>
            <a:r>
              <a:rPr lang="en-US" dirty="0" err="1" smtClean="0">
                <a:solidFill>
                  <a:srgbClr val="222222"/>
                </a:solidFill>
                <a:highlight>
                  <a:schemeClr val="lt1"/>
                </a:highlight>
                <a:latin typeface="+mj-lt"/>
              </a:rPr>
              <a:t>terdiri</a:t>
            </a:r>
            <a:r>
              <a:rPr lang="en-US" dirty="0" smtClean="0">
                <a:solidFill>
                  <a:srgbClr val="222222"/>
                </a:solidFill>
                <a:highlight>
                  <a:schemeClr val="lt1"/>
                </a:highlight>
                <a:latin typeface="+mj-lt"/>
              </a:rPr>
              <a:t> </a:t>
            </a:r>
            <a:r>
              <a:rPr lang="en-US" dirty="0" err="1" smtClean="0">
                <a:solidFill>
                  <a:srgbClr val="222222"/>
                </a:solidFill>
                <a:highlight>
                  <a:schemeClr val="lt1"/>
                </a:highlight>
                <a:latin typeface="+mj-lt"/>
              </a:rPr>
              <a:t>dari</a:t>
            </a:r>
            <a:r>
              <a:rPr lang="en-US" dirty="0" smtClean="0">
                <a:solidFill>
                  <a:srgbClr val="222222"/>
                </a:solidFill>
                <a:highlight>
                  <a:schemeClr val="lt1"/>
                </a:highlight>
                <a:latin typeface="+mj-lt"/>
              </a:rPr>
              <a:t> tag </a:t>
            </a:r>
            <a:r>
              <a:rPr lang="en-US" dirty="0" err="1" smtClean="0">
                <a:solidFill>
                  <a:srgbClr val="222222"/>
                </a:solidFill>
                <a:highlight>
                  <a:schemeClr val="lt1"/>
                </a:highlight>
                <a:latin typeface="+mj-lt"/>
              </a:rPr>
              <a:t>dan</a:t>
            </a:r>
            <a:r>
              <a:rPr lang="en-US" dirty="0" smtClean="0">
                <a:solidFill>
                  <a:srgbClr val="222222"/>
                </a:solidFill>
                <a:highlight>
                  <a:schemeClr val="lt1"/>
                </a:highlight>
                <a:latin typeface="+mj-lt"/>
              </a:rPr>
              <a:t> </a:t>
            </a:r>
            <a:r>
              <a:rPr lang="en-US" dirty="0" err="1" smtClean="0">
                <a:solidFill>
                  <a:srgbClr val="222222"/>
                </a:solidFill>
                <a:highlight>
                  <a:schemeClr val="lt1"/>
                </a:highlight>
                <a:latin typeface="+mj-lt"/>
              </a:rPr>
              <a:t>atribut</a:t>
            </a:r>
            <a:endParaRPr lang="en-US" dirty="0" smtClean="0">
              <a:solidFill>
                <a:srgbClr val="222222"/>
              </a:solidFill>
              <a:highlight>
                <a:schemeClr val="lt1"/>
              </a:highlight>
              <a:latin typeface="+mj-lt"/>
            </a:endParaRPr>
          </a:p>
        </p:txBody>
      </p:sp>
      <p:sp>
        <p:nvSpPr>
          <p:cNvPr id="13" name="Isosceles Triangle 12"/>
          <p:cNvSpPr/>
          <p:nvPr/>
        </p:nvSpPr>
        <p:spPr>
          <a:xfrm rot="10800000">
            <a:off x="5802699" y="0"/>
            <a:ext cx="586603" cy="14369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736160" y="3898886"/>
            <a:ext cx="4341144" cy="2677656"/>
            <a:chOff x="7706449" y="3963569"/>
            <a:chExt cx="3304903" cy="2677656"/>
          </a:xfrm>
        </p:grpSpPr>
        <p:sp>
          <p:nvSpPr>
            <p:cNvPr id="11" name="Rectangle 10"/>
            <p:cNvSpPr/>
            <p:nvPr/>
          </p:nvSpPr>
          <p:spPr>
            <a:xfrm>
              <a:off x="7706449" y="3963569"/>
              <a:ext cx="3304903" cy="2677656"/>
            </a:xfrm>
            <a:prstGeom prst="rect">
              <a:avLst/>
            </a:prstGeom>
            <a:ln w="28575" cap="rnd">
              <a:solidFill>
                <a:srgbClr val="92D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1200" b="0" i="0" dirty="0" smtClean="0">
                  <a:solidFill>
                    <a:srgbClr val="A52A2A"/>
                  </a:solidFill>
                  <a:effectLst/>
                  <a:latin typeface="Consolas" panose="020B0609020204030204" pitchFamily="49" charset="0"/>
                </a:rPr>
                <a:t>!DOCTYPE</a:t>
              </a:r>
              <a:r>
                <a:rPr lang="en-US" sz="1200" b="0" i="0" dirty="0" smtClean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html</a:t>
              </a:r>
              <a:r>
                <a:rPr lang="en-US" sz="1200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1200" b="0" i="0" dirty="0" smtClean="0">
                  <a:solidFill>
                    <a:srgbClr val="A52A2A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lang="en-US" sz="1200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1200" b="0" i="0" dirty="0" smtClean="0">
                  <a:solidFill>
                    <a:srgbClr val="A52A2A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lang="en-US" sz="1200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1200" b="0" i="0" dirty="0" smtClean="0">
                  <a:solidFill>
                    <a:srgbClr val="A52A2A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lang="en-US" sz="1200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sz="1200" b="0" i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Page Title</a:t>
              </a:r>
              <a:r>
                <a:rPr lang="en-US" sz="1200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1200" b="0" i="0" dirty="0" smtClean="0">
                  <a:solidFill>
                    <a:srgbClr val="A52A2A"/>
                  </a:solidFill>
                  <a:effectLst/>
                  <a:latin typeface="Consolas" panose="020B0609020204030204" pitchFamily="49" charset="0"/>
                </a:rPr>
                <a:t>/title</a:t>
              </a:r>
              <a:r>
                <a:rPr lang="en-US" sz="1200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1200" b="0" i="0" dirty="0" smtClean="0">
                  <a:solidFill>
                    <a:srgbClr val="A52A2A"/>
                  </a:solidFill>
                  <a:effectLst/>
                  <a:latin typeface="Consolas" panose="020B0609020204030204" pitchFamily="49" charset="0"/>
                </a:rPr>
                <a:t>/head</a:t>
              </a:r>
              <a:r>
                <a:rPr lang="en-US" sz="1200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1200" b="0" i="0" dirty="0" smtClean="0">
                  <a:solidFill>
                    <a:srgbClr val="A52A2A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sz="1200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>   </a:t>
              </a:r>
              <a:r>
                <a:rPr lang="en-US" sz="1200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1200" b="0" i="0" dirty="0" smtClean="0">
                  <a:solidFill>
                    <a:srgbClr val="A52A2A"/>
                  </a:solidFill>
                  <a:effectLst/>
                  <a:latin typeface="Consolas" panose="020B0609020204030204" pitchFamily="49" charset="0"/>
                </a:rPr>
                <a:t>h1 align=“center”</a:t>
              </a:r>
              <a:r>
                <a:rPr lang="en-US" sz="1200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sz="1200" b="0" i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This is a Heading</a:t>
              </a:r>
              <a:r>
                <a:rPr lang="en-US" sz="1200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1200" b="0" i="0" dirty="0" smtClean="0">
                  <a:solidFill>
                    <a:srgbClr val="A52A2A"/>
                  </a:solidFill>
                  <a:effectLst/>
                  <a:latin typeface="Consolas" panose="020B0609020204030204" pitchFamily="49" charset="0"/>
                </a:rPr>
                <a:t>/h1</a:t>
              </a:r>
              <a:r>
                <a:rPr lang="en-US" sz="1200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1200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 &lt;</a:t>
              </a:r>
              <a:r>
                <a:rPr lang="en-US" sz="1200" dirty="0" err="1" smtClean="0">
                  <a:solidFill>
                    <a:srgbClr val="A52A2A"/>
                  </a:solidFill>
                  <a:latin typeface="Consolas" panose="020B0609020204030204" pitchFamily="49" charset="0"/>
                </a:rPr>
                <a:t>br</a:t>
              </a:r>
              <a:r>
                <a:rPr lang="en-US" sz="1200" dirty="0" smtClean="0">
                  <a:solidFill>
                    <a:srgbClr val="A52A2A"/>
                  </a:solidFill>
                  <a:latin typeface="Consolas" panose="020B0609020204030204" pitchFamily="49" charset="0"/>
                </a:rPr>
                <a:t>/</a:t>
              </a:r>
              <a:r>
                <a:rPr lang="en-US" sz="1200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>   </a:t>
              </a:r>
              <a:r>
                <a:rPr lang="en-US" sz="1200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1200" b="0" i="0" dirty="0" smtClean="0">
                  <a:solidFill>
                    <a:srgbClr val="A52A2A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lang="en-US" sz="1200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sz="1200" b="0" i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This is a paragraph.</a:t>
              </a:r>
              <a:r>
                <a:rPr lang="en-US" sz="1200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1200" b="0" i="0" dirty="0" smtClean="0">
                  <a:solidFill>
                    <a:srgbClr val="A52A2A"/>
                  </a:solidFill>
                  <a:effectLst/>
                  <a:latin typeface="Consolas" panose="020B0609020204030204" pitchFamily="49" charset="0"/>
                </a:rPr>
                <a:t>/p</a:t>
              </a:r>
              <a:r>
                <a:rPr lang="en-US" sz="1200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1200" b="0" i="0" dirty="0" smtClean="0">
                  <a:solidFill>
                    <a:srgbClr val="A52A2A"/>
                  </a:solidFill>
                  <a:effectLst/>
                  <a:latin typeface="Consolas" panose="020B0609020204030204" pitchFamily="49" charset="0"/>
                </a:rPr>
                <a:t>/body</a:t>
              </a:r>
              <a:r>
                <a:rPr lang="en-US" sz="1200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1200" b="0" i="0" dirty="0" smtClean="0">
                  <a:solidFill>
                    <a:srgbClr val="A52A2A"/>
                  </a:solidFill>
                  <a:effectLst/>
                  <a:latin typeface="Consolas" panose="020B0609020204030204" pitchFamily="49" charset="0"/>
                </a:rPr>
                <a:t>/html</a:t>
              </a:r>
              <a:r>
                <a:rPr lang="en-US" sz="1200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706449" y="3963569"/>
              <a:ext cx="2665460" cy="1246495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06449" y="5969095"/>
              <a:ext cx="2665460" cy="662574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11586754" y="6570617"/>
            <a:ext cx="605246" cy="2873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64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1154" y="849086"/>
            <a:ext cx="2429692" cy="4737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570617"/>
            <a:ext cx="605246" cy="2873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3703" y="1776548"/>
            <a:ext cx="64424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Singkatan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dari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Cascading Style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Digunakan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untuk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mengatur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tampilan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style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sebuah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Menyederhanakan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proses styling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Mengatur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variasi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layout website di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berbagai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tampilan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perangkat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File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css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disimpan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dengan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ekstensi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.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196" y="2064910"/>
            <a:ext cx="642244" cy="900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212" y="2048896"/>
            <a:ext cx="932632" cy="9326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39959" y="3960950"/>
            <a:ext cx="5288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+mj-lt"/>
              </a:rPr>
              <a:t>Penulisan</a:t>
            </a:r>
            <a:r>
              <a:rPr lang="en-US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</a:rPr>
              <a:t>Metode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penulisan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dibagi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menjadi</a:t>
            </a:r>
            <a:r>
              <a:rPr lang="en-US" dirty="0" smtClean="0">
                <a:latin typeface="+mj-lt"/>
              </a:rPr>
              <a:t> =&gt; </a:t>
            </a:r>
            <a:r>
              <a:rPr lang="en-US" i="1" dirty="0" smtClean="0">
                <a:latin typeface="+mj-lt"/>
              </a:rPr>
              <a:t>Inline</a:t>
            </a:r>
            <a:r>
              <a:rPr lang="en-US" dirty="0" smtClean="0">
                <a:latin typeface="+mj-lt"/>
              </a:rPr>
              <a:t>, </a:t>
            </a:r>
            <a:r>
              <a:rPr lang="en-US" i="1" dirty="0" smtClean="0">
                <a:latin typeface="+mj-lt"/>
              </a:rPr>
              <a:t>internal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i="1" dirty="0" smtClean="0">
                <a:latin typeface="+mj-lt"/>
              </a:rPr>
              <a:t>external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</a:rPr>
              <a:t>Terdiri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dari</a:t>
            </a:r>
            <a:r>
              <a:rPr lang="en-US" dirty="0" smtClean="0">
                <a:latin typeface="+mj-lt"/>
              </a:rPr>
              <a:t> selector, </a:t>
            </a:r>
            <a:r>
              <a:rPr lang="en-US" dirty="0" err="1" smtClean="0">
                <a:latin typeface="+mj-lt"/>
              </a:rPr>
              <a:t>decalaration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beserta</a:t>
            </a:r>
            <a:r>
              <a:rPr lang="en-US" dirty="0" smtClean="0">
                <a:latin typeface="+mj-lt"/>
              </a:rPr>
              <a:t> property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value.</a:t>
            </a:r>
          </a:p>
          <a:p>
            <a:endParaRPr lang="en-US" dirty="0" smtClean="0">
              <a:latin typeface="+mj-lt"/>
            </a:endParaRPr>
          </a:p>
          <a:p>
            <a:endParaRPr lang="en-US" i="1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02" y="5717177"/>
            <a:ext cx="2632862" cy="8534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323703" y="3960950"/>
            <a:ext cx="3599900" cy="1633362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543187" y="3564550"/>
            <a:ext cx="31056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0425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decel="96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decel="9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4" decel="9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5246" cy="2873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6022" y="1251177"/>
            <a:ext cx="2429692" cy="4737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18858" y="2476473"/>
            <a:ext cx="53296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Bootstrap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adalah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kerangka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kerja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CSS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sumber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terbuka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bebas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untuk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merancang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situs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web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aplikasi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web.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Kerangka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kerja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berisi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templat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desain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berbasis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HTML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CSS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untuk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tipografi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formulir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tombol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navigasi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komponen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antarmuka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lainnya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serta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juga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ekstensi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opsional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JavaScript. 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hlinkClick r:id="rId2"/>
              </a:rPr>
              <a:t>Wikipedia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49" y="3069770"/>
            <a:ext cx="844730" cy="844730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11898085" y="6564085"/>
            <a:ext cx="587829" cy="587829"/>
          </a:xfrm>
          <a:prstGeom prst="ellipse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68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39599" y="4941550"/>
            <a:ext cx="4911633" cy="1332412"/>
            <a:chOff x="313509" y="5107577"/>
            <a:chExt cx="4911633" cy="1332412"/>
          </a:xfrm>
        </p:grpSpPr>
        <p:sp>
          <p:nvSpPr>
            <p:cNvPr id="6" name="Rectangle 5"/>
            <p:cNvSpPr/>
            <p:nvPr/>
          </p:nvSpPr>
          <p:spPr>
            <a:xfrm>
              <a:off x="1410788" y="5107577"/>
              <a:ext cx="2717075" cy="13324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+mj-lt"/>
                </a:rPr>
                <a:t>Container</a:t>
              </a:r>
              <a:endParaRPr lang="en-US" sz="2000" b="1" dirty="0">
                <a:latin typeface="+mj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3509" y="5107577"/>
              <a:ext cx="1097279" cy="1332412"/>
            </a:xfrm>
            <a:prstGeom prst="rect">
              <a:avLst/>
            </a:prstGeom>
            <a:solidFill>
              <a:srgbClr val="563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+mj-lt"/>
                </a:rPr>
                <a:t>Margin</a:t>
              </a:r>
              <a:endParaRPr lang="en-US" sz="2000" b="1" dirty="0">
                <a:latin typeface="+mj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27863" y="5107577"/>
              <a:ext cx="1097279" cy="1332412"/>
            </a:xfrm>
            <a:prstGeom prst="rect">
              <a:avLst/>
            </a:prstGeom>
            <a:solidFill>
              <a:srgbClr val="563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+mj-lt"/>
                </a:rPr>
                <a:t>Margin</a:t>
              </a:r>
              <a:endParaRPr lang="en-US" sz="2000" b="1" dirty="0"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75885" y="2423514"/>
            <a:ext cx="4197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Containers</a:t>
            </a:r>
            <a:endParaRPr lang="en-US" dirty="0" smtClean="0">
              <a:latin typeface="+mj-lt"/>
            </a:endParaRPr>
          </a:p>
          <a:p>
            <a:pPr algn="r"/>
            <a:r>
              <a:rPr lang="en-US" dirty="0" smtClean="0">
                <a:latin typeface="+mj-lt"/>
              </a:rPr>
              <a:t>Containers </a:t>
            </a:r>
            <a:r>
              <a:rPr lang="en-US" dirty="0" err="1" smtClean="0">
                <a:latin typeface="+mj-lt"/>
              </a:rPr>
              <a:t>adalah</a:t>
            </a:r>
            <a:r>
              <a:rPr lang="en-US" dirty="0" smtClean="0">
                <a:latin typeface="+mj-lt"/>
              </a:rPr>
              <a:t> element </a:t>
            </a:r>
            <a:r>
              <a:rPr lang="en-US" dirty="0" err="1" smtClean="0">
                <a:latin typeface="+mj-lt"/>
              </a:rPr>
              <a:t>tata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letak</a:t>
            </a:r>
            <a:r>
              <a:rPr lang="en-US" dirty="0" smtClean="0">
                <a:latin typeface="+mj-lt"/>
              </a:rPr>
              <a:t> paling </a:t>
            </a:r>
            <a:r>
              <a:rPr lang="en-US" dirty="0" err="1" smtClean="0">
                <a:latin typeface="+mj-lt"/>
              </a:rPr>
              <a:t>dasar</a:t>
            </a:r>
            <a:r>
              <a:rPr lang="en-US" dirty="0" smtClean="0">
                <a:latin typeface="+mj-lt"/>
              </a:rPr>
              <a:t> di Bootstrap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diperlukan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saat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menggunakan</a:t>
            </a:r>
            <a:r>
              <a:rPr lang="en-US" dirty="0" smtClean="0">
                <a:latin typeface="+mj-lt"/>
              </a:rPr>
              <a:t> grid system. </a:t>
            </a:r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80570" y="1036781"/>
            <a:ext cx="2429692" cy="4737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Bootstrap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095415" y="2478080"/>
            <a:ext cx="4937" cy="1495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522351" y="2423514"/>
            <a:ext cx="50015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effectLst/>
                <a:latin typeface="+mj-lt"/>
              </a:rPr>
              <a:t>Ada 3 </a:t>
            </a:r>
            <a:r>
              <a:rPr lang="en-US" sz="1600" b="0" i="0" dirty="0" err="1" smtClean="0">
                <a:effectLst/>
                <a:latin typeface="+mj-lt"/>
              </a:rPr>
              <a:t>Jenis</a:t>
            </a:r>
            <a:r>
              <a:rPr lang="en-US" sz="1600" b="0" i="0" dirty="0" smtClean="0">
                <a:effectLst/>
                <a:latin typeface="+mj-lt"/>
              </a:rPr>
              <a:t> container </a:t>
            </a:r>
            <a:r>
              <a:rPr lang="en-US" sz="1600" b="0" i="0" dirty="0" err="1" smtClean="0">
                <a:effectLst/>
                <a:latin typeface="+mj-lt"/>
              </a:rPr>
              <a:t>pada</a:t>
            </a:r>
            <a:r>
              <a:rPr lang="en-US" sz="1600" b="0" i="0" dirty="0" smtClean="0">
                <a:effectLst/>
                <a:latin typeface="+mj-lt"/>
              </a:rPr>
              <a:t> bootstrap: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</a:rPr>
              <a:t>.container =&gt; </a:t>
            </a:r>
            <a:r>
              <a:rPr lang="en-US" sz="1600" dirty="0" err="1" smtClean="0">
                <a:latin typeface="+mj-lt"/>
              </a:rPr>
              <a:t>menetapkan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lebar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maksimum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pada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pada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setiap</a:t>
            </a:r>
            <a:r>
              <a:rPr lang="en-US" sz="1600" dirty="0" smtClean="0">
                <a:latin typeface="+mj-lt"/>
              </a:rPr>
              <a:t> breakpoint responsive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</a:rPr>
              <a:t>.container-fluid =&gt; yang </a:t>
            </a:r>
            <a:r>
              <a:rPr lang="en-US" sz="1600" dirty="0" err="1" smtClean="0">
                <a:latin typeface="+mj-lt"/>
              </a:rPr>
              <a:t>lebar</a:t>
            </a:r>
            <a:r>
              <a:rPr lang="en-US" sz="1600" dirty="0" smtClean="0">
                <a:latin typeface="+mj-lt"/>
              </a:rPr>
              <a:t>: 100% di </a:t>
            </a:r>
            <a:r>
              <a:rPr lang="en-US" sz="1600" dirty="0" err="1" smtClean="0">
                <a:latin typeface="+mj-lt"/>
              </a:rPr>
              <a:t>semua</a:t>
            </a:r>
            <a:r>
              <a:rPr lang="en-US" sz="1600" dirty="0" smtClean="0">
                <a:latin typeface="+mj-lt"/>
              </a:rPr>
              <a:t> breakpoints</a:t>
            </a:r>
            <a:endParaRPr lang="en-US" sz="1600" dirty="0">
              <a:highlight>
                <a:srgbClr val="FFFFFF"/>
              </a:highlight>
              <a:latin typeface="+mj-lt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</a:rPr>
              <a:t>. container-{breakpoint} =&gt; yang </a:t>
            </a:r>
            <a:r>
              <a:rPr lang="en-US" sz="1600" dirty="0" err="1" smtClean="0">
                <a:latin typeface="+mj-lt"/>
              </a:rPr>
              <a:t>lenar</a:t>
            </a:r>
            <a:r>
              <a:rPr lang="en-US" sz="1600" dirty="0" smtClean="0">
                <a:latin typeface="+mj-lt"/>
              </a:rPr>
              <a:t> :100% </a:t>
            </a:r>
            <a:r>
              <a:rPr lang="en-US" sz="1600" dirty="0" err="1" smtClean="0">
                <a:latin typeface="+mj-lt"/>
              </a:rPr>
              <a:t>hingga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spesifik</a:t>
            </a:r>
            <a:r>
              <a:rPr lang="en-US" sz="1600" dirty="0" smtClean="0">
                <a:latin typeface="+mj-lt"/>
              </a:rPr>
              <a:t> breakpoint </a:t>
            </a:r>
            <a:endParaRPr lang="en-US" sz="1600" dirty="0"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898085" y="-293915"/>
            <a:ext cx="587829" cy="587829"/>
          </a:xfrm>
          <a:prstGeom prst="ellipse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80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0570" y="1036781"/>
            <a:ext cx="2429692" cy="4737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065" y="2035717"/>
            <a:ext cx="572059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Grid</a:t>
            </a:r>
            <a:endParaRPr lang="en-US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Grid systems </a:t>
            </a:r>
            <a:r>
              <a:rPr lang="en-US" dirty="0" err="1" smtClean="0">
                <a:latin typeface="+mj-lt"/>
              </a:rPr>
              <a:t>digunakan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untuk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membuat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tata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letak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halaman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melalui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serangkaian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baris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kolom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menampung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konten</a:t>
            </a:r>
            <a:endParaRPr lang="en-US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</a:rPr>
              <a:t>dibangun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dengan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flexbox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sepenuhnya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responsif</a:t>
            </a:r>
            <a:endParaRPr lang="en-US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Bootstrap </a:t>
            </a:r>
            <a:r>
              <a:rPr lang="en-US" dirty="0" err="1" smtClean="0">
                <a:latin typeface="+mj-lt"/>
              </a:rPr>
              <a:t>memiliki</a:t>
            </a:r>
            <a:r>
              <a:rPr lang="en-US" dirty="0" smtClean="0">
                <a:latin typeface="+mj-lt"/>
              </a:rPr>
              <a:t> 12 grid, yang </a:t>
            </a:r>
            <a:r>
              <a:rPr lang="en-US" dirty="0" err="1" smtClean="0">
                <a:latin typeface="+mj-lt"/>
              </a:rPr>
              <a:t>bisa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dianalogikan</a:t>
            </a:r>
            <a:r>
              <a:rPr lang="en-US" dirty="0" smtClean="0">
                <a:latin typeface="+mj-lt"/>
              </a:rPr>
              <a:t> 12 </a:t>
            </a:r>
            <a:r>
              <a:rPr lang="en-US" dirty="0" err="1" smtClean="0">
                <a:latin typeface="+mj-lt"/>
              </a:rPr>
              <a:t>kotak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bisa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kita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atur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lebarnya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dengan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mudah</a:t>
            </a:r>
            <a:endParaRPr lang="en-US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554" y="2165335"/>
            <a:ext cx="4884575" cy="19840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2552"/>
          <a:stretch/>
        </p:blipFill>
        <p:spPr>
          <a:xfrm>
            <a:off x="2816382" y="4374819"/>
            <a:ext cx="6558068" cy="214416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-293915" y="-293915"/>
            <a:ext cx="587829" cy="587829"/>
          </a:xfrm>
          <a:prstGeom prst="ellipse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648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189" y="3074564"/>
            <a:ext cx="2207623" cy="7088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My Project</a:t>
            </a:r>
          </a:p>
        </p:txBody>
      </p:sp>
    </p:spTree>
    <p:extLst>
      <p:ext uri="{BB962C8B-B14F-4D97-AF65-F5344CB8AC3E}">
        <p14:creationId xmlns:p14="http://schemas.microsoft.com/office/powerpoint/2010/main" val="3724127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283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27</cp:revision>
  <dcterms:created xsi:type="dcterms:W3CDTF">2020-08-09T09:21:46Z</dcterms:created>
  <dcterms:modified xsi:type="dcterms:W3CDTF">2020-08-09T14:03:55Z</dcterms:modified>
</cp:coreProperties>
</file>