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98B12-7EF3-47D2-B5C8-CF46C2F6A8C6}" v="116" dt="2019-10-02T03:55:05.665"/>
    <p1510:client id="{743B6CCF-134D-428C-9550-013FE4C36C6C}" v="666" dt="2019-09-25T05:48:06.918"/>
    <p1510:client id="{D2A2025B-173D-41CE-978F-EDFCCC02739A}" v="1245" dt="2019-10-02T06:00:52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pdev.vn/blog/json-la-g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C06C-F23C-46AD-B6EA-FE52DEC6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Request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37F26C-42CF-4E0C-A4F9-CF2F209B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30" y="2567884"/>
            <a:ext cx="2533650" cy="112395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5CD9DF-C2BC-404B-AF42-347F2F4F0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15" y="2567112"/>
            <a:ext cx="7268736" cy="3108384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16BBEE-2506-451D-BDD9-6EEEE49E6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46" y="4532121"/>
            <a:ext cx="3765395" cy="11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7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E269-976A-4071-8349-7D779B7D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API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7C76-1F36-4241-9D77-182679EEB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>
                <a:latin typeface="Century Gothic (Body)"/>
              </a:rPr>
              <a:t>Web </a:t>
            </a:r>
            <a:r>
              <a:rPr lang="vi-VN" b="1" smtClean="0">
                <a:latin typeface="Century Gothic (Body)"/>
              </a:rPr>
              <a:t>API</a:t>
            </a:r>
            <a:r>
              <a:rPr lang="en-US" b="1" smtClean="0">
                <a:latin typeface="Century Gothic (Body)"/>
              </a:rPr>
              <a:t> (</a:t>
            </a:r>
            <a:r>
              <a:rPr lang="en-US" b="1"/>
              <a:t>Application Programming Interface</a:t>
            </a:r>
            <a:r>
              <a:rPr lang="en-US" b="1" smtClean="0">
                <a:latin typeface="Century Gothic (Body)"/>
              </a:rPr>
              <a:t>)</a:t>
            </a:r>
            <a:r>
              <a:rPr lang="vi-VN">
                <a:latin typeface="Century Gothic (Body)"/>
              </a:rPr>
              <a:t> là một phương thức dùng để cho phép các ứng dụng khác nhau có thể giao tiếp, trao đổi dữ liệu qua lại. Dữ liệu được Web API trả lại thường ở dạng </a:t>
            </a:r>
            <a:r>
              <a:rPr lang="vi-VN">
                <a:latin typeface="Century Gothic (Body)"/>
                <a:hlinkClick r:id="rId2"/>
              </a:rPr>
              <a:t>JSON</a:t>
            </a:r>
            <a:r>
              <a:rPr lang="vi-VN">
                <a:latin typeface="Century Gothic (Body)"/>
              </a:rPr>
              <a:t> hoặc XML thông qua giao thức HTTP hoặc HTTPS.</a:t>
            </a:r>
            <a:endParaRPr lang="en-US" smtClean="0">
              <a:latin typeface="Century Gothic (Body)"/>
            </a:endParaRPr>
          </a:p>
          <a:p>
            <a:r>
              <a:rPr lang="en-US" smtClean="0"/>
              <a:t>Giúp xây </a:t>
            </a:r>
            <a:r>
              <a:rPr lang="en-US"/>
              <a:t>dựng các </a:t>
            </a:r>
            <a:r>
              <a:rPr lang="en-US"/>
              <a:t>HTTP </a:t>
            </a:r>
            <a:r>
              <a:rPr lang="en-US" smtClean="0"/>
              <a:t>service </a:t>
            </a:r>
            <a:r>
              <a:rPr lang="en-US" smtClean="0"/>
              <a:t>có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nền</a:t>
            </a:r>
            <a:r>
              <a:rPr lang="en-US"/>
              <a:t> </a:t>
            </a:r>
            <a:r>
              <a:rPr lang="en-US" err="1"/>
              <a:t>tảng</a:t>
            </a:r>
            <a:r>
              <a:rPr lang="en-US"/>
              <a:t> 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Application Desktop, Mobile App.</a:t>
            </a:r>
          </a:p>
          <a:p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chung</a:t>
            </a:r>
            <a:r>
              <a:rPr lang="en-US"/>
              <a:t> 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ASP.NET MVC </a:t>
            </a:r>
            <a:r>
              <a:rPr lang="en-US" err="1"/>
              <a:t>nhưng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vì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View Html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 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response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request server.</a:t>
            </a:r>
          </a:p>
          <a:p>
            <a:r>
              <a:rPr lang="en-US" err="1"/>
              <a:t>Tương</a:t>
            </a:r>
            <a:r>
              <a:rPr lang="en-US"/>
              <a:t> 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Webservice, WCF Service </a:t>
            </a:r>
            <a:r>
              <a:rPr lang="en-US" err="1"/>
              <a:t>nhưng</a:t>
            </a:r>
            <a:r>
              <a:rPr lang="en-US"/>
              <a:t> 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chấp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HTTP Protocol</a:t>
            </a:r>
          </a:p>
        </p:txBody>
      </p:sp>
    </p:spTree>
    <p:extLst>
      <p:ext uri="{BB962C8B-B14F-4D97-AF65-F5344CB8AC3E}">
        <p14:creationId xmlns:p14="http://schemas.microsoft.com/office/powerpoint/2010/main" val="37711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6E65-98CD-4CCE-B208-17F9BA1C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</a:t>
            </a:r>
            <a:r>
              <a:rPr lang="en-US"/>
              <a:t>đồ tổng quan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0291C8-11C0-4BBE-B7D2-F91EE598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6" y="2279771"/>
            <a:ext cx="8724180" cy="41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1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781B-6E50-4B90-B10A-1AFA9675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xây dựng hệ thống </a:t>
            </a: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920715A-258B-45CE-A7EF-3BBF41EAB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14" y="2306663"/>
            <a:ext cx="8244468" cy="426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5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D4EA-1E51-43E2-8F91-F4EEACFC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- GET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8E58FD-3A11-4B2C-AE5F-54995E628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988860"/>
              </p:ext>
            </p:extLst>
          </p:nvPr>
        </p:nvGraphicFramePr>
        <p:xfrm>
          <a:off x="819150" y="2222500"/>
          <a:ext cx="10553699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477">
                  <a:extLst>
                    <a:ext uri="{9D8B030D-6E8A-4147-A177-3AD203B41FA5}">
                      <a16:colId xmlns:a16="http://schemas.microsoft.com/office/drawing/2014/main" val="4206402527"/>
                    </a:ext>
                  </a:extLst>
                </a:gridCol>
                <a:gridCol w="2393372">
                  <a:extLst>
                    <a:ext uri="{9D8B030D-6E8A-4147-A177-3AD203B41FA5}">
                      <a16:colId xmlns:a16="http://schemas.microsoft.com/office/drawing/2014/main" val="3229769686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02296406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15307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API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Request body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Response body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5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GET /api/TodoItems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Get all to-do items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None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Array of to-do items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099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GET /api/TodoItems/{id}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Get an item by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None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To-do item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74957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EB45AB2-A975-4D1B-A333-38280DE95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93617"/>
              </p:ext>
            </p:extLst>
          </p:nvPr>
        </p:nvGraphicFramePr>
        <p:xfrm>
          <a:off x="842703" y="3839649"/>
          <a:ext cx="10527312" cy="1383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656">
                  <a:extLst>
                    <a:ext uri="{9D8B030D-6E8A-4147-A177-3AD203B41FA5}">
                      <a16:colId xmlns:a16="http://schemas.microsoft.com/office/drawing/2014/main" val="2425060541"/>
                    </a:ext>
                  </a:extLst>
                </a:gridCol>
                <a:gridCol w="5263656">
                  <a:extLst>
                    <a:ext uri="{9D8B030D-6E8A-4147-A177-3AD203B41FA5}">
                      <a16:colId xmlns:a16="http://schemas.microsoft.com/office/drawing/2014/main" val="968753110"/>
                    </a:ext>
                  </a:extLst>
                </a:gridCol>
              </a:tblGrid>
              <a:tr h="3723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HTTP status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Description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21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200 (Ok)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Item trả về trong response body thành công với điều kiện cần tìm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2184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/>
                        <a:t>404 (</a:t>
                      </a:r>
                      <a:r>
                        <a:rPr lang="en-US" sz="1800" b="1" i="0" u="none" strike="noStrike" noProof="0">
                          <a:latin typeface="Century Gothic"/>
                        </a:rPr>
                        <a:t>Not Found</a:t>
                      </a:r>
                      <a:r>
                        <a:rPr lang="en-US" sz="1800" b="1" i="0" u="none" strike="noStrike" noProof="0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Id của Item không tồn tại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7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76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D4EA-1E51-43E2-8F91-F4EEACFC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- POST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8E58FD-3A11-4B2C-AE5F-54995E628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866354"/>
              </p:ext>
            </p:extLst>
          </p:nvPr>
        </p:nvGraphicFramePr>
        <p:xfrm>
          <a:off x="819150" y="2222500"/>
          <a:ext cx="10553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4206402527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229769686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02296406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15307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API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Request body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Response body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5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POST /</a:t>
                      </a:r>
                      <a:r>
                        <a:rPr lang="en-US" sz="1800" b="0" i="0" u="none" strike="noStrike" noProof="0" err="1"/>
                        <a:t>api</a:t>
                      </a:r>
                      <a:r>
                        <a:rPr lang="en-US" sz="1800" b="0" i="0" u="none" strike="noStrike" noProof="0"/>
                        <a:t>/</a:t>
                      </a:r>
                      <a:r>
                        <a:rPr lang="en-US" sz="1800" b="0" i="0" u="none" strike="noStrike" noProof="0" err="1"/>
                        <a:t>TodoItems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Add a new item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To-do item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To-do item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0991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6133249-1C44-40C2-A25E-0B93B307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06018"/>
              </p:ext>
            </p:extLst>
          </p:nvPr>
        </p:nvGraphicFramePr>
        <p:xfrm>
          <a:off x="842703" y="3839649"/>
          <a:ext cx="10527312" cy="192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656">
                  <a:extLst>
                    <a:ext uri="{9D8B030D-6E8A-4147-A177-3AD203B41FA5}">
                      <a16:colId xmlns:a16="http://schemas.microsoft.com/office/drawing/2014/main" val="2425060541"/>
                    </a:ext>
                  </a:extLst>
                </a:gridCol>
                <a:gridCol w="5263656">
                  <a:extLst>
                    <a:ext uri="{9D8B030D-6E8A-4147-A177-3AD203B41FA5}">
                      <a16:colId xmlns:a16="http://schemas.microsoft.com/office/drawing/2014/main" val="968753110"/>
                    </a:ext>
                  </a:extLst>
                </a:gridCol>
              </a:tblGrid>
              <a:tr h="3723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HTTP status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Description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21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201(</a:t>
                      </a:r>
                      <a:r>
                        <a:rPr lang="en-US" sz="1800" b="1" i="0" u="none" strike="noStrike" noProof="0"/>
                        <a:t>Created</a:t>
                      </a:r>
                      <a:r>
                        <a:rPr lang="en-US" sz="1800" b="1" i="0" u="none" strike="noStrike" noProof="0">
                          <a:latin typeface="Century Gothic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entury Gothic"/>
                        </a:rPr>
                        <a:t>Item đã được thêm thành công vào database. Thông tin sản phẩm vừa được thêm </a:t>
                      </a:r>
                      <a:r>
                        <a:rPr lang="en-US" sz="1800" b="1" i="0" u="none" strike="noStrike" noProof="0">
                          <a:latin typeface="Century Gothic"/>
                        </a:rPr>
                        <a:t>nằm trông response body.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2184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400 (Bad Request)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/>
                        <a:t>Dữ liệu được thêm vào request body không hợp lệ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7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14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D4EA-1E51-43E2-8F91-F4EEACFC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- PUT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8E58FD-3A11-4B2C-AE5F-54995E628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739973"/>
              </p:ext>
            </p:extLst>
          </p:nvPr>
        </p:nvGraphicFramePr>
        <p:xfrm>
          <a:off x="819150" y="2222500"/>
          <a:ext cx="10553699" cy="101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840">
                  <a:extLst>
                    <a:ext uri="{9D8B030D-6E8A-4147-A177-3AD203B41FA5}">
                      <a16:colId xmlns:a16="http://schemas.microsoft.com/office/drawing/2014/main" val="4206402527"/>
                    </a:ext>
                  </a:extLst>
                </a:gridCol>
                <a:gridCol w="2428009">
                  <a:extLst>
                    <a:ext uri="{9D8B030D-6E8A-4147-A177-3AD203B41FA5}">
                      <a16:colId xmlns:a16="http://schemas.microsoft.com/office/drawing/2014/main" val="3229769686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02296406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15307352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API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Request body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Response body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5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PUT /</a:t>
                      </a:r>
                      <a:r>
                        <a:rPr lang="en-US" sz="1800" b="0" i="0" u="none" strike="noStrike" noProof="0" err="1"/>
                        <a:t>api</a:t>
                      </a:r>
                      <a:r>
                        <a:rPr lang="en-US" sz="1800" b="0" i="0" u="none" strike="noStrike" noProof="0"/>
                        <a:t>/</a:t>
                      </a:r>
                      <a:r>
                        <a:rPr lang="en-US" sz="1800" b="0" i="0" u="none" strike="noStrike" noProof="0" err="1"/>
                        <a:t>TodoItems</a:t>
                      </a:r>
                      <a:r>
                        <a:rPr lang="en-US" sz="1800" b="0" i="0" u="none" strike="noStrike" noProof="0"/>
                        <a:t>/{id}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Update an existing item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To-do item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None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09912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B1A10EB-1601-41ED-9F90-2C51256BC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57113"/>
              </p:ext>
            </p:extLst>
          </p:nvPr>
        </p:nvGraphicFramePr>
        <p:xfrm>
          <a:off x="842703" y="3839649"/>
          <a:ext cx="10527312" cy="192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656">
                  <a:extLst>
                    <a:ext uri="{9D8B030D-6E8A-4147-A177-3AD203B41FA5}">
                      <a16:colId xmlns:a16="http://schemas.microsoft.com/office/drawing/2014/main" val="2425060541"/>
                    </a:ext>
                  </a:extLst>
                </a:gridCol>
                <a:gridCol w="5263656">
                  <a:extLst>
                    <a:ext uri="{9D8B030D-6E8A-4147-A177-3AD203B41FA5}">
                      <a16:colId xmlns:a16="http://schemas.microsoft.com/office/drawing/2014/main" val="968753110"/>
                    </a:ext>
                  </a:extLst>
                </a:gridCol>
              </a:tblGrid>
              <a:tr h="3723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HTTP status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Description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21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204 (</a:t>
                      </a:r>
                      <a:r>
                        <a:rPr lang="en-US" sz="1800" b="1" i="0" u="none" strike="noStrike" noProof="0"/>
                        <a:t>No Content</a:t>
                      </a:r>
                      <a:r>
                        <a:rPr lang="en-US" sz="1800" b="1" i="0" u="none" strike="noStrike" noProof="0">
                          <a:latin typeface="Century Gothic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Item đã được cập nhật thành công trên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2184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400 (Bad Request)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/>
                        <a:t>Id Item truyền vào không hợp lệ hoặc không </a:t>
                      </a:r>
                      <a:r>
                        <a:rPr lang="en-US" sz="1800" b="1" i="0" u="none" strike="noStrike" noProof="0"/>
                        <a:t>tồn tại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/>
                        <a:t>Request body truyền vào không hợp lệ.</a:t>
                      </a:r>
                      <a:endParaRPr lang="en-US" sz="1800" b="1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7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61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D4EA-1E51-43E2-8F91-F4EEACFC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- DELETE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8E58FD-3A11-4B2C-AE5F-54995E628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628463"/>
              </p:ext>
            </p:extLst>
          </p:nvPr>
        </p:nvGraphicFramePr>
        <p:xfrm>
          <a:off x="819150" y="2222500"/>
          <a:ext cx="1055369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454">
                  <a:extLst>
                    <a:ext uri="{9D8B030D-6E8A-4147-A177-3AD203B41FA5}">
                      <a16:colId xmlns:a16="http://schemas.microsoft.com/office/drawing/2014/main" val="4206402527"/>
                    </a:ext>
                  </a:extLst>
                </a:gridCol>
                <a:gridCol w="2367392">
                  <a:extLst>
                    <a:ext uri="{9D8B030D-6E8A-4147-A177-3AD203B41FA5}">
                      <a16:colId xmlns:a16="http://schemas.microsoft.com/office/drawing/2014/main" val="3229769686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02296406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15307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API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Request body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Response body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5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DELETE /</a:t>
                      </a:r>
                      <a:r>
                        <a:rPr lang="en-US" sz="1800" b="0" i="0" u="none" strike="noStrike" noProof="0" err="1"/>
                        <a:t>api</a:t>
                      </a:r>
                      <a:r>
                        <a:rPr lang="en-US" sz="1800" b="0" i="0" u="none" strike="noStrike" noProof="0"/>
                        <a:t>/</a:t>
                      </a:r>
                      <a:r>
                        <a:rPr lang="en-US" sz="1800" b="0" i="0" u="none" strike="noStrike" noProof="0" err="1"/>
                        <a:t>TodoItems</a:t>
                      </a:r>
                      <a:r>
                        <a:rPr lang="en-US" sz="1800" b="0" i="0" u="none" strike="noStrike" noProof="0"/>
                        <a:t>/{id}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Delete an item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None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None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09912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8DB1985-80F3-4832-B43E-A2E882FA1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66054"/>
              </p:ext>
            </p:extLst>
          </p:nvPr>
        </p:nvGraphicFramePr>
        <p:xfrm>
          <a:off x="842703" y="3839649"/>
          <a:ext cx="10527312" cy="138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656">
                  <a:extLst>
                    <a:ext uri="{9D8B030D-6E8A-4147-A177-3AD203B41FA5}">
                      <a16:colId xmlns:a16="http://schemas.microsoft.com/office/drawing/2014/main" val="2425060541"/>
                    </a:ext>
                  </a:extLst>
                </a:gridCol>
                <a:gridCol w="5263656">
                  <a:extLst>
                    <a:ext uri="{9D8B030D-6E8A-4147-A177-3AD203B41FA5}">
                      <a16:colId xmlns:a16="http://schemas.microsoft.com/office/drawing/2014/main" val="968753110"/>
                    </a:ext>
                  </a:extLst>
                </a:gridCol>
              </a:tblGrid>
              <a:tr h="3723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HTTP status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Description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21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204 (No Content)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Item đã xóa thành công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2184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404 (Not Found)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/>
                        <a:t>Id Item truyền vào không hợp lệ hoặc không </a:t>
                      </a:r>
                      <a:r>
                        <a:rPr lang="en-US" sz="1800" b="1" i="0" u="none" strike="noStrike" noProof="0"/>
                        <a:t>tồn tại.</a:t>
                      </a:r>
                      <a:endParaRPr lang="en-US" sz="1800" b="1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7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33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6013-F6E2-45B0-9976-785DDA10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CORS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DFBBD8-21D2-4CBF-B608-A6C34772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entury Gothic (Body)"/>
              </a:rPr>
              <a:t>CORS (</a:t>
            </a:r>
            <a:r>
              <a:rPr lang="en-US">
                <a:latin typeface="Century Gothic (Body)"/>
              </a:rPr>
              <a:t>Cross-Origin Resource </a:t>
            </a:r>
            <a:r>
              <a:rPr lang="en-US">
                <a:latin typeface="Century Gothic (Body)"/>
              </a:rPr>
              <a:t>Sharing</a:t>
            </a:r>
            <a:r>
              <a:rPr lang="en-US" smtClean="0">
                <a:latin typeface="Century Gothic (Body)"/>
              </a:rPr>
              <a:t>) </a:t>
            </a:r>
            <a:r>
              <a:rPr lang="vi-VN">
                <a:latin typeface="Century Gothic (Body)"/>
              </a:rPr>
              <a:t>là </a:t>
            </a:r>
            <a:r>
              <a:rPr lang="vi-VN">
                <a:latin typeface="Century Gothic (Body)"/>
              </a:rPr>
              <a:t>một </a:t>
            </a:r>
            <a:r>
              <a:rPr lang="en-US" smtClean="0">
                <a:latin typeface="Century Gothic (Body)"/>
              </a:rPr>
              <a:t>cơ chế giúp cho một Website ở một Origin có thể truy cập các tài nguyên ở các Origin khác (không cùng </a:t>
            </a:r>
            <a:r>
              <a:rPr lang="en-US" i="1" smtClean="0"/>
              <a:t>scheme</a:t>
            </a:r>
            <a:r>
              <a:rPr lang="en-US"/>
              <a:t> (protocol), </a:t>
            </a:r>
            <a:r>
              <a:rPr lang="en-US" i="1"/>
              <a:t>host</a:t>
            </a:r>
            <a:r>
              <a:rPr lang="en-US"/>
              <a:t> (domain), and </a:t>
            </a:r>
            <a:r>
              <a:rPr lang="en-US" i="1"/>
              <a:t>port</a:t>
            </a:r>
            <a:r>
              <a:rPr lang="en-US" smtClean="0">
                <a:latin typeface="Century Gothic (Body)"/>
              </a:rPr>
              <a:t>)</a:t>
            </a:r>
            <a:endParaRPr lang="en-US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47420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43</TotalTime>
  <Words>291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Century Gothic (Body)</vt:lpstr>
      <vt:lpstr>Wingdings 2</vt:lpstr>
      <vt:lpstr>Quotable</vt:lpstr>
      <vt:lpstr>WEB API</vt:lpstr>
      <vt:lpstr>Web API</vt:lpstr>
      <vt:lpstr>Sơ đồ tổng quan</vt:lpstr>
      <vt:lpstr>Kiến trúc xây dựng hệ thống </vt:lpstr>
      <vt:lpstr>Method - GET</vt:lpstr>
      <vt:lpstr>Method - POST</vt:lpstr>
      <vt:lpstr>Method - PUT</vt:lpstr>
      <vt:lpstr>Method - DELETE</vt:lpstr>
      <vt:lpstr>CORS</vt:lpstr>
      <vt:lpstr>Simple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Trung Nguyen</cp:lastModifiedBy>
  <cp:revision>201</cp:revision>
  <dcterms:created xsi:type="dcterms:W3CDTF">2014-08-26T23:49:58Z</dcterms:created>
  <dcterms:modified xsi:type="dcterms:W3CDTF">2019-10-02T07:29:36Z</dcterms:modified>
</cp:coreProperties>
</file>