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65597"/>
  </p:normalViewPr>
  <p:slideViewPr>
    <p:cSldViewPr snapToGrid="0" snapToObjects="1">
      <p:cViewPr varScale="1">
        <p:scale>
          <a:sx n="60" d="100"/>
          <a:sy n="60" d="100"/>
        </p:scale>
        <p:origin x="8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056B8-E0ED-2848-A4CC-494869A1A177}" type="datetimeFigureOut">
              <a:rPr lang="en-US" smtClean="0"/>
              <a:t>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7C3E-99DF-A34B-BD71-874732C09E36}" type="slidenum">
              <a:rPr lang="en-US" smtClean="0"/>
              <a:t>‹#›</a:t>
            </a:fld>
            <a:endParaRPr lang="en-US"/>
          </a:p>
        </p:txBody>
      </p:sp>
    </p:spTree>
    <p:extLst>
      <p:ext uri="{BB962C8B-B14F-4D97-AF65-F5344CB8AC3E}">
        <p14:creationId xmlns:p14="http://schemas.microsoft.com/office/powerpoint/2010/main" val="291936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Lunar Lunacy Connection:</a:t>
            </a:r>
          </a:p>
          <a:p>
            <a:r>
              <a:rPr lang="en-US" sz="1200" b="0" i="0" kern="1200" dirty="0">
                <a:solidFill>
                  <a:schemeClr val="tx1"/>
                </a:solidFill>
                <a:effectLst/>
                <a:latin typeface="+mn-lt"/>
                <a:ea typeface="+mn-ea"/>
                <a:cs typeface="+mn-cs"/>
              </a:rPr>
              <a:t>People think the mystical powers of the full moon induce erratic behaviors, psychiatric hospital admissions, suicides, homicides, emergency room calls, traffic accidents, fights at professional hockey games, dog bites and all manner of strange events. One survey revealed that 45 percent of college students believe moonstruck humans are prone to unusual behaviors, and other surveys suggest that mental health professionals may be still more likely than laypeople to hold this conviction. In 2007 several police departments in the U.K. even added officers on full-moon nights in an effort to cope with presumed higher crime rates.</a:t>
            </a:r>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2</a:t>
            </a:fld>
            <a:endParaRPr lang="en-US"/>
          </a:p>
        </p:txBody>
      </p:sp>
    </p:spTree>
    <p:extLst>
      <p:ext uri="{BB962C8B-B14F-4D97-AF65-F5344CB8AC3E}">
        <p14:creationId xmlns:p14="http://schemas.microsoft.com/office/powerpoint/2010/main" val="394577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3</a:t>
            </a:fld>
            <a:endParaRPr lang="en-US"/>
          </a:p>
        </p:txBody>
      </p:sp>
    </p:spTree>
    <p:extLst>
      <p:ext uri="{BB962C8B-B14F-4D97-AF65-F5344CB8AC3E}">
        <p14:creationId xmlns:p14="http://schemas.microsoft.com/office/powerpoint/2010/main" val="397448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2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76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650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8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753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11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37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712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B82585-E721-F142-A444-E8A77AD49238}"/>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Violent Moons: </a:t>
            </a:r>
            <a:br>
              <a:rPr lang="en-US" sz="4000">
                <a:solidFill>
                  <a:srgbClr val="FFFFFF"/>
                </a:solidFill>
              </a:rPr>
            </a:br>
            <a:r>
              <a:rPr lang="en-US" sz="4000">
                <a:solidFill>
                  <a:srgbClr val="FFFFFF"/>
                </a:solidFill>
              </a:rPr>
              <a:t>Is it a thing? </a:t>
            </a:r>
          </a:p>
        </p:txBody>
      </p:sp>
      <p:cxnSp>
        <p:nvCxnSpPr>
          <p:cNvPr id="62" name="Straight Connector 5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054F1E6-0468-6D47-B594-C6CC6C310C5D}"/>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100000"/>
              </a:lnSpc>
            </a:pPr>
            <a:r>
              <a:rPr lang="en-US" sz="1800">
                <a:solidFill>
                  <a:srgbClr val="FFFFFF"/>
                </a:solidFill>
              </a:rPr>
              <a:t>Jasmin Schaefer</a:t>
            </a:r>
          </a:p>
          <a:p>
            <a:pPr>
              <a:lnSpc>
                <a:spcPct val="100000"/>
              </a:lnSpc>
            </a:pPr>
            <a:r>
              <a:rPr lang="en-US" sz="1800">
                <a:solidFill>
                  <a:srgbClr val="FFFFFF"/>
                </a:solidFill>
              </a:rPr>
              <a:t>Nathan Higley</a:t>
            </a:r>
          </a:p>
          <a:p>
            <a:pPr>
              <a:lnSpc>
                <a:spcPct val="100000"/>
              </a:lnSpc>
            </a:pPr>
            <a:r>
              <a:rPr lang="en-US" sz="1800">
                <a:solidFill>
                  <a:srgbClr val="FFFFFF"/>
                </a:solidFill>
              </a:rPr>
              <a:t>Kelly Priest</a:t>
            </a:r>
          </a:p>
          <a:p>
            <a:pPr>
              <a:lnSpc>
                <a:spcPct val="100000"/>
              </a:lnSpc>
            </a:pPr>
            <a:r>
              <a:rPr lang="en-US" sz="1800">
                <a:solidFill>
                  <a:srgbClr val="FFFFFF"/>
                </a:solidFill>
              </a:rPr>
              <a:t>Philip Morier</a:t>
            </a:r>
          </a:p>
        </p:txBody>
      </p:sp>
      <p:pic>
        <p:nvPicPr>
          <p:cNvPr id="5" name="Picture 4">
            <a:extLst>
              <a:ext uri="{FF2B5EF4-FFF2-40B4-BE49-F238E27FC236}">
                <a16:creationId xmlns:a16="http://schemas.microsoft.com/office/drawing/2014/main" id="{577DDF0A-E093-7E40-87F4-3CDF6A98A98B}"/>
              </a:ext>
            </a:extLst>
          </p:cNvPr>
          <p:cNvPicPr>
            <a:picLocks noChangeAspect="1"/>
          </p:cNvPicPr>
          <p:nvPr/>
        </p:nvPicPr>
        <p:blipFill rotWithShape="1">
          <a:blip r:embed="rId2"/>
          <a:srcRect t="3523" r="2" b="22782"/>
          <a:stretch/>
        </p:blipFill>
        <p:spPr>
          <a:xfrm>
            <a:off x="4654296" y="10"/>
            <a:ext cx="7537703" cy="6857990"/>
          </a:xfrm>
          <a:prstGeom prst="rect">
            <a:avLst/>
          </a:prstGeom>
        </p:spPr>
      </p:pic>
    </p:spTree>
    <p:extLst>
      <p:ext uri="{BB962C8B-B14F-4D97-AF65-F5344CB8AC3E}">
        <p14:creationId xmlns:p14="http://schemas.microsoft.com/office/powerpoint/2010/main" val="41728039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3B8ED6-C91F-1A46-887D-4E00B3C1A6F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Motivations &amp; Summary</a:t>
            </a:r>
          </a:p>
        </p:txBody>
      </p:sp>
      <p:sp>
        <p:nvSpPr>
          <p:cNvPr id="3" name="Content Placeholder 2">
            <a:extLst>
              <a:ext uri="{FF2B5EF4-FFF2-40B4-BE49-F238E27FC236}">
                <a16:creationId xmlns:a16="http://schemas.microsoft.com/office/drawing/2014/main" id="{22BA2F1D-4844-C043-8C58-629D0D2F3AE5}"/>
              </a:ext>
            </a:extLst>
          </p:cNvPr>
          <p:cNvSpPr>
            <a:spLocks noGrp="1"/>
          </p:cNvSpPr>
          <p:nvPr>
            <p:ph idx="1"/>
          </p:nvPr>
        </p:nvSpPr>
        <p:spPr>
          <a:xfrm>
            <a:off x="5231958" y="605896"/>
            <a:ext cx="5923721" cy="5646208"/>
          </a:xfrm>
        </p:spPr>
        <p:txBody>
          <a:bodyPr anchor="ctr">
            <a:normAutofit/>
          </a:bodyPr>
          <a:lstStyle/>
          <a:p>
            <a:r>
              <a:rPr lang="en-US" sz="2400" dirty="0"/>
              <a:t>Lunar-Lunacy Connection</a:t>
            </a:r>
          </a:p>
          <a:p>
            <a:r>
              <a:rPr lang="en-US" sz="2400" dirty="0"/>
              <a:t>Hypothesis: Crime is higher during the full moon phase than any other phase of the moon.</a:t>
            </a:r>
          </a:p>
          <a:p>
            <a:endParaRPr lang="en-US" sz="2400" dirty="0"/>
          </a:p>
        </p:txBody>
      </p:sp>
    </p:spTree>
    <p:extLst>
      <p:ext uri="{BB962C8B-B14F-4D97-AF65-F5344CB8AC3E}">
        <p14:creationId xmlns:p14="http://schemas.microsoft.com/office/powerpoint/2010/main" val="16381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7E6B60-55D0-CD41-8234-2333442D960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 &amp; Data</a:t>
            </a:r>
          </a:p>
        </p:txBody>
      </p:sp>
      <p:sp>
        <p:nvSpPr>
          <p:cNvPr id="3" name="Content Placeholder 2">
            <a:extLst>
              <a:ext uri="{FF2B5EF4-FFF2-40B4-BE49-F238E27FC236}">
                <a16:creationId xmlns:a16="http://schemas.microsoft.com/office/drawing/2014/main" id="{7BD18238-5861-7845-AD77-CBEDC0A39A51}"/>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244311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96211-566E-D646-BFB2-43099E1C9E4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Clean-up &amp;  Exploration</a:t>
            </a:r>
          </a:p>
        </p:txBody>
      </p:sp>
      <p:sp>
        <p:nvSpPr>
          <p:cNvPr id="3" name="Content Placeholder 2">
            <a:extLst>
              <a:ext uri="{FF2B5EF4-FFF2-40B4-BE49-F238E27FC236}">
                <a16:creationId xmlns:a16="http://schemas.microsoft.com/office/drawing/2014/main" id="{C579A2B8-5218-B44C-9C05-AE4F84704497}"/>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9736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F520D4-BBC0-AD43-B8AC-6DD0B8283A13}"/>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Analysis</a:t>
            </a:r>
          </a:p>
        </p:txBody>
      </p:sp>
      <p:sp>
        <p:nvSpPr>
          <p:cNvPr id="3" name="Content Placeholder 2">
            <a:extLst>
              <a:ext uri="{FF2B5EF4-FFF2-40B4-BE49-F238E27FC236}">
                <a16:creationId xmlns:a16="http://schemas.microsoft.com/office/drawing/2014/main" id="{1061747D-6369-7846-A626-ABF605DEA5FB}"/>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327204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1ACDE9-756C-6742-9809-F8DB316A9DD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Discussion</a:t>
            </a:r>
          </a:p>
        </p:txBody>
      </p:sp>
      <p:sp>
        <p:nvSpPr>
          <p:cNvPr id="3" name="Content Placeholder 2">
            <a:extLst>
              <a:ext uri="{FF2B5EF4-FFF2-40B4-BE49-F238E27FC236}">
                <a16:creationId xmlns:a16="http://schemas.microsoft.com/office/drawing/2014/main" id="{12C6ED5D-DE4F-6544-AB7D-23CFE4BA0C1F}"/>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279316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EFF4AF-87F5-C941-B1E8-84793B9CFFB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Post Mortem</a:t>
            </a:r>
          </a:p>
        </p:txBody>
      </p:sp>
      <p:sp>
        <p:nvSpPr>
          <p:cNvPr id="3" name="Content Placeholder 2">
            <a:extLst>
              <a:ext uri="{FF2B5EF4-FFF2-40B4-BE49-F238E27FC236}">
                <a16:creationId xmlns:a16="http://schemas.microsoft.com/office/drawing/2014/main" id="{74E8BFBD-D030-724F-8C47-BAECBBFC8DAF}"/>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45326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515A27-8425-F748-A399-42607C7221F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a:t>
            </a:r>
          </a:p>
        </p:txBody>
      </p:sp>
      <p:sp>
        <p:nvSpPr>
          <p:cNvPr id="3" name="Content Placeholder 2">
            <a:extLst>
              <a:ext uri="{FF2B5EF4-FFF2-40B4-BE49-F238E27FC236}">
                <a16:creationId xmlns:a16="http://schemas.microsoft.com/office/drawing/2014/main" id="{D4AF3C9B-AACC-E84D-BD60-6A6A7987EEE8}"/>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249461167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170</Words>
  <Application>Microsoft Macintosh PowerPoint</Application>
  <PresentationFormat>Widescreen</PresentationFormat>
  <Paragraphs>19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Violent Moons:  Is it a thing? </vt:lpstr>
      <vt:lpstr>Motivations &amp; Summary</vt:lpstr>
      <vt:lpstr>Questions &amp; Data</vt:lpstr>
      <vt:lpstr>Data Clean-up &amp;  Exploration</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Violent Moons:  Is it a thing? </dc:title>
  <dc:creator>Jasmin Schaefer</dc:creator>
  <cp:lastModifiedBy>Jasmin Schaefer</cp:lastModifiedBy>
  <cp:revision>7</cp:revision>
  <dcterms:created xsi:type="dcterms:W3CDTF">2020-02-01T19:40:36Z</dcterms:created>
  <dcterms:modified xsi:type="dcterms:W3CDTF">2020-02-01T20:39:25Z</dcterms:modified>
</cp:coreProperties>
</file>