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p:restoredTop sz="89568"/>
  </p:normalViewPr>
  <p:slideViewPr>
    <p:cSldViewPr snapToGrid="0" snapToObjects="1">
      <p:cViewPr varScale="1">
        <p:scale>
          <a:sx n="84" d="100"/>
          <a:sy n="84"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frames to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4</a:t>
            </a:fld>
            <a:endParaRPr lang="en-US"/>
          </a:p>
        </p:txBody>
      </p:sp>
    </p:spTree>
    <p:extLst>
      <p:ext uri="{BB962C8B-B14F-4D97-AF65-F5344CB8AC3E}">
        <p14:creationId xmlns:p14="http://schemas.microsoft.com/office/powerpoint/2010/main" val="126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these be broken down in the more slides. Plots generated should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5</a:t>
            </a:fld>
            <a:endParaRPr lang="en-US"/>
          </a:p>
        </p:txBody>
      </p:sp>
    </p:spTree>
    <p:extLst>
      <p:ext uri="{BB962C8B-B14F-4D97-AF65-F5344CB8AC3E}">
        <p14:creationId xmlns:p14="http://schemas.microsoft.com/office/powerpoint/2010/main" val="28450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possible reasons of why our data came out this way.</a:t>
            </a:r>
          </a:p>
        </p:txBody>
      </p:sp>
      <p:sp>
        <p:nvSpPr>
          <p:cNvPr id="4" name="Slide Number Placeholder 3"/>
          <p:cNvSpPr>
            <a:spLocks noGrp="1"/>
          </p:cNvSpPr>
          <p:nvPr>
            <p:ph type="sldNum" sz="quarter" idx="5"/>
          </p:nvPr>
        </p:nvSpPr>
        <p:spPr/>
        <p:txBody>
          <a:bodyPr/>
          <a:lstStyle/>
          <a:p>
            <a:fld id="{EF407C3E-99DF-A34B-BD71-874732C09E36}" type="slidenum">
              <a:rPr lang="en-US" smtClean="0"/>
              <a:t>6</a:t>
            </a:fld>
            <a:endParaRPr lang="en-US"/>
          </a:p>
        </p:txBody>
      </p:sp>
    </p:spTree>
    <p:extLst>
      <p:ext uri="{BB962C8B-B14F-4D97-AF65-F5344CB8AC3E}">
        <p14:creationId xmlns:p14="http://schemas.microsoft.com/office/powerpoint/2010/main" val="42799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7</a:t>
            </a:fld>
            <a:endParaRPr lang="en-US"/>
          </a:p>
        </p:txBody>
      </p:sp>
    </p:spTree>
    <p:extLst>
      <p:ext uri="{BB962C8B-B14F-4D97-AF65-F5344CB8AC3E}">
        <p14:creationId xmlns:p14="http://schemas.microsoft.com/office/powerpoint/2010/main" val="34455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lnSpcReduction="10000"/>
          </a:bodyPr>
          <a:lstStyle/>
          <a:p>
            <a:pPr marL="0" indent="0" algn="ctr">
              <a:buNone/>
            </a:pPr>
            <a:r>
              <a:rPr lang="en-US" sz="2400" dirty="0"/>
              <a:t>“It must be a full moon!”</a:t>
            </a:r>
          </a:p>
          <a:p>
            <a:r>
              <a:rPr lang="en-US" sz="2400" dirty="0"/>
              <a:t>Lunar-Lunacy Connection</a:t>
            </a:r>
          </a:p>
          <a:p>
            <a:r>
              <a:rPr lang="en-US" sz="2400"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r>
              <a:rPr lang="en-US" sz="2400" dirty="0"/>
              <a:t>Conclusion: No correlation found/Null hypothesis supported/ inconclusive</a:t>
            </a:r>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moons?</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Pearson's r and r-squared</a:t>
            </a:r>
          </a:p>
          <a:p>
            <a:pPr lvl="1"/>
            <a:r>
              <a:rPr lang="en-US" sz="2200" dirty="0"/>
              <a:t>ANOVA </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198120"/>
            <a:ext cx="5923721" cy="6431280"/>
          </a:xfrm>
        </p:spPr>
        <p:txBody>
          <a:bodyPr anchor="ctr">
            <a:normAutofit/>
          </a:bodyPr>
          <a:lstStyle/>
          <a:p>
            <a:r>
              <a:rPr lang="en-US" sz="2400" dirty="0"/>
              <a:t>Data clean up:</a:t>
            </a:r>
          </a:p>
          <a:p>
            <a:pPr lvl="1"/>
            <a:r>
              <a:rPr lang="en-US" sz="2200" dirty="0"/>
              <a:t>Cut down the data to occur dates and type of crimes</a:t>
            </a:r>
          </a:p>
          <a:p>
            <a:pPr lvl="1"/>
            <a:r>
              <a:rPr lang="en-US" sz="2200" dirty="0"/>
              <a:t>Merge data with moon phase data</a:t>
            </a:r>
          </a:p>
          <a:p>
            <a:r>
              <a:rPr lang="en-US" sz="2400" dirty="0"/>
              <a:t>Challenges:</a:t>
            </a:r>
          </a:p>
          <a:p>
            <a:pPr lvl="1"/>
            <a:r>
              <a:rPr lang="en-US" sz="2200" dirty="0"/>
              <a:t>A lot of data, assumptions needed to be made</a:t>
            </a:r>
          </a:p>
          <a:p>
            <a:pPr lvl="1"/>
            <a:r>
              <a:rPr lang="en-US" sz="2200" dirty="0"/>
              <a:t>Working with API organization</a:t>
            </a:r>
          </a:p>
          <a:p>
            <a:pPr lvl="1"/>
            <a:r>
              <a:rPr lang="en-US" sz="2200" dirty="0"/>
              <a:t>Dates</a:t>
            </a:r>
          </a:p>
          <a:p>
            <a:pPr marL="201168" lvl="1" indent="0">
              <a:buNone/>
            </a:pPr>
            <a:endParaRPr lang="en-US" sz="2200" dirty="0"/>
          </a:p>
          <a:p>
            <a:pPr marL="201168" lvl="1" indent="0" algn="ctr">
              <a:buNone/>
            </a:pPr>
            <a:r>
              <a:rPr lang="en-US" sz="2200" dirty="0"/>
              <a:t>Lets take a look at some data!</a:t>
            </a:r>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r>
              <a:rPr lang="en-US" sz="2400" dirty="0"/>
              <a:t>Total Crime vs Moon Phase</a:t>
            </a:r>
            <a:endParaRPr lang="en-US" sz="2200" dirty="0"/>
          </a:p>
          <a:p>
            <a:pPr lvl="1"/>
            <a:r>
              <a:rPr lang="en-US" sz="2200" dirty="0"/>
              <a:t>Violent Crime vs Moon Phase</a:t>
            </a:r>
          </a:p>
          <a:p>
            <a:pPr lvl="1"/>
            <a:r>
              <a:rPr lang="en-US" sz="2200" dirty="0"/>
              <a:t>Non-Violent Crime vs Moon Phase</a:t>
            </a:r>
          </a:p>
          <a:p>
            <a:r>
              <a:rPr lang="en-US" sz="2400" dirty="0"/>
              <a:t>Total Crime/Violent Crime/Non-Violent Crime vs moon phase box plots</a:t>
            </a:r>
          </a:p>
          <a:p>
            <a:pPr lvl="1"/>
            <a:r>
              <a:rPr lang="en-US" sz="2200" dirty="0"/>
              <a:t>One Way ANOVA to identify if there is statistical difference between moon phases</a:t>
            </a:r>
          </a:p>
          <a:p>
            <a:r>
              <a:rPr lang="en-US" sz="2400" dirty="0"/>
              <a:t>Linear Regression on Crime Count vs Moon Visibility</a:t>
            </a:r>
          </a:p>
          <a:p>
            <a:pPr lvl="1"/>
            <a:r>
              <a:rPr lang="en-US" sz="2200" dirty="0"/>
              <a:t>Correlation coefficient generated</a:t>
            </a:r>
          </a:p>
          <a:p>
            <a:pPr lvl="1"/>
            <a:r>
              <a:rPr lang="en-US" sz="2200" dirty="0"/>
              <a:t>R</a:t>
            </a:r>
            <a:r>
              <a:rPr lang="en-US" sz="2200" baseline="30000" dirty="0"/>
              <a:t>2 </a:t>
            </a:r>
            <a:r>
              <a:rPr lang="en-US" sz="2200" dirty="0"/>
              <a:t>Value generated</a:t>
            </a:r>
          </a:p>
          <a:p>
            <a:pPr marL="0" algn="ctr">
              <a:buNone/>
            </a:pPr>
            <a:r>
              <a:rPr lang="en-US" sz="2200" dirty="0"/>
              <a:t>Lets look at some data!</a:t>
            </a:r>
          </a:p>
          <a:p>
            <a:pPr marL="201168" lvl="1" indent="0">
              <a:buNone/>
            </a:pPr>
            <a:endParaRPr lang="en-US" sz="2200" dirty="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a:bodyPr>
          <a:lstStyle/>
          <a:p>
            <a:r>
              <a:rPr lang="en-US" sz="2400" dirty="0"/>
              <a:t>Data does not support a correlation between crimes committed and moon phase.</a:t>
            </a:r>
          </a:p>
          <a:p>
            <a:pPr lvl="1"/>
            <a:r>
              <a:rPr lang="en-US" sz="2200" dirty="0"/>
              <a:t>Generated correlation coefficients are either inconclusive or slightly negative be very weak</a:t>
            </a:r>
          </a:p>
          <a:p>
            <a:pPr lvl="2"/>
            <a:r>
              <a:rPr lang="en-US" sz="1800" dirty="0"/>
              <a:t>Chicago – Correlation Coefficient = -0.11</a:t>
            </a:r>
          </a:p>
          <a:p>
            <a:pPr lvl="2"/>
            <a:r>
              <a:rPr lang="en-US" sz="1800" dirty="0"/>
              <a:t>Portland – Correlation Coefficient = Nan</a:t>
            </a:r>
          </a:p>
          <a:p>
            <a:pPr lvl="2"/>
            <a:r>
              <a:rPr lang="en-US" sz="1800" dirty="0"/>
              <a:t>Atlanta – Correlation Coefficient = -0.03</a:t>
            </a:r>
          </a:p>
          <a:p>
            <a:r>
              <a:rPr lang="en-US" sz="2400" dirty="0"/>
              <a:t>Regression analysis does not support a predictable model between crime count and moon visibility.</a:t>
            </a:r>
          </a:p>
          <a:p>
            <a:pPr marL="0" indent="0">
              <a:buNone/>
            </a:pPr>
            <a:r>
              <a:rPr lang="en-US" sz="2400" dirty="0"/>
              <a:t>ANOVA tests support Null Hypothesis</a:t>
            </a:r>
          </a:p>
          <a:p>
            <a:endParaRPr lang="en-US" sz="2400" dirty="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endParaRPr lang="en-US" sz="2400" dirty="0"/>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70F81A-0AD3-FF41-A83E-725C3E2D6271}"/>
              </a:ext>
            </a:extLst>
          </p:cNvPr>
          <p:cNvPicPr>
            <a:picLocks noChangeAspect="1"/>
          </p:cNvPicPr>
          <p:nvPr/>
        </p:nvPicPr>
        <p:blipFill>
          <a:blip r:embed="rId2"/>
          <a:stretch>
            <a:fillRect/>
          </a:stretch>
        </p:blipFill>
        <p:spPr>
          <a:xfrm>
            <a:off x="633999" y="1452457"/>
            <a:ext cx="10925102" cy="1939205"/>
          </a:xfrm>
          <a:prstGeom prst="rect">
            <a:avLst/>
          </a:prstGeom>
        </p:spPr>
      </p:pic>
      <p:sp>
        <p:nvSpPr>
          <p:cNvPr id="30"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Questions</a:t>
            </a:r>
          </a:p>
        </p:txBody>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buNone/>
            </a:pPr>
            <a:r>
              <a:rPr lang="en-US" cap="all" spc="200">
                <a:solidFill>
                  <a:srgbClr val="FFFFFF"/>
                </a:solidFill>
              </a:rPr>
              <a:t>Thank you!</a:t>
            </a:r>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568</Words>
  <Application>Microsoft Macintosh PowerPoint</Application>
  <PresentationFormat>Widescreen</PresentationFormat>
  <Paragraphs>77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3</cp:revision>
  <dcterms:created xsi:type="dcterms:W3CDTF">2020-02-05T18:10:46Z</dcterms:created>
  <dcterms:modified xsi:type="dcterms:W3CDTF">2020-02-05T18:22:55Z</dcterms:modified>
</cp:coreProperties>
</file>