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78417"/>
  </p:normalViewPr>
  <p:slideViewPr>
    <p:cSldViewPr snapToGrid="0" snapToObjects="1">
      <p:cViewPr varScale="1">
        <p:scale>
          <a:sx n="73" d="100"/>
          <a:sy n="73" d="100"/>
        </p:scale>
        <p:origin x="13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056B8-E0ED-2848-A4CC-494869A1A177}" type="datetimeFigureOut">
              <a:rPr lang="en-US" smtClean="0"/>
              <a:t>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7C3E-99DF-A34B-BD71-874732C09E36}" type="slidenum">
              <a:rPr lang="en-US" smtClean="0"/>
              <a:t>‹#›</a:t>
            </a:fld>
            <a:endParaRPr lang="en-US"/>
          </a:p>
        </p:txBody>
      </p:sp>
    </p:spTree>
    <p:extLst>
      <p:ext uri="{BB962C8B-B14F-4D97-AF65-F5344CB8AC3E}">
        <p14:creationId xmlns:p14="http://schemas.microsoft.com/office/powerpoint/2010/main" val="291936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Lunar Lunacy Connection:</a:t>
            </a:r>
          </a:p>
          <a:p>
            <a:r>
              <a:rPr lang="en-US" sz="1200" b="0" i="0" kern="1200" dirty="0">
                <a:solidFill>
                  <a:schemeClr val="tx1"/>
                </a:solidFill>
                <a:effectLst/>
                <a:latin typeface="+mn-lt"/>
                <a:ea typeface="+mn-ea"/>
                <a:cs typeface="+mn-cs"/>
              </a:rPr>
              <a:t>People think the mystical powers of the full moon induce erratic behaviors, psychiatric hospital admissions, suicides, homicides, emergency room calls, traffic accidents, fights at professional hockey games, dog bites and all manner of strange events. One survey revealed that 45 percent of college students believe moonstruck humans are prone to unusual behaviors, and other surveys suggest that mental health professionals may be still more likely than laypeople to hold this conviction. In 2007 several police departments in the U.K. even added officers on full-moon nights in an effort to cope with presumed higher crime rates.</a:t>
            </a:r>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2</a:t>
            </a:fld>
            <a:endParaRPr lang="en-US"/>
          </a:p>
        </p:txBody>
      </p:sp>
    </p:spTree>
    <p:extLst>
      <p:ext uri="{BB962C8B-B14F-4D97-AF65-F5344CB8AC3E}">
        <p14:creationId xmlns:p14="http://schemas.microsoft.com/office/powerpoint/2010/main" val="394577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r>
              <a:rPr lang="en-US" dirty="0"/>
              <a:t>Total crime count per moon phase for each city</a:t>
            </a:r>
          </a:p>
          <a:p>
            <a:r>
              <a:rPr lang="en-US" dirty="0"/>
              <a:t>Moon visibility percentage and crime count scatter plot for each city</a:t>
            </a:r>
          </a:p>
          <a:p>
            <a:r>
              <a:rPr lang="en-US" dirty="0"/>
              <a:t>	correlation coefficient (</a:t>
            </a:r>
            <a:r>
              <a:rPr lang="en-US" dirty="0" err="1"/>
              <a:t>pearsons</a:t>
            </a:r>
            <a:r>
              <a:rPr lang="en-US" dirty="0"/>
              <a:t> r)</a:t>
            </a:r>
          </a:p>
          <a:p>
            <a:r>
              <a:rPr lang="en-US" dirty="0"/>
              <a:t>	linear regression line(maybe)</a:t>
            </a:r>
          </a:p>
          <a:p>
            <a:r>
              <a:rPr lang="en-US" dirty="0"/>
              <a:t>Violent vs non-violent per moon phase for each city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3</a:t>
            </a:fld>
            <a:endParaRPr lang="en-US"/>
          </a:p>
        </p:txBody>
      </p:sp>
    </p:spTree>
    <p:extLst>
      <p:ext uri="{BB962C8B-B14F-4D97-AF65-F5344CB8AC3E}">
        <p14:creationId xmlns:p14="http://schemas.microsoft.com/office/powerpoint/2010/main" val="397448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frames to be discussed here</a:t>
            </a:r>
          </a:p>
          <a:p>
            <a:r>
              <a:rPr lang="en-US" dirty="0"/>
              <a:t>How many crime types per city were shown in data sets</a:t>
            </a:r>
          </a:p>
        </p:txBody>
      </p:sp>
      <p:sp>
        <p:nvSpPr>
          <p:cNvPr id="4" name="Slide Number Placeholder 3"/>
          <p:cNvSpPr>
            <a:spLocks noGrp="1"/>
          </p:cNvSpPr>
          <p:nvPr>
            <p:ph type="sldNum" sz="quarter" idx="5"/>
          </p:nvPr>
        </p:nvSpPr>
        <p:spPr/>
        <p:txBody>
          <a:bodyPr/>
          <a:lstStyle/>
          <a:p>
            <a:fld id="{EF407C3E-99DF-A34B-BD71-874732C09E36}" type="slidenum">
              <a:rPr lang="en-US" smtClean="0"/>
              <a:t>4</a:t>
            </a:fld>
            <a:endParaRPr lang="en-US"/>
          </a:p>
        </p:txBody>
      </p:sp>
    </p:spTree>
    <p:extLst>
      <p:ext uri="{BB962C8B-B14F-4D97-AF65-F5344CB8AC3E}">
        <p14:creationId xmlns:p14="http://schemas.microsoft.com/office/powerpoint/2010/main" val="126379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these be broken down in the more slides. Plots generated should be discussed here.</a:t>
            </a:r>
          </a:p>
        </p:txBody>
      </p:sp>
      <p:sp>
        <p:nvSpPr>
          <p:cNvPr id="4" name="Slide Number Placeholder 3"/>
          <p:cNvSpPr>
            <a:spLocks noGrp="1"/>
          </p:cNvSpPr>
          <p:nvPr>
            <p:ph type="sldNum" sz="quarter" idx="5"/>
          </p:nvPr>
        </p:nvSpPr>
        <p:spPr/>
        <p:txBody>
          <a:bodyPr/>
          <a:lstStyle/>
          <a:p>
            <a:fld id="{EF407C3E-99DF-A34B-BD71-874732C09E36}" type="slidenum">
              <a:rPr lang="en-US" smtClean="0"/>
              <a:t>5</a:t>
            </a:fld>
            <a:endParaRPr lang="en-US"/>
          </a:p>
        </p:txBody>
      </p:sp>
    </p:spTree>
    <p:extLst>
      <p:ext uri="{BB962C8B-B14F-4D97-AF65-F5344CB8AC3E}">
        <p14:creationId xmlns:p14="http://schemas.microsoft.com/office/powerpoint/2010/main" val="284504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possible reasons of why our data may have come out this way.</a:t>
            </a:r>
          </a:p>
        </p:txBody>
      </p:sp>
      <p:sp>
        <p:nvSpPr>
          <p:cNvPr id="4" name="Slide Number Placeholder 3"/>
          <p:cNvSpPr>
            <a:spLocks noGrp="1"/>
          </p:cNvSpPr>
          <p:nvPr>
            <p:ph type="sldNum" sz="quarter" idx="5"/>
          </p:nvPr>
        </p:nvSpPr>
        <p:spPr/>
        <p:txBody>
          <a:bodyPr/>
          <a:lstStyle/>
          <a:p>
            <a:fld id="{EF407C3E-99DF-A34B-BD71-874732C09E36}" type="slidenum">
              <a:rPr lang="en-US" smtClean="0"/>
              <a:t>6</a:t>
            </a:fld>
            <a:endParaRPr lang="en-US"/>
          </a:p>
        </p:txBody>
      </p:sp>
    </p:spTree>
    <p:extLst>
      <p:ext uri="{BB962C8B-B14F-4D97-AF65-F5344CB8AC3E}">
        <p14:creationId xmlns:p14="http://schemas.microsoft.com/office/powerpoint/2010/main" val="427998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7</a:t>
            </a:fld>
            <a:endParaRPr lang="en-US"/>
          </a:p>
        </p:txBody>
      </p:sp>
    </p:spTree>
    <p:extLst>
      <p:ext uri="{BB962C8B-B14F-4D97-AF65-F5344CB8AC3E}">
        <p14:creationId xmlns:p14="http://schemas.microsoft.com/office/powerpoint/2010/main" val="344558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2/5/20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2/5/20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2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76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650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8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753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11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37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2/5/20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712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B82585-E721-F142-A444-E8A77AD49238}"/>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Violent Moons: </a:t>
            </a:r>
            <a:br>
              <a:rPr lang="en-US" sz="4000">
                <a:solidFill>
                  <a:srgbClr val="FFFFFF"/>
                </a:solidFill>
              </a:rPr>
            </a:br>
            <a:r>
              <a:rPr lang="en-US" sz="4000">
                <a:solidFill>
                  <a:srgbClr val="FFFFFF"/>
                </a:solidFill>
              </a:rPr>
              <a:t>Is it a thing? </a:t>
            </a:r>
          </a:p>
        </p:txBody>
      </p:sp>
      <p:cxnSp>
        <p:nvCxnSpPr>
          <p:cNvPr id="62" name="Straight Connector 5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054F1E6-0468-6D47-B594-C6CC6C310C5D}"/>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100000"/>
              </a:lnSpc>
            </a:pPr>
            <a:r>
              <a:rPr lang="en-US" sz="1800">
                <a:solidFill>
                  <a:srgbClr val="FFFFFF"/>
                </a:solidFill>
              </a:rPr>
              <a:t>Jasmin Schaefer</a:t>
            </a:r>
          </a:p>
          <a:p>
            <a:pPr>
              <a:lnSpc>
                <a:spcPct val="100000"/>
              </a:lnSpc>
            </a:pPr>
            <a:r>
              <a:rPr lang="en-US" sz="1800">
                <a:solidFill>
                  <a:srgbClr val="FFFFFF"/>
                </a:solidFill>
              </a:rPr>
              <a:t>Nathan Higley</a:t>
            </a:r>
          </a:p>
          <a:p>
            <a:pPr>
              <a:lnSpc>
                <a:spcPct val="100000"/>
              </a:lnSpc>
            </a:pPr>
            <a:r>
              <a:rPr lang="en-US" sz="1800">
                <a:solidFill>
                  <a:srgbClr val="FFFFFF"/>
                </a:solidFill>
              </a:rPr>
              <a:t>Kelly Priest</a:t>
            </a:r>
          </a:p>
          <a:p>
            <a:pPr>
              <a:lnSpc>
                <a:spcPct val="100000"/>
              </a:lnSpc>
            </a:pPr>
            <a:r>
              <a:rPr lang="en-US" sz="1800">
                <a:solidFill>
                  <a:srgbClr val="FFFFFF"/>
                </a:solidFill>
              </a:rPr>
              <a:t>Philip Morier</a:t>
            </a:r>
          </a:p>
        </p:txBody>
      </p:sp>
      <p:pic>
        <p:nvPicPr>
          <p:cNvPr id="5" name="Picture 4">
            <a:extLst>
              <a:ext uri="{FF2B5EF4-FFF2-40B4-BE49-F238E27FC236}">
                <a16:creationId xmlns:a16="http://schemas.microsoft.com/office/drawing/2014/main" id="{577DDF0A-E093-7E40-87F4-3CDF6A98A98B}"/>
              </a:ext>
            </a:extLst>
          </p:cNvPr>
          <p:cNvPicPr>
            <a:picLocks noChangeAspect="1"/>
          </p:cNvPicPr>
          <p:nvPr/>
        </p:nvPicPr>
        <p:blipFill rotWithShape="1">
          <a:blip r:embed="rId2"/>
          <a:srcRect t="3523" r="2" b="22782"/>
          <a:stretch/>
        </p:blipFill>
        <p:spPr>
          <a:xfrm>
            <a:off x="4654296" y="10"/>
            <a:ext cx="7537703" cy="6857990"/>
          </a:xfrm>
          <a:prstGeom prst="rect">
            <a:avLst/>
          </a:prstGeom>
        </p:spPr>
      </p:pic>
    </p:spTree>
    <p:extLst>
      <p:ext uri="{BB962C8B-B14F-4D97-AF65-F5344CB8AC3E}">
        <p14:creationId xmlns:p14="http://schemas.microsoft.com/office/powerpoint/2010/main" val="41728039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3B8ED6-C91F-1A46-887D-4E00B3C1A6F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Motivations &amp; Summary</a:t>
            </a:r>
          </a:p>
        </p:txBody>
      </p:sp>
      <p:sp>
        <p:nvSpPr>
          <p:cNvPr id="3" name="Content Placeholder 2">
            <a:extLst>
              <a:ext uri="{FF2B5EF4-FFF2-40B4-BE49-F238E27FC236}">
                <a16:creationId xmlns:a16="http://schemas.microsoft.com/office/drawing/2014/main" id="{22BA2F1D-4844-C043-8C58-629D0D2F3AE5}"/>
              </a:ext>
            </a:extLst>
          </p:cNvPr>
          <p:cNvSpPr>
            <a:spLocks noGrp="1"/>
          </p:cNvSpPr>
          <p:nvPr>
            <p:ph idx="1"/>
          </p:nvPr>
        </p:nvSpPr>
        <p:spPr>
          <a:xfrm>
            <a:off x="5455601" y="1056746"/>
            <a:ext cx="5923721" cy="5646208"/>
          </a:xfrm>
        </p:spPr>
        <p:txBody>
          <a:bodyPr anchor="ctr">
            <a:normAutofit lnSpcReduction="10000"/>
          </a:bodyPr>
          <a:lstStyle/>
          <a:p>
            <a:pPr marL="0" indent="0" algn="ctr">
              <a:buNone/>
            </a:pPr>
            <a:r>
              <a:rPr lang="en-US" sz="2400" b="1" dirty="0"/>
              <a:t>“It must be a full moon!”</a:t>
            </a:r>
          </a:p>
          <a:p>
            <a:r>
              <a:rPr lang="en-US" sz="2400" b="1" dirty="0"/>
              <a:t>Lunar-Lunacy Connection</a:t>
            </a:r>
          </a:p>
          <a:p>
            <a:r>
              <a:rPr lang="en-US" sz="2400" b="1" dirty="0"/>
              <a:t>Hypothesis: Crime is higher during the full moon phase than any other phase of the moon.</a:t>
            </a:r>
          </a:p>
          <a:p>
            <a:pPr lvl="1"/>
            <a:r>
              <a:rPr lang="en-US" sz="2200" dirty="0"/>
              <a:t>Is there an increase in crime on full moon compared to other phases of the moons?</a:t>
            </a:r>
          </a:p>
          <a:p>
            <a:pPr lvl="1"/>
            <a:r>
              <a:rPr lang="en-US" sz="2200" dirty="0"/>
              <a:t>Is there a difference between the number of violent crimes vs non-violent crimes committed on a full moon?</a:t>
            </a:r>
          </a:p>
          <a:p>
            <a:pPr lvl="1"/>
            <a:r>
              <a:rPr lang="en-US" sz="2200" dirty="0"/>
              <a:t>If a correlation exists, how strong is it?</a:t>
            </a:r>
          </a:p>
          <a:p>
            <a:r>
              <a:rPr lang="en-US" sz="2400" b="1" dirty="0"/>
              <a:t>Conclusion: No correlation found/Null hypothesis supported</a:t>
            </a:r>
          </a:p>
        </p:txBody>
      </p:sp>
      <p:pic>
        <p:nvPicPr>
          <p:cNvPr id="4" name="Picture 3">
            <a:extLst>
              <a:ext uri="{FF2B5EF4-FFF2-40B4-BE49-F238E27FC236}">
                <a16:creationId xmlns:a16="http://schemas.microsoft.com/office/drawing/2014/main" id="{30FCAA19-E92D-954E-8791-02B98FB98134}"/>
              </a:ext>
            </a:extLst>
          </p:cNvPr>
          <p:cNvPicPr>
            <a:picLocks noChangeAspect="1"/>
          </p:cNvPicPr>
          <p:nvPr/>
        </p:nvPicPr>
        <p:blipFill>
          <a:blip r:embed="rId3"/>
          <a:stretch>
            <a:fillRect/>
          </a:stretch>
        </p:blipFill>
        <p:spPr>
          <a:xfrm>
            <a:off x="5877461" y="155046"/>
            <a:ext cx="5080000" cy="901700"/>
          </a:xfrm>
          <a:prstGeom prst="rect">
            <a:avLst/>
          </a:prstGeom>
        </p:spPr>
      </p:pic>
    </p:spTree>
    <p:extLst>
      <p:ext uri="{BB962C8B-B14F-4D97-AF65-F5344CB8AC3E}">
        <p14:creationId xmlns:p14="http://schemas.microsoft.com/office/powerpoint/2010/main" val="16381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7E6B60-55D0-CD41-8234-2333442D960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 &amp; Data Collection</a:t>
            </a:r>
          </a:p>
        </p:txBody>
      </p:sp>
      <p:sp>
        <p:nvSpPr>
          <p:cNvPr id="3" name="Content Placeholder 2">
            <a:extLst>
              <a:ext uri="{FF2B5EF4-FFF2-40B4-BE49-F238E27FC236}">
                <a16:creationId xmlns:a16="http://schemas.microsoft.com/office/drawing/2014/main" id="{7BD18238-5861-7845-AD77-CBEDC0A39A51}"/>
              </a:ext>
            </a:extLst>
          </p:cNvPr>
          <p:cNvSpPr>
            <a:spLocks noGrp="1"/>
          </p:cNvSpPr>
          <p:nvPr>
            <p:ph idx="1"/>
          </p:nvPr>
        </p:nvSpPr>
        <p:spPr>
          <a:xfrm>
            <a:off x="5231958" y="605896"/>
            <a:ext cx="5923721" cy="5646208"/>
          </a:xfrm>
        </p:spPr>
        <p:txBody>
          <a:bodyPr anchor="ctr">
            <a:normAutofit/>
          </a:bodyPr>
          <a:lstStyle/>
          <a:p>
            <a:r>
              <a:rPr lang="en-US" sz="2400" b="1" dirty="0"/>
              <a:t>Is there an increase in crime on full moon compared to other phases of the moon?</a:t>
            </a:r>
          </a:p>
          <a:p>
            <a:pPr lvl="1"/>
            <a:r>
              <a:rPr lang="en-US" sz="2200" dirty="0"/>
              <a:t>Crime data (Kaggle and APIs)</a:t>
            </a:r>
          </a:p>
          <a:p>
            <a:pPr lvl="1"/>
            <a:r>
              <a:rPr lang="en-US" sz="2200" dirty="0"/>
              <a:t>Moon phase data (NASA and </a:t>
            </a:r>
            <a:r>
              <a:rPr lang="en-US" sz="2200" dirty="0" err="1"/>
              <a:t>timeanddate.org</a:t>
            </a:r>
            <a:r>
              <a:rPr lang="en-US" sz="2200" dirty="0"/>
              <a:t>)</a:t>
            </a:r>
          </a:p>
          <a:p>
            <a:r>
              <a:rPr lang="en-US" sz="2400" b="1" dirty="0"/>
              <a:t>Is there a difference between the number of violent crimes vs non-violent crimes committed on a full moon?</a:t>
            </a:r>
          </a:p>
          <a:p>
            <a:pPr lvl="1"/>
            <a:r>
              <a:rPr lang="en-US" sz="2200" dirty="0"/>
              <a:t>Define violent crimes and non-violent crimes</a:t>
            </a:r>
          </a:p>
          <a:p>
            <a:pPr lvl="1"/>
            <a:r>
              <a:rPr lang="en-US" sz="2200" dirty="0"/>
              <a:t>Categorize data</a:t>
            </a:r>
          </a:p>
          <a:p>
            <a:r>
              <a:rPr lang="en-US" sz="2400" b="1" dirty="0"/>
              <a:t>If a correlation exists, how strong is it?</a:t>
            </a:r>
          </a:p>
          <a:p>
            <a:pPr lvl="1"/>
            <a:r>
              <a:rPr lang="en-US" sz="2200" dirty="0"/>
              <a:t>ANOVA </a:t>
            </a:r>
          </a:p>
          <a:p>
            <a:pPr lvl="1"/>
            <a:r>
              <a:rPr lang="en-US" sz="2200" dirty="0"/>
              <a:t>Pearson's r and r-squared</a:t>
            </a:r>
          </a:p>
          <a:p>
            <a:endParaRPr lang="en-US" sz="2400" dirty="0"/>
          </a:p>
        </p:txBody>
      </p:sp>
    </p:spTree>
    <p:extLst>
      <p:ext uri="{BB962C8B-B14F-4D97-AF65-F5344CB8AC3E}">
        <p14:creationId xmlns:p14="http://schemas.microsoft.com/office/powerpoint/2010/main" val="244311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96211-566E-D646-BFB2-43099E1C9E4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Clean-up &amp;  Exploration</a:t>
            </a:r>
          </a:p>
        </p:txBody>
      </p:sp>
      <p:sp>
        <p:nvSpPr>
          <p:cNvPr id="3" name="Content Placeholder 2">
            <a:extLst>
              <a:ext uri="{FF2B5EF4-FFF2-40B4-BE49-F238E27FC236}">
                <a16:creationId xmlns:a16="http://schemas.microsoft.com/office/drawing/2014/main" id="{C579A2B8-5218-B44C-9C05-AE4F84704497}"/>
              </a:ext>
            </a:extLst>
          </p:cNvPr>
          <p:cNvSpPr>
            <a:spLocks noGrp="1"/>
          </p:cNvSpPr>
          <p:nvPr>
            <p:ph idx="1"/>
          </p:nvPr>
        </p:nvSpPr>
        <p:spPr>
          <a:xfrm>
            <a:off x="5231958" y="198120"/>
            <a:ext cx="5923721" cy="6431280"/>
          </a:xfrm>
        </p:spPr>
        <p:txBody>
          <a:bodyPr anchor="ctr">
            <a:normAutofit/>
          </a:bodyPr>
          <a:lstStyle/>
          <a:p>
            <a:r>
              <a:rPr lang="en-US" sz="2400" b="1" dirty="0"/>
              <a:t>Data clean up:</a:t>
            </a:r>
          </a:p>
          <a:p>
            <a:pPr lvl="1"/>
            <a:r>
              <a:rPr lang="en-US" sz="2200" dirty="0"/>
              <a:t>Cut down the data to occur dates and type of crimes</a:t>
            </a:r>
          </a:p>
          <a:p>
            <a:pPr lvl="1"/>
            <a:r>
              <a:rPr lang="en-US" sz="2200" dirty="0"/>
              <a:t>Merge data with moon phase data</a:t>
            </a:r>
          </a:p>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pPr marL="201168" lvl="1" indent="0">
              <a:buNone/>
            </a:pPr>
            <a:endParaRPr lang="en-US" sz="2200" dirty="0"/>
          </a:p>
          <a:p>
            <a:pPr marL="201168" lvl="1" indent="0" algn="ctr">
              <a:buNone/>
            </a:pPr>
            <a:r>
              <a:rPr lang="en-US" sz="2200" dirty="0"/>
              <a:t>Lets take a look at some data!</a:t>
            </a:r>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9736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F520D4-BBC0-AD43-B8AC-6DD0B8283A13}"/>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Analysis</a:t>
            </a:r>
          </a:p>
        </p:txBody>
      </p:sp>
      <p:sp>
        <p:nvSpPr>
          <p:cNvPr id="3" name="Content Placeholder 2">
            <a:extLst>
              <a:ext uri="{FF2B5EF4-FFF2-40B4-BE49-F238E27FC236}">
                <a16:creationId xmlns:a16="http://schemas.microsoft.com/office/drawing/2014/main" id="{1061747D-6369-7846-A626-ABF605DEA5FB}"/>
              </a:ext>
            </a:extLst>
          </p:cNvPr>
          <p:cNvSpPr>
            <a:spLocks noGrp="1"/>
          </p:cNvSpPr>
          <p:nvPr>
            <p:ph idx="1"/>
          </p:nvPr>
        </p:nvSpPr>
        <p:spPr>
          <a:xfrm>
            <a:off x="5231958" y="605896"/>
            <a:ext cx="5923721" cy="5646208"/>
          </a:xfrm>
        </p:spPr>
        <p:txBody>
          <a:bodyPr anchor="ctr">
            <a:normAutofit/>
          </a:bodyPr>
          <a:lstStyle/>
          <a:p>
            <a:r>
              <a:rPr lang="en-US" sz="2400" b="1" dirty="0"/>
              <a:t>Total Crime vs Moon Phase</a:t>
            </a:r>
            <a:endParaRPr lang="en-US" sz="2200" b="1" dirty="0"/>
          </a:p>
          <a:p>
            <a:pPr lvl="1"/>
            <a:r>
              <a:rPr lang="en-US" sz="2200" dirty="0"/>
              <a:t>Violent Crime vs Moon Phase</a:t>
            </a:r>
          </a:p>
          <a:p>
            <a:pPr lvl="1"/>
            <a:r>
              <a:rPr lang="en-US" sz="2200" dirty="0"/>
              <a:t>Non-Violent Crime vs Moon Phase</a:t>
            </a:r>
          </a:p>
          <a:p>
            <a:r>
              <a:rPr lang="en-US" sz="2400" b="1" dirty="0"/>
              <a:t>Total Crime/Violent Crime/Non-Violent Crime vs moon phase box plots</a:t>
            </a:r>
          </a:p>
          <a:p>
            <a:pPr lvl="1"/>
            <a:r>
              <a:rPr lang="en-US" sz="2200" dirty="0"/>
              <a:t>One Way ANOVA to identify if there is statistical difference between moon phases</a:t>
            </a:r>
          </a:p>
          <a:p>
            <a:r>
              <a:rPr lang="en-US" sz="2400" b="1" dirty="0"/>
              <a:t>Linear Regression on Crime Count vs Moon Visibility</a:t>
            </a:r>
          </a:p>
          <a:p>
            <a:pPr lvl="1"/>
            <a:r>
              <a:rPr lang="en-US" sz="2200" dirty="0"/>
              <a:t>Correlation coefficient generated</a:t>
            </a:r>
          </a:p>
          <a:p>
            <a:pPr lvl="1"/>
            <a:r>
              <a:rPr lang="en-US" sz="2200" dirty="0"/>
              <a:t>R</a:t>
            </a:r>
            <a:r>
              <a:rPr lang="en-US" sz="2200" baseline="30000" dirty="0"/>
              <a:t>2 </a:t>
            </a:r>
            <a:r>
              <a:rPr lang="en-US" sz="2200" dirty="0"/>
              <a:t>Value generated</a:t>
            </a:r>
          </a:p>
          <a:p>
            <a:pPr marL="0" algn="ctr">
              <a:buNone/>
            </a:pPr>
            <a:r>
              <a:rPr lang="en-US" sz="2200" dirty="0"/>
              <a:t>Lets look at some data!</a:t>
            </a:r>
          </a:p>
          <a:p>
            <a:pPr marL="201168" lvl="1" indent="0">
              <a:buNone/>
            </a:pPr>
            <a:endParaRPr lang="en-US" sz="2200" dirty="0"/>
          </a:p>
        </p:txBody>
      </p:sp>
    </p:spTree>
    <p:extLst>
      <p:ext uri="{BB962C8B-B14F-4D97-AF65-F5344CB8AC3E}">
        <p14:creationId xmlns:p14="http://schemas.microsoft.com/office/powerpoint/2010/main" val="327204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1ACDE9-756C-6742-9809-F8DB316A9DD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Discussion</a:t>
            </a:r>
          </a:p>
        </p:txBody>
      </p:sp>
      <p:sp>
        <p:nvSpPr>
          <p:cNvPr id="3" name="Content Placeholder 2">
            <a:extLst>
              <a:ext uri="{FF2B5EF4-FFF2-40B4-BE49-F238E27FC236}">
                <a16:creationId xmlns:a16="http://schemas.microsoft.com/office/drawing/2014/main" id="{12C6ED5D-DE4F-6544-AB7D-23CFE4BA0C1F}"/>
              </a:ext>
            </a:extLst>
          </p:cNvPr>
          <p:cNvSpPr>
            <a:spLocks noGrp="1"/>
          </p:cNvSpPr>
          <p:nvPr>
            <p:ph idx="1"/>
          </p:nvPr>
        </p:nvSpPr>
        <p:spPr>
          <a:xfrm>
            <a:off x="5231958" y="605896"/>
            <a:ext cx="5923721" cy="5646208"/>
          </a:xfrm>
        </p:spPr>
        <p:txBody>
          <a:bodyPr anchor="ctr">
            <a:normAutofit lnSpcReduction="10000"/>
          </a:bodyPr>
          <a:lstStyle/>
          <a:p>
            <a:r>
              <a:rPr lang="en-US" sz="2400" b="1" dirty="0"/>
              <a:t>Data does not support a correlation between crimes committed and moon phase.</a:t>
            </a:r>
          </a:p>
          <a:p>
            <a:pPr lvl="1"/>
            <a:r>
              <a:rPr lang="en-US" sz="2200" dirty="0"/>
              <a:t>Generated correlation coefficients are slightly negative be very weak</a:t>
            </a:r>
          </a:p>
          <a:p>
            <a:pPr lvl="2"/>
            <a:r>
              <a:rPr lang="en-US" sz="1800" dirty="0"/>
              <a:t>Chicago – Correlation Coefficient = -0.11</a:t>
            </a:r>
          </a:p>
          <a:p>
            <a:pPr lvl="2"/>
            <a:r>
              <a:rPr lang="en-US" sz="1800" dirty="0"/>
              <a:t>Portland – Correlation Coefficient = = -0.009</a:t>
            </a:r>
          </a:p>
          <a:p>
            <a:pPr lvl="2"/>
            <a:r>
              <a:rPr lang="en-US" sz="1800" dirty="0"/>
              <a:t>Atlanta – Correlation Coefficient = -0.03</a:t>
            </a:r>
          </a:p>
          <a:p>
            <a:r>
              <a:rPr lang="en-US" sz="2400" b="1" dirty="0"/>
              <a:t>Regression analysis does not support a predictable model between crime count and moon visibility.</a:t>
            </a:r>
          </a:p>
          <a:p>
            <a:pPr lvl="2"/>
            <a:r>
              <a:rPr lang="en-US" sz="1800" dirty="0"/>
              <a:t>Chicago – R</a:t>
            </a:r>
            <a:r>
              <a:rPr lang="en-US" sz="1800" baseline="30000" dirty="0"/>
              <a:t>2</a:t>
            </a:r>
            <a:r>
              <a:rPr lang="en-US" sz="1800" dirty="0"/>
              <a:t> = 0.012</a:t>
            </a:r>
          </a:p>
          <a:p>
            <a:pPr lvl="2"/>
            <a:r>
              <a:rPr lang="en-US" sz="1800" dirty="0"/>
              <a:t>Portland – R</a:t>
            </a:r>
            <a:r>
              <a:rPr lang="en-US" sz="1800" baseline="30000" dirty="0"/>
              <a:t>2</a:t>
            </a:r>
            <a:r>
              <a:rPr lang="en-US" sz="1800" dirty="0"/>
              <a:t> = 0.00009</a:t>
            </a:r>
          </a:p>
          <a:p>
            <a:pPr lvl="2"/>
            <a:r>
              <a:rPr lang="en-US" sz="1800" dirty="0"/>
              <a:t>Atlanta – R</a:t>
            </a:r>
            <a:r>
              <a:rPr lang="en-US" sz="1800" baseline="30000" dirty="0"/>
              <a:t>2</a:t>
            </a:r>
            <a:r>
              <a:rPr lang="en-US" sz="1800" dirty="0"/>
              <a:t> = 0.0008</a:t>
            </a:r>
            <a:endParaRPr lang="en-US" sz="2400" dirty="0"/>
          </a:p>
          <a:p>
            <a:pPr marL="0" indent="0">
              <a:buNone/>
            </a:pPr>
            <a:r>
              <a:rPr lang="en-US" sz="2400" b="1" dirty="0"/>
              <a:t>ANOVA tests support Null Hypothesis</a:t>
            </a:r>
          </a:p>
          <a:p>
            <a:pPr lvl="1"/>
            <a:r>
              <a:rPr lang="en-US" sz="2000" dirty="0"/>
              <a:t>All t-test value &gt;0.5</a:t>
            </a:r>
          </a:p>
          <a:p>
            <a:endParaRPr lang="en-US" sz="2400" dirty="0"/>
          </a:p>
        </p:txBody>
      </p:sp>
    </p:spTree>
    <p:extLst>
      <p:ext uri="{BB962C8B-B14F-4D97-AF65-F5344CB8AC3E}">
        <p14:creationId xmlns:p14="http://schemas.microsoft.com/office/powerpoint/2010/main" val="279316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EFF4AF-87F5-C941-B1E8-84793B9CFFB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Post Mortem</a:t>
            </a:r>
          </a:p>
        </p:txBody>
      </p:sp>
      <p:sp>
        <p:nvSpPr>
          <p:cNvPr id="3" name="Content Placeholder 2">
            <a:extLst>
              <a:ext uri="{FF2B5EF4-FFF2-40B4-BE49-F238E27FC236}">
                <a16:creationId xmlns:a16="http://schemas.microsoft.com/office/drawing/2014/main" id="{74E8BFBD-D030-724F-8C47-BAECBBFC8DAF}"/>
              </a:ext>
            </a:extLst>
          </p:cNvPr>
          <p:cNvSpPr>
            <a:spLocks noGrp="1"/>
          </p:cNvSpPr>
          <p:nvPr>
            <p:ph idx="1"/>
          </p:nvPr>
        </p:nvSpPr>
        <p:spPr>
          <a:xfrm>
            <a:off x="5231958" y="605896"/>
            <a:ext cx="5923721" cy="5646208"/>
          </a:xfrm>
        </p:spPr>
        <p:txBody>
          <a:bodyPr anchor="ctr">
            <a:normAutofit/>
          </a:bodyPr>
          <a:lstStyle/>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r>
              <a:rPr lang="en-US" sz="2400" b="1"/>
              <a:t>Do </a:t>
            </a:r>
            <a:r>
              <a:rPr lang="en-US" sz="2400" b="1" dirty="0"/>
              <a:t>special moons appear to have an effect on crimes committed? </a:t>
            </a:r>
          </a:p>
          <a:p>
            <a:r>
              <a:rPr lang="en-US" sz="2400" b="1" dirty="0"/>
              <a:t>Expand crime data to include more cities of similar population.</a:t>
            </a:r>
          </a:p>
          <a:p>
            <a:r>
              <a:rPr lang="en-US" sz="2400" b="1" dirty="0"/>
              <a:t>Can the Lunar-Lunacy connection be observed in other types of data?</a:t>
            </a:r>
          </a:p>
        </p:txBody>
      </p:sp>
    </p:spTree>
    <p:extLst>
      <p:ext uri="{BB962C8B-B14F-4D97-AF65-F5344CB8AC3E}">
        <p14:creationId xmlns:p14="http://schemas.microsoft.com/office/powerpoint/2010/main" val="45326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70F81A-0AD3-FF41-A83E-725C3E2D6271}"/>
              </a:ext>
            </a:extLst>
          </p:cNvPr>
          <p:cNvPicPr>
            <a:picLocks noChangeAspect="1"/>
          </p:cNvPicPr>
          <p:nvPr/>
        </p:nvPicPr>
        <p:blipFill>
          <a:blip r:embed="rId2"/>
          <a:stretch>
            <a:fillRect/>
          </a:stretch>
        </p:blipFill>
        <p:spPr>
          <a:xfrm>
            <a:off x="633999" y="1452457"/>
            <a:ext cx="10925102" cy="1939205"/>
          </a:xfrm>
          <a:prstGeom prst="rect">
            <a:avLst/>
          </a:prstGeom>
        </p:spPr>
      </p:pic>
      <p:sp>
        <p:nvSpPr>
          <p:cNvPr id="30" name="Rectangle 29">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515A27-8425-F748-A399-42607C7221F2}"/>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Questions</a:t>
            </a:r>
          </a:p>
        </p:txBody>
      </p:sp>
      <p:cxnSp>
        <p:nvCxnSpPr>
          <p:cNvPr id="32" name="Straight Connector 3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AF3C9B-AACC-E84D-BD60-6A6A7987EEE8}"/>
              </a:ext>
            </a:extLst>
          </p:cNvPr>
          <p:cNvSpPr>
            <a:spLocks noGrp="1"/>
          </p:cNvSpPr>
          <p:nvPr>
            <p:ph idx="1"/>
          </p:nvPr>
        </p:nvSpPr>
        <p:spPr>
          <a:xfrm>
            <a:off x="6064301" y="4905300"/>
            <a:ext cx="5493699" cy="1554485"/>
          </a:xfrm>
        </p:spPr>
        <p:txBody>
          <a:bodyPr vert="horz" lIns="91440" tIns="45720" rIns="91440" bIns="45720" rtlCol="0" anchor="ctr">
            <a:normAutofit/>
          </a:bodyPr>
          <a:lstStyle/>
          <a:p>
            <a:pPr marL="0" indent="0">
              <a:buNone/>
            </a:pPr>
            <a:r>
              <a:rPr lang="en-US" cap="all" spc="200">
                <a:solidFill>
                  <a:srgbClr val="FFFFFF"/>
                </a:solidFill>
              </a:rPr>
              <a:t>Thank you!</a:t>
            </a:r>
          </a:p>
        </p:txBody>
      </p:sp>
    </p:spTree>
    <p:extLst>
      <p:ext uri="{BB962C8B-B14F-4D97-AF65-F5344CB8AC3E}">
        <p14:creationId xmlns:p14="http://schemas.microsoft.com/office/powerpoint/2010/main" val="249461167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651</Words>
  <Application>Microsoft Macintosh PowerPoint</Application>
  <PresentationFormat>Widescreen</PresentationFormat>
  <Paragraphs>89</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Violent Moons:  Is it a thing? </vt:lpstr>
      <vt:lpstr>Motivations &amp; Summary</vt:lpstr>
      <vt:lpstr>Questions &amp; Data Collection</vt:lpstr>
      <vt:lpstr>Data Clean-up &amp;  Exploration</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Violent Moons:  Is it a thing? </dc:title>
  <dc:creator>Jasmin Schaefer</dc:creator>
  <cp:lastModifiedBy>Jasmin Schaefer</cp:lastModifiedBy>
  <cp:revision>14</cp:revision>
  <dcterms:created xsi:type="dcterms:W3CDTF">2020-02-05T18:10:46Z</dcterms:created>
  <dcterms:modified xsi:type="dcterms:W3CDTF">2020-02-06T01:04:37Z</dcterms:modified>
</cp:coreProperties>
</file>