
<file path=[Content_Types].xml><?xml version="1.0" encoding="utf-8"?>
<Types xmlns="http://schemas.openxmlformats.org/package/2006/content-types">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68"/>
  </p:normalViewPr>
  <p:slideViewPr>
    <p:cSldViewPr snapToGrid="0" snapToObjects="1">
      <p:cViewPr varScale="1">
        <p:scale>
          <a:sx n="84" d="100"/>
          <a:sy n="84" d="100"/>
        </p:scale>
        <p:origin x="11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056B8-E0ED-2848-A4CC-494869A1A177}" type="datetimeFigureOut">
              <a:rPr lang="en-US" smtClean="0"/>
              <a:t>2/3/20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07C3E-99DF-A34B-BD71-874732C09E36}" type="slidenum">
              <a:rPr lang="en-US" smtClean="0"/>
              <a:t>‹#›</a:t>
            </a:fld>
            <a:endParaRPr lang="en-US"/>
          </a:p>
        </p:txBody>
      </p:sp>
    </p:spTree>
    <p:extLst>
      <p:ext uri="{BB962C8B-B14F-4D97-AF65-F5344CB8AC3E}">
        <p14:creationId xmlns:p14="http://schemas.microsoft.com/office/powerpoint/2010/main" val="2919366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Lunar Lunacy Connection:</a:t>
            </a:r>
          </a:p>
          <a:p>
            <a:r>
              <a:rPr lang="en-US" sz="1200" b="0" i="0" kern="1200" dirty="0">
                <a:solidFill>
                  <a:schemeClr val="tx1"/>
                </a:solidFill>
                <a:effectLst/>
                <a:latin typeface="+mn-lt"/>
                <a:ea typeface="+mn-ea"/>
                <a:cs typeface="+mn-cs"/>
              </a:rPr>
              <a:t>People think the mystical powers of the full moon induce erratic behaviors, psychiatric hospital admissions, suicides, homicides, emergency room calls, traffic accidents, fights at professional hockey games, dog bites and all manner of strange events. One survey revealed that 45 percent of college students believe moonstruck humans are prone to unusual behaviors, and other surveys suggest that mental health professionals may be still more likely than laypeople to hold this conviction. In 2007 several police departments in the U.K. even added officers on full-moon nights in an effort to cope with presumed higher crime rates.</a:t>
            </a:r>
            <a:endParaRPr lang="en-US" dirty="0"/>
          </a:p>
        </p:txBody>
      </p:sp>
      <p:sp>
        <p:nvSpPr>
          <p:cNvPr id="4" name="Slide Number Placeholder 3"/>
          <p:cNvSpPr>
            <a:spLocks noGrp="1"/>
          </p:cNvSpPr>
          <p:nvPr>
            <p:ph type="sldNum" sz="quarter" idx="5"/>
          </p:nvPr>
        </p:nvSpPr>
        <p:spPr/>
        <p:txBody>
          <a:bodyPr/>
          <a:lstStyle/>
          <a:p>
            <a:fld id="{EF407C3E-99DF-A34B-BD71-874732C09E36}" type="slidenum">
              <a:rPr lang="en-US" smtClean="0"/>
              <a:t>2</a:t>
            </a:fld>
            <a:endParaRPr lang="en-US"/>
          </a:p>
        </p:txBody>
      </p:sp>
    </p:spTree>
    <p:extLst>
      <p:ext uri="{BB962C8B-B14F-4D97-AF65-F5344CB8AC3E}">
        <p14:creationId xmlns:p14="http://schemas.microsoft.com/office/powerpoint/2010/main" val="3945770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a:t>
            </a:r>
          </a:p>
          <a:p>
            <a:r>
              <a:rPr lang="en-US" dirty="0"/>
              <a:t>Total crime count per moon phase for each city</a:t>
            </a:r>
          </a:p>
          <a:p>
            <a:r>
              <a:rPr lang="en-US" dirty="0"/>
              <a:t>Moon visibility percentage and crime count scatter plot for each city</a:t>
            </a:r>
          </a:p>
          <a:p>
            <a:r>
              <a:rPr lang="en-US" dirty="0"/>
              <a:t>	correlation coefficient (</a:t>
            </a:r>
            <a:r>
              <a:rPr lang="en-US" dirty="0" err="1"/>
              <a:t>pearsons</a:t>
            </a:r>
            <a:r>
              <a:rPr lang="en-US" dirty="0"/>
              <a:t> r)</a:t>
            </a:r>
          </a:p>
          <a:p>
            <a:r>
              <a:rPr lang="en-US" dirty="0"/>
              <a:t>	linear regression line(maybe)</a:t>
            </a:r>
          </a:p>
          <a:p>
            <a:r>
              <a:rPr lang="en-US" dirty="0"/>
              <a:t>Violent vs non-violent per moon phase for each city</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F407C3E-99DF-A34B-BD71-874732C09E36}" type="slidenum">
              <a:rPr lang="en-US" smtClean="0"/>
              <a:t>3</a:t>
            </a:fld>
            <a:endParaRPr lang="en-US"/>
          </a:p>
        </p:txBody>
      </p:sp>
    </p:spTree>
    <p:extLst>
      <p:ext uri="{BB962C8B-B14F-4D97-AF65-F5344CB8AC3E}">
        <p14:creationId xmlns:p14="http://schemas.microsoft.com/office/powerpoint/2010/main" val="3974485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2/3/20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9423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2/3/20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7761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2/3/20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629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2/3/20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5760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2/3/20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598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2/3/20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6501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2/3/20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30851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2/3/20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1184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2/3/20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7534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2/3/20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72114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2/3/20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9378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2/3/20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97121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9" r:id="rId6"/>
    <p:sldLayoutId id="2147483704" r:id="rId7"/>
    <p:sldLayoutId id="2147483705" r:id="rId8"/>
    <p:sldLayoutId id="2147483706" r:id="rId9"/>
    <p:sldLayoutId id="2147483708" r:id="rId10"/>
    <p:sldLayoutId id="2147483707" r:id="rId11"/>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0" name="Straight Connector 5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1" name="Rectangle 54">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2B82585-E721-F142-A444-E8A77AD49238}"/>
              </a:ext>
            </a:extLst>
          </p:cNvPr>
          <p:cNvSpPr>
            <a:spLocks noGrp="1"/>
          </p:cNvSpPr>
          <p:nvPr>
            <p:ph type="ctrTitle"/>
          </p:nvPr>
        </p:nvSpPr>
        <p:spPr>
          <a:xfrm>
            <a:off x="643467" y="516835"/>
            <a:ext cx="3448259" cy="1666501"/>
          </a:xfrm>
        </p:spPr>
        <p:txBody>
          <a:bodyPr vert="horz" lIns="91440" tIns="45720" rIns="91440" bIns="45720" rtlCol="0" anchor="b">
            <a:normAutofit/>
          </a:bodyPr>
          <a:lstStyle/>
          <a:p>
            <a:r>
              <a:rPr lang="en-US" sz="4000">
                <a:solidFill>
                  <a:srgbClr val="FFFFFF"/>
                </a:solidFill>
              </a:rPr>
              <a:t>Violent Moons: </a:t>
            </a:r>
            <a:br>
              <a:rPr lang="en-US" sz="4000">
                <a:solidFill>
                  <a:srgbClr val="FFFFFF"/>
                </a:solidFill>
              </a:rPr>
            </a:br>
            <a:r>
              <a:rPr lang="en-US" sz="4000">
                <a:solidFill>
                  <a:srgbClr val="FFFFFF"/>
                </a:solidFill>
              </a:rPr>
              <a:t>Is it a thing? </a:t>
            </a:r>
          </a:p>
        </p:txBody>
      </p:sp>
      <p:cxnSp>
        <p:nvCxnSpPr>
          <p:cNvPr id="62" name="Straight Connector 56">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054F1E6-0468-6D47-B594-C6CC6C310C5D}"/>
              </a:ext>
            </a:extLst>
          </p:cNvPr>
          <p:cNvSpPr>
            <a:spLocks noGrp="1"/>
          </p:cNvSpPr>
          <p:nvPr>
            <p:ph type="subTitle" idx="1"/>
          </p:nvPr>
        </p:nvSpPr>
        <p:spPr>
          <a:xfrm>
            <a:off x="643467" y="2546224"/>
            <a:ext cx="3448259" cy="3342747"/>
          </a:xfrm>
        </p:spPr>
        <p:txBody>
          <a:bodyPr vert="horz" lIns="0" tIns="45720" rIns="0" bIns="45720" rtlCol="0">
            <a:normAutofit/>
          </a:bodyPr>
          <a:lstStyle/>
          <a:p>
            <a:pPr>
              <a:lnSpc>
                <a:spcPct val="100000"/>
              </a:lnSpc>
            </a:pPr>
            <a:r>
              <a:rPr lang="en-US" sz="1800">
                <a:solidFill>
                  <a:srgbClr val="FFFFFF"/>
                </a:solidFill>
              </a:rPr>
              <a:t>Jasmin Schaefer</a:t>
            </a:r>
          </a:p>
          <a:p>
            <a:pPr>
              <a:lnSpc>
                <a:spcPct val="100000"/>
              </a:lnSpc>
            </a:pPr>
            <a:r>
              <a:rPr lang="en-US" sz="1800">
                <a:solidFill>
                  <a:srgbClr val="FFFFFF"/>
                </a:solidFill>
              </a:rPr>
              <a:t>Nathan Higley</a:t>
            </a:r>
          </a:p>
          <a:p>
            <a:pPr>
              <a:lnSpc>
                <a:spcPct val="100000"/>
              </a:lnSpc>
            </a:pPr>
            <a:r>
              <a:rPr lang="en-US" sz="1800">
                <a:solidFill>
                  <a:srgbClr val="FFFFFF"/>
                </a:solidFill>
              </a:rPr>
              <a:t>Kelly Priest</a:t>
            </a:r>
          </a:p>
          <a:p>
            <a:pPr>
              <a:lnSpc>
                <a:spcPct val="100000"/>
              </a:lnSpc>
            </a:pPr>
            <a:r>
              <a:rPr lang="en-US" sz="1800">
                <a:solidFill>
                  <a:srgbClr val="FFFFFF"/>
                </a:solidFill>
              </a:rPr>
              <a:t>Philip Morier</a:t>
            </a:r>
          </a:p>
        </p:txBody>
      </p:sp>
      <p:pic>
        <p:nvPicPr>
          <p:cNvPr id="5" name="Picture 4">
            <a:extLst>
              <a:ext uri="{FF2B5EF4-FFF2-40B4-BE49-F238E27FC236}">
                <a16:creationId xmlns:a16="http://schemas.microsoft.com/office/drawing/2014/main" id="{577DDF0A-E093-7E40-87F4-3CDF6A98A98B}"/>
              </a:ext>
            </a:extLst>
          </p:cNvPr>
          <p:cNvPicPr>
            <a:picLocks noChangeAspect="1"/>
          </p:cNvPicPr>
          <p:nvPr/>
        </p:nvPicPr>
        <p:blipFill rotWithShape="1">
          <a:blip r:embed="rId2"/>
          <a:srcRect t="3523" r="2" b="22782"/>
          <a:stretch/>
        </p:blipFill>
        <p:spPr>
          <a:xfrm>
            <a:off x="4654296" y="10"/>
            <a:ext cx="7537703" cy="6857990"/>
          </a:xfrm>
          <a:prstGeom prst="rect">
            <a:avLst/>
          </a:prstGeom>
        </p:spPr>
      </p:pic>
    </p:spTree>
    <p:extLst>
      <p:ext uri="{BB962C8B-B14F-4D97-AF65-F5344CB8AC3E}">
        <p14:creationId xmlns:p14="http://schemas.microsoft.com/office/powerpoint/2010/main" val="417280390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03B8ED6-C91F-1A46-887D-4E00B3C1A6F1}"/>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Motivations &amp; Summary</a:t>
            </a:r>
          </a:p>
        </p:txBody>
      </p:sp>
      <p:sp>
        <p:nvSpPr>
          <p:cNvPr id="3" name="Content Placeholder 2">
            <a:extLst>
              <a:ext uri="{FF2B5EF4-FFF2-40B4-BE49-F238E27FC236}">
                <a16:creationId xmlns:a16="http://schemas.microsoft.com/office/drawing/2014/main" id="{22BA2F1D-4844-C043-8C58-629D0D2F3AE5}"/>
              </a:ext>
            </a:extLst>
          </p:cNvPr>
          <p:cNvSpPr>
            <a:spLocks noGrp="1"/>
          </p:cNvSpPr>
          <p:nvPr>
            <p:ph idx="1"/>
          </p:nvPr>
        </p:nvSpPr>
        <p:spPr>
          <a:xfrm>
            <a:off x="5455601" y="1056746"/>
            <a:ext cx="5923721" cy="5646208"/>
          </a:xfrm>
        </p:spPr>
        <p:txBody>
          <a:bodyPr anchor="ctr">
            <a:normAutofit/>
          </a:bodyPr>
          <a:lstStyle/>
          <a:p>
            <a:pPr marL="0" indent="0" algn="ctr">
              <a:buNone/>
            </a:pPr>
            <a:r>
              <a:rPr lang="en-US" sz="2400" dirty="0"/>
              <a:t>“It must be a full moon!”</a:t>
            </a:r>
          </a:p>
          <a:p>
            <a:r>
              <a:rPr lang="en-US" sz="2400" dirty="0"/>
              <a:t>Lunar-Lunacy Connection</a:t>
            </a:r>
          </a:p>
          <a:p>
            <a:r>
              <a:rPr lang="en-US" sz="2400" dirty="0"/>
              <a:t>Hypothesis: Crime is higher during the full moon phase than any other phase of the moon.</a:t>
            </a:r>
          </a:p>
          <a:p>
            <a:pPr lvl="1"/>
            <a:r>
              <a:rPr lang="en-US" sz="2200" dirty="0"/>
              <a:t>Is there an increase in crime on full moon compared to other phases of the moons?</a:t>
            </a:r>
          </a:p>
          <a:p>
            <a:pPr lvl="1"/>
            <a:r>
              <a:rPr lang="en-US" sz="2200" dirty="0"/>
              <a:t>Is there a difference between the number of violent crimes vs non-violent crimes committed on a full moon?</a:t>
            </a:r>
          </a:p>
          <a:p>
            <a:pPr lvl="1"/>
            <a:r>
              <a:rPr lang="en-US" sz="2200" dirty="0"/>
              <a:t>If a correlation exists, how strong is it?</a:t>
            </a:r>
          </a:p>
          <a:p>
            <a:endParaRPr lang="en-US" sz="2400" dirty="0"/>
          </a:p>
        </p:txBody>
      </p:sp>
      <p:pic>
        <p:nvPicPr>
          <p:cNvPr id="4" name="Picture 3">
            <a:extLst>
              <a:ext uri="{FF2B5EF4-FFF2-40B4-BE49-F238E27FC236}">
                <a16:creationId xmlns:a16="http://schemas.microsoft.com/office/drawing/2014/main" id="{30FCAA19-E92D-954E-8791-02B98FB98134}"/>
              </a:ext>
            </a:extLst>
          </p:cNvPr>
          <p:cNvPicPr>
            <a:picLocks noChangeAspect="1"/>
          </p:cNvPicPr>
          <p:nvPr/>
        </p:nvPicPr>
        <p:blipFill>
          <a:blip r:embed="rId3"/>
          <a:stretch>
            <a:fillRect/>
          </a:stretch>
        </p:blipFill>
        <p:spPr>
          <a:xfrm>
            <a:off x="5877461" y="155046"/>
            <a:ext cx="5080000" cy="901700"/>
          </a:xfrm>
          <a:prstGeom prst="rect">
            <a:avLst/>
          </a:prstGeom>
        </p:spPr>
      </p:pic>
    </p:spTree>
    <p:extLst>
      <p:ext uri="{BB962C8B-B14F-4D97-AF65-F5344CB8AC3E}">
        <p14:creationId xmlns:p14="http://schemas.microsoft.com/office/powerpoint/2010/main" val="1638157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47E6B60-55D0-CD41-8234-2333442D9601}"/>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Questions &amp; Data</a:t>
            </a:r>
          </a:p>
        </p:txBody>
      </p:sp>
      <p:sp>
        <p:nvSpPr>
          <p:cNvPr id="3" name="Content Placeholder 2">
            <a:extLst>
              <a:ext uri="{FF2B5EF4-FFF2-40B4-BE49-F238E27FC236}">
                <a16:creationId xmlns:a16="http://schemas.microsoft.com/office/drawing/2014/main" id="{7BD18238-5861-7845-AD77-CBEDC0A39A51}"/>
              </a:ext>
            </a:extLst>
          </p:cNvPr>
          <p:cNvSpPr>
            <a:spLocks noGrp="1"/>
          </p:cNvSpPr>
          <p:nvPr>
            <p:ph idx="1"/>
          </p:nvPr>
        </p:nvSpPr>
        <p:spPr>
          <a:xfrm>
            <a:off x="5231958" y="605896"/>
            <a:ext cx="5923721" cy="5646208"/>
          </a:xfrm>
        </p:spPr>
        <p:txBody>
          <a:bodyPr anchor="ctr">
            <a:normAutofit/>
          </a:bodyPr>
          <a:lstStyle/>
          <a:p>
            <a:r>
              <a:rPr lang="en-US" sz="2400" b="1" dirty="0"/>
              <a:t>Is there an increase in crime on full moon compared to other phases of the moons?</a:t>
            </a:r>
          </a:p>
          <a:p>
            <a:pPr lvl="1"/>
            <a:r>
              <a:rPr lang="en-US" sz="2200" dirty="0"/>
              <a:t>Crime data (Kaggle and APIs)</a:t>
            </a:r>
          </a:p>
          <a:p>
            <a:pPr lvl="1"/>
            <a:r>
              <a:rPr lang="en-US" sz="2200" dirty="0"/>
              <a:t>Moon phase data (NASA and </a:t>
            </a:r>
            <a:r>
              <a:rPr lang="en-US" sz="2200" dirty="0" err="1"/>
              <a:t>timeanddate.org</a:t>
            </a:r>
            <a:r>
              <a:rPr lang="en-US" sz="2200" dirty="0"/>
              <a:t>)</a:t>
            </a:r>
          </a:p>
          <a:p>
            <a:r>
              <a:rPr lang="en-US" sz="2400" b="1" dirty="0"/>
              <a:t>Is there a difference between the number of violent crimes vs non-violent crimes committed on a full moon?</a:t>
            </a:r>
          </a:p>
          <a:p>
            <a:pPr lvl="1"/>
            <a:r>
              <a:rPr lang="en-US" sz="2200" dirty="0"/>
              <a:t>Define violent crimes and non-violent crimes</a:t>
            </a:r>
          </a:p>
          <a:p>
            <a:pPr lvl="1"/>
            <a:r>
              <a:rPr lang="en-US" sz="2200" dirty="0"/>
              <a:t>Categorize data</a:t>
            </a:r>
          </a:p>
          <a:p>
            <a:r>
              <a:rPr lang="en-US" sz="2400" b="1" dirty="0"/>
              <a:t>If a correlation exists, how strong is it?</a:t>
            </a:r>
          </a:p>
          <a:p>
            <a:pPr lvl="1"/>
            <a:r>
              <a:rPr lang="en-US" sz="2200" dirty="0"/>
              <a:t>Pearson's r and r-squared</a:t>
            </a:r>
          </a:p>
          <a:p>
            <a:pPr lvl="1"/>
            <a:r>
              <a:rPr lang="en-US" sz="2200" dirty="0"/>
              <a:t>ANOVA </a:t>
            </a:r>
          </a:p>
          <a:p>
            <a:endParaRPr lang="en-US" sz="2400" dirty="0"/>
          </a:p>
        </p:txBody>
      </p:sp>
    </p:spTree>
    <p:extLst>
      <p:ext uri="{BB962C8B-B14F-4D97-AF65-F5344CB8AC3E}">
        <p14:creationId xmlns:p14="http://schemas.microsoft.com/office/powerpoint/2010/main" val="2443115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9596211-566E-D646-BFB2-43099E1C9E42}"/>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Data Clean-up &amp;  Exploration</a:t>
            </a:r>
          </a:p>
        </p:txBody>
      </p:sp>
      <p:sp>
        <p:nvSpPr>
          <p:cNvPr id="3" name="Content Placeholder 2">
            <a:extLst>
              <a:ext uri="{FF2B5EF4-FFF2-40B4-BE49-F238E27FC236}">
                <a16:creationId xmlns:a16="http://schemas.microsoft.com/office/drawing/2014/main" id="{C579A2B8-5218-B44C-9C05-AE4F84704497}"/>
              </a:ext>
            </a:extLst>
          </p:cNvPr>
          <p:cNvSpPr>
            <a:spLocks noGrp="1"/>
          </p:cNvSpPr>
          <p:nvPr>
            <p:ph idx="1"/>
          </p:nvPr>
        </p:nvSpPr>
        <p:spPr>
          <a:xfrm>
            <a:off x="5231958" y="605896"/>
            <a:ext cx="5923721" cy="5646208"/>
          </a:xfrm>
        </p:spPr>
        <p:txBody>
          <a:bodyPr anchor="ctr">
            <a:normAutofit/>
          </a:bodyPr>
          <a:lstStyle/>
          <a:p>
            <a:r>
              <a:rPr lang="en-US" sz="2400" dirty="0"/>
              <a:t>Crime data clean up:</a:t>
            </a:r>
          </a:p>
          <a:p>
            <a:pPr lvl="1"/>
            <a:endParaRPr lang="en-US" sz="2200" dirty="0"/>
          </a:p>
          <a:p>
            <a:pPr lvl="1"/>
            <a:endParaRPr lang="en-US" sz="2200" dirty="0"/>
          </a:p>
        </p:txBody>
      </p:sp>
    </p:spTree>
    <p:extLst>
      <p:ext uri="{BB962C8B-B14F-4D97-AF65-F5344CB8AC3E}">
        <p14:creationId xmlns:p14="http://schemas.microsoft.com/office/powerpoint/2010/main" val="973673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FF520D4-BBC0-AD43-B8AC-6DD0B8283A13}"/>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Data Analysis</a:t>
            </a:r>
          </a:p>
        </p:txBody>
      </p:sp>
      <p:sp>
        <p:nvSpPr>
          <p:cNvPr id="3" name="Content Placeholder 2">
            <a:extLst>
              <a:ext uri="{FF2B5EF4-FFF2-40B4-BE49-F238E27FC236}">
                <a16:creationId xmlns:a16="http://schemas.microsoft.com/office/drawing/2014/main" id="{1061747D-6369-7846-A626-ABF605DEA5FB}"/>
              </a:ext>
            </a:extLst>
          </p:cNvPr>
          <p:cNvSpPr>
            <a:spLocks noGrp="1"/>
          </p:cNvSpPr>
          <p:nvPr>
            <p:ph idx="1"/>
          </p:nvPr>
        </p:nvSpPr>
        <p:spPr>
          <a:xfrm>
            <a:off x="5231958" y="605896"/>
            <a:ext cx="5923721" cy="5646208"/>
          </a:xfrm>
        </p:spPr>
        <p:txBody>
          <a:bodyPr anchor="ctr">
            <a:normAutofit/>
          </a:bodyPr>
          <a:lstStyle/>
          <a:p>
            <a:endParaRPr lang="en-US" sz="2400"/>
          </a:p>
        </p:txBody>
      </p:sp>
    </p:spTree>
    <p:extLst>
      <p:ext uri="{BB962C8B-B14F-4D97-AF65-F5344CB8AC3E}">
        <p14:creationId xmlns:p14="http://schemas.microsoft.com/office/powerpoint/2010/main" val="3272047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F1ACDE9-756C-6742-9809-F8DB316A9DD2}"/>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Discussion</a:t>
            </a:r>
          </a:p>
        </p:txBody>
      </p:sp>
      <p:sp>
        <p:nvSpPr>
          <p:cNvPr id="3" name="Content Placeholder 2">
            <a:extLst>
              <a:ext uri="{FF2B5EF4-FFF2-40B4-BE49-F238E27FC236}">
                <a16:creationId xmlns:a16="http://schemas.microsoft.com/office/drawing/2014/main" id="{12C6ED5D-DE4F-6544-AB7D-23CFE4BA0C1F}"/>
              </a:ext>
            </a:extLst>
          </p:cNvPr>
          <p:cNvSpPr>
            <a:spLocks noGrp="1"/>
          </p:cNvSpPr>
          <p:nvPr>
            <p:ph idx="1"/>
          </p:nvPr>
        </p:nvSpPr>
        <p:spPr>
          <a:xfrm>
            <a:off x="5231958" y="605896"/>
            <a:ext cx="5923721" cy="5646208"/>
          </a:xfrm>
        </p:spPr>
        <p:txBody>
          <a:bodyPr anchor="ctr">
            <a:normAutofit/>
          </a:bodyPr>
          <a:lstStyle/>
          <a:p>
            <a:endParaRPr lang="en-US" sz="2400"/>
          </a:p>
        </p:txBody>
      </p:sp>
    </p:spTree>
    <p:extLst>
      <p:ext uri="{BB962C8B-B14F-4D97-AF65-F5344CB8AC3E}">
        <p14:creationId xmlns:p14="http://schemas.microsoft.com/office/powerpoint/2010/main" val="2793160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0EFF4AF-87F5-C941-B1E8-84793B9CFFB7}"/>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Post Mortem</a:t>
            </a:r>
          </a:p>
        </p:txBody>
      </p:sp>
      <p:sp>
        <p:nvSpPr>
          <p:cNvPr id="3" name="Content Placeholder 2">
            <a:extLst>
              <a:ext uri="{FF2B5EF4-FFF2-40B4-BE49-F238E27FC236}">
                <a16:creationId xmlns:a16="http://schemas.microsoft.com/office/drawing/2014/main" id="{74E8BFBD-D030-724F-8C47-BAECBBFC8DAF}"/>
              </a:ext>
            </a:extLst>
          </p:cNvPr>
          <p:cNvSpPr>
            <a:spLocks noGrp="1"/>
          </p:cNvSpPr>
          <p:nvPr>
            <p:ph idx="1"/>
          </p:nvPr>
        </p:nvSpPr>
        <p:spPr>
          <a:xfrm>
            <a:off x="5231958" y="605896"/>
            <a:ext cx="5923721" cy="5646208"/>
          </a:xfrm>
        </p:spPr>
        <p:txBody>
          <a:bodyPr anchor="ctr">
            <a:normAutofit/>
          </a:bodyPr>
          <a:lstStyle/>
          <a:p>
            <a:endParaRPr lang="en-US" sz="2400"/>
          </a:p>
        </p:txBody>
      </p:sp>
    </p:spTree>
    <p:extLst>
      <p:ext uri="{BB962C8B-B14F-4D97-AF65-F5344CB8AC3E}">
        <p14:creationId xmlns:p14="http://schemas.microsoft.com/office/powerpoint/2010/main" val="453260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C515A27-8425-F748-A399-42607C7221F2}"/>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Questions</a:t>
            </a:r>
          </a:p>
        </p:txBody>
      </p:sp>
      <p:sp>
        <p:nvSpPr>
          <p:cNvPr id="3" name="Content Placeholder 2">
            <a:extLst>
              <a:ext uri="{FF2B5EF4-FFF2-40B4-BE49-F238E27FC236}">
                <a16:creationId xmlns:a16="http://schemas.microsoft.com/office/drawing/2014/main" id="{D4AF3C9B-AACC-E84D-BD60-6A6A7987EEE8}"/>
              </a:ext>
            </a:extLst>
          </p:cNvPr>
          <p:cNvSpPr>
            <a:spLocks noGrp="1"/>
          </p:cNvSpPr>
          <p:nvPr>
            <p:ph idx="1"/>
          </p:nvPr>
        </p:nvSpPr>
        <p:spPr>
          <a:xfrm>
            <a:off x="5231958" y="605896"/>
            <a:ext cx="5923721" cy="5646208"/>
          </a:xfrm>
        </p:spPr>
        <p:txBody>
          <a:bodyPr anchor="ctr">
            <a:normAutofit/>
          </a:bodyPr>
          <a:lstStyle/>
          <a:p>
            <a:endParaRPr lang="en-US" sz="2400"/>
          </a:p>
        </p:txBody>
      </p:sp>
    </p:spTree>
    <p:extLst>
      <p:ext uri="{BB962C8B-B14F-4D97-AF65-F5344CB8AC3E}">
        <p14:creationId xmlns:p14="http://schemas.microsoft.com/office/powerpoint/2010/main" val="2494611679"/>
      </p:ext>
    </p:extLst>
  </p:cSld>
  <p:clrMapOvr>
    <a:masterClrMapping/>
  </p:clrMapOvr>
</p:sld>
</file>

<file path=ppt/theme/theme1.xml><?xml version="1.0" encoding="utf-8"?>
<a:theme xmlns:a="http://schemas.openxmlformats.org/drawingml/2006/main" name="Retrospect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2909</TotalTime>
  <Words>348</Words>
  <Application>Microsoft Macintosh PowerPoint</Application>
  <PresentationFormat>Widescreen</PresentationFormat>
  <Paragraphs>41</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Georgia Pro Cond Light</vt:lpstr>
      <vt:lpstr>Speak Pro</vt:lpstr>
      <vt:lpstr>RetrospectVTI</vt:lpstr>
      <vt:lpstr>Violent Moons:  Is it a thing? </vt:lpstr>
      <vt:lpstr>Motivations &amp; Summary</vt:lpstr>
      <vt:lpstr>Questions &amp; Data</vt:lpstr>
      <vt:lpstr>Data Clean-up &amp;  Exploration</vt:lpstr>
      <vt:lpstr>Data Analysis</vt:lpstr>
      <vt:lpstr>Discussion</vt:lpstr>
      <vt:lpstr>Post Mortem</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Violent Moons:  Is it a thing? </dc:title>
  <dc:creator>Jasmin Schaefer</dc:creator>
  <cp:lastModifiedBy>Jasmin Schaefer</cp:lastModifiedBy>
  <cp:revision>18</cp:revision>
  <dcterms:created xsi:type="dcterms:W3CDTF">2020-02-01T19:40:36Z</dcterms:created>
  <dcterms:modified xsi:type="dcterms:W3CDTF">2020-02-04T02:30:30Z</dcterms:modified>
</cp:coreProperties>
</file>