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9478"/>
  </p:normalViewPr>
  <p:slideViewPr>
    <p:cSldViewPr snapToGrid="0" snapToObjects="1">
      <p:cViewPr varScale="1">
        <p:scale>
          <a:sx n="84" d="100"/>
          <a:sy n="84"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a:p>
            <a:r>
              <a:rPr lang="en-US" dirty="0"/>
              <a:t>How many crime types per city were shown in data sets</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may have come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b="1" dirty="0"/>
              <a:t>“It must be a full moon!”</a:t>
            </a:r>
          </a:p>
          <a:p>
            <a:r>
              <a:rPr lang="en-US" sz="2400" b="1" dirty="0"/>
              <a:t>Lunar-Lunacy Connection</a:t>
            </a:r>
          </a:p>
          <a:p>
            <a:r>
              <a:rPr lang="en-US" sz="2400" b="1"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b="1" dirty="0"/>
              <a:t>Conclusion: No correlation found/Null hypothesis supported/ inconclusive</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 Collection</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ANOVA </a:t>
            </a:r>
          </a:p>
          <a:p>
            <a:pPr lvl="1"/>
            <a:r>
              <a:rPr lang="en-US" sz="2200" dirty="0"/>
              <a:t>Pearson's r and r-squared</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b="1" dirty="0"/>
              <a:t>Data clean up:</a:t>
            </a:r>
          </a:p>
          <a:p>
            <a:pPr lvl="1"/>
            <a:r>
              <a:rPr lang="en-US" sz="2200" dirty="0"/>
              <a:t>Cut down the data to occur dates and type of crimes</a:t>
            </a:r>
          </a:p>
          <a:p>
            <a:pPr lvl="1"/>
            <a:r>
              <a:rPr lang="en-US" sz="2200" dirty="0"/>
              <a:t>Merge data with moon phase data</a:t>
            </a:r>
          </a:p>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b="1" dirty="0"/>
              <a:t>Total Crime vs Moon Phase</a:t>
            </a:r>
            <a:endParaRPr lang="en-US" sz="2200" b="1" dirty="0"/>
          </a:p>
          <a:p>
            <a:pPr lvl="1"/>
            <a:r>
              <a:rPr lang="en-US" sz="2200" dirty="0"/>
              <a:t>Violent Crime vs Moon Phase</a:t>
            </a:r>
          </a:p>
          <a:p>
            <a:pPr lvl="1"/>
            <a:r>
              <a:rPr lang="en-US" sz="2200" dirty="0"/>
              <a:t>Non-Violent Crime vs Moon Phase</a:t>
            </a:r>
          </a:p>
          <a:p>
            <a:r>
              <a:rPr lang="en-US" sz="2400" b="1" dirty="0"/>
              <a:t>Total Crime/Violent Crime/Non-Violent Crime vs moon phase box plots</a:t>
            </a:r>
          </a:p>
          <a:p>
            <a:pPr lvl="1"/>
            <a:r>
              <a:rPr lang="en-US" sz="2200" dirty="0"/>
              <a:t>One Way ANOVA to identify if there is statistical difference between moon phases</a:t>
            </a:r>
          </a:p>
          <a:p>
            <a:r>
              <a:rPr lang="en-US" sz="2400" b="1"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lnSpcReduction="10000"/>
          </a:bodyPr>
          <a:lstStyle/>
          <a:p>
            <a:r>
              <a:rPr lang="en-US" sz="2400" b="1" dirty="0"/>
              <a:t>Data does not support a correlation between crimes committed and moon phase.</a:t>
            </a:r>
          </a:p>
          <a:p>
            <a:pPr lvl="1"/>
            <a:r>
              <a:rPr lang="en-US" sz="2200" dirty="0"/>
              <a:t>Generated correlation coefficients are either inconclusive or slightly negative be very weak</a:t>
            </a:r>
          </a:p>
          <a:p>
            <a:pPr lvl="2"/>
            <a:r>
              <a:rPr lang="en-US" sz="1800" dirty="0"/>
              <a:t>Chicago – Correlation Coefficient = -0.11</a:t>
            </a:r>
          </a:p>
          <a:p>
            <a:pPr lvl="2"/>
            <a:r>
              <a:rPr lang="en-US" sz="1800" dirty="0"/>
              <a:t>Portland – Correlation Coefficient = = -0.009</a:t>
            </a:r>
          </a:p>
          <a:p>
            <a:pPr lvl="2"/>
            <a:r>
              <a:rPr lang="en-US" sz="1800" dirty="0"/>
              <a:t>Atlanta – Correlation Coefficient = -0.03</a:t>
            </a:r>
          </a:p>
          <a:p>
            <a:r>
              <a:rPr lang="en-US" sz="2400" b="1" dirty="0"/>
              <a:t>Regression analysis does not support a predictable model between crime count and moon visibility.</a:t>
            </a:r>
          </a:p>
          <a:p>
            <a:pPr lvl="2"/>
            <a:r>
              <a:rPr lang="en-US" sz="1800" dirty="0"/>
              <a:t>Chicago – R</a:t>
            </a:r>
            <a:r>
              <a:rPr lang="en-US" sz="1800" baseline="30000" dirty="0"/>
              <a:t>2</a:t>
            </a:r>
            <a:r>
              <a:rPr lang="en-US" sz="1800" dirty="0"/>
              <a:t> = 0.012</a:t>
            </a:r>
          </a:p>
          <a:p>
            <a:pPr lvl="2"/>
            <a:r>
              <a:rPr lang="en-US" sz="1800" dirty="0"/>
              <a:t>Portland – R</a:t>
            </a:r>
            <a:r>
              <a:rPr lang="en-US" sz="1800" baseline="30000" dirty="0"/>
              <a:t>2</a:t>
            </a:r>
            <a:r>
              <a:rPr lang="en-US" sz="1800" dirty="0"/>
              <a:t> </a:t>
            </a:r>
            <a:r>
              <a:rPr lang="en-US" sz="1800"/>
              <a:t>= 0.00009</a:t>
            </a:r>
          </a:p>
          <a:p>
            <a:pPr lvl="2"/>
            <a:r>
              <a:rPr lang="en-US" sz="1800" dirty="0"/>
              <a:t>Atlanta – R</a:t>
            </a:r>
            <a:r>
              <a:rPr lang="en-US" sz="1800" baseline="30000" dirty="0"/>
              <a:t>2</a:t>
            </a:r>
            <a:r>
              <a:rPr lang="en-US" sz="1800" dirty="0"/>
              <a:t> = 0.0008</a:t>
            </a:r>
            <a:endParaRPr lang="en-US" sz="2400" dirty="0"/>
          </a:p>
          <a:p>
            <a:pPr marL="0" indent="0">
              <a:buNone/>
            </a:pPr>
            <a:r>
              <a:rPr lang="en-US" sz="2400" b="1" dirty="0"/>
              <a:t>ANOVA tests support Null Hypothesis</a:t>
            </a:r>
          </a:p>
          <a:p>
            <a:pPr lvl="1"/>
            <a:r>
              <a:rPr lang="en-US" sz="2000" dirty="0"/>
              <a:t>All t-test value &gt;0.5</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r>
              <a:rPr lang="en-US" sz="2400" b="1" dirty="0"/>
              <a:t>Why did the Portland data yield Nan values with linear regression and ANOVA?</a:t>
            </a:r>
          </a:p>
          <a:p>
            <a:r>
              <a:rPr lang="en-US" sz="2400" b="1" dirty="0"/>
              <a:t>Do special moons appear to have an effect on crimes committed? </a:t>
            </a:r>
          </a:p>
          <a:p>
            <a:r>
              <a:rPr lang="en-US" sz="2400" b="1" dirty="0"/>
              <a:t>Expand crime data to include more cities of </a:t>
            </a:r>
            <a:r>
              <a:rPr lang="en-US" sz="2400" b="1"/>
              <a:t>similar population.</a:t>
            </a:r>
            <a:endParaRPr lang="en-US" sz="2400" b="1" dirty="0"/>
          </a:p>
          <a:p>
            <a:r>
              <a:rPr lang="en-US" sz="2400" b="1" dirty="0"/>
              <a:t>Can the Lunar lunacy connection be observed in other types of data?</a:t>
            </a:r>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671</Words>
  <Application>Microsoft Macintosh PowerPoint</Application>
  <PresentationFormat>Widescreen</PresentationFormat>
  <Paragraphs>90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 Collection</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10</cp:revision>
  <dcterms:created xsi:type="dcterms:W3CDTF">2020-02-05T18:10:46Z</dcterms:created>
  <dcterms:modified xsi:type="dcterms:W3CDTF">2020-02-06T00:18:24Z</dcterms:modified>
</cp:coreProperties>
</file>