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1" r:id="rId3"/>
    <p:sldId id="300" r:id="rId4"/>
    <p:sldId id="282" r:id="rId5"/>
    <p:sldId id="306" r:id="rId6"/>
    <p:sldId id="293" r:id="rId7"/>
    <p:sldId id="280" r:id="rId8"/>
    <p:sldId id="299" r:id="rId9"/>
    <p:sldId id="303" r:id="rId10"/>
    <p:sldId id="298" r:id="rId11"/>
    <p:sldId id="266" r:id="rId12"/>
    <p:sldId id="290" r:id="rId13"/>
    <p:sldId id="291" r:id="rId14"/>
    <p:sldId id="279" r:id="rId15"/>
    <p:sldId id="284" r:id="rId16"/>
    <p:sldId id="281" r:id="rId17"/>
    <p:sldId id="289" r:id="rId18"/>
    <p:sldId id="287" r:id="rId19"/>
    <p:sldId id="312" r:id="rId20"/>
    <p:sldId id="310" r:id="rId21"/>
    <p:sldId id="311" r:id="rId22"/>
    <p:sldId id="308" r:id="rId23"/>
    <p:sldId id="259" r:id="rId24"/>
    <p:sldId id="304" r:id="rId25"/>
    <p:sldId id="307" r:id="rId26"/>
    <p:sldId id="305" r:id="rId27"/>
    <p:sldId id="269"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2" autoAdjust="0"/>
    <p:restoredTop sz="94660"/>
  </p:normalViewPr>
  <p:slideViewPr>
    <p:cSldViewPr snapToGrid="0">
      <p:cViewPr varScale="1">
        <p:scale>
          <a:sx n="93" d="100"/>
          <a:sy n="93" d="100"/>
        </p:scale>
        <p:origin x="10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6A703-D062-4DCE-BBB1-790CD90F3C0B}" type="datetimeFigureOut">
              <a:rPr lang="en-CA" smtClean="0"/>
              <a:t>2018-11-19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46007-DCBA-42F6-804C-7E182ADA2BEA}" type="slidenum">
              <a:rPr lang="en-CA" smtClean="0"/>
              <a:t>‹#›</a:t>
            </a:fld>
            <a:endParaRPr lang="en-CA"/>
          </a:p>
        </p:txBody>
      </p:sp>
    </p:spTree>
    <p:extLst>
      <p:ext uri="{BB962C8B-B14F-4D97-AF65-F5344CB8AC3E}">
        <p14:creationId xmlns:p14="http://schemas.microsoft.com/office/powerpoint/2010/main" val="2691313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relationships but it is hard to tell without doing more fits – 200 fits would be ideal instead of 20</a:t>
            </a:r>
          </a:p>
        </p:txBody>
      </p:sp>
      <p:sp>
        <p:nvSpPr>
          <p:cNvPr id="4" name="Slide Number Placeholder 3"/>
          <p:cNvSpPr>
            <a:spLocks noGrp="1"/>
          </p:cNvSpPr>
          <p:nvPr>
            <p:ph type="sldNum" sz="quarter" idx="5"/>
          </p:nvPr>
        </p:nvSpPr>
        <p:spPr/>
        <p:txBody>
          <a:bodyPr/>
          <a:lstStyle/>
          <a:p>
            <a:fld id="{C9C46007-DCBA-42F6-804C-7E182ADA2BEA}" type="slidenum">
              <a:rPr lang="en-CA" smtClean="0"/>
              <a:t>16</a:t>
            </a:fld>
            <a:endParaRPr lang="en-CA"/>
          </a:p>
        </p:txBody>
      </p:sp>
    </p:spTree>
    <p:extLst>
      <p:ext uri="{BB962C8B-B14F-4D97-AF65-F5344CB8AC3E}">
        <p14:creationId xmlns:p14="http://schemas.microsoft.com/office/powerpoint/2010/main" val="289817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9C46007-DCBA-42F6-804C-7E182ADA2BEA}" type="slidenum">
              <a:rPr lang="en-CA" smtClean="0"/>
              <a:t>17</a:t>
            </a:fld>
            <a:endParaRPr lang="en-CA"/>
          </a:p>
        </p:txBody>
      </p:sp>
    </p:spTree>
    <p:extLst>
      <p:ext uri="{BB962C8B-B14F-4D97-AF65-F5344CB8AC3E}">
        <p14:creationId xmlns:p14="http://schemas.microsoft.com/office/powerpoint/2010/main" val="174229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1397-D1CF-4E63-85A6-90C0D4CDB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021C8F4-27C7-4811-AAD7-0A8221350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292532D-96AB-4DB1-87F0-66D6FC5FCA12}"/>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5" name="Footer Placeholder 4">
            <a:extLst>
              <a:ext uri="{FF2B5EF4-FFF2-40B4-BE49-F238E27FC236}">
                <a16:creationId xmlns:a16="http://schemas.microsoft.com/office/drawing/2014/main" id="{D5FF3DA2-56AC-4780-B4B1-CA920F09A0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6911C2-C4B6-4FEE-B6A7-4A5E72A52F5E}"/>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31066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E6E3-E669-4DDD-9A68-58CE08A5AB9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AF0C3B-E935-48BA-B8C0-884EBBA897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805DD0-7EED-4640-9385-BFD6E63530AB}"/>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5" name="Footer Placeholder 4">
            <a:extLst>
              <a:ext uri="{FF2B5EF4-FFF2-40B4-BE49-F238E27FC236}">
                <a16:creationId xmlns:a16="http://schemas.microsoft.com/office/drawing/2014/main" id="{1310F795-F876-49D1-BE28-B8198A2D3C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5B0E95-8143-47BA-8F6E-56CB63E8F6A9}"/>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407423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CFD26-D9BF-43E9-84EE-B9F3EA0AA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F6F8D3E-4A4E-430A-8E5F-11D04C6E6E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52B83D-A293-43D1-B0E8-6F52F00C159D}"/>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5" name="Footer Placeholder 4">
            <a:extLst>
              <a:ext uri="{FF2B5EF4-FFF2-40B4-BE49-F238E27FC236}">
                <a16:creationId xmlns:a16="http://schemas.microsoft.com/office/drawing/2014/main" id="{10BCB08E-571D-4EC9-BE79-1595B7C841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095AEE-E4C2-407B-99B0-785CECBE190B}"/>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171889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702A-EEBF-474D-A443-B6EED69232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EB39BC-BF6C-4AD0-B4CC-BE8976E954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EB046E3-CA80-4357-8644-7C515721E69F}"/>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5" name="Footer Placeholder 4">
            <a:extLst>
              <a:ext uri="{FF2B5EF4-FFF2-40B4-BE49-F238E27FC236}">
                <a16:creationId xmlns:a16="http://schemas.microsoft.com/office/drawing/2014/main" id="{1091E3B1-FA1B-47DB-8309-EFC67B77D8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4EA00C-AA04-4E28-A671-B257AE7DC850}"/>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48707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46B8-3E22-41C9-9025-B82453889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6000852-08DA-403C-AC85-1BA602972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BA144B-C6F9-4356-B7F0-C01D4F39013D}"/>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5" name="Footer Placeholder 4">
            <a:extLst>
              <a:ext uri="{FF2B5EF4-FFF2-40B4-BE49-F238E27FC236}">
                <a16:creationId xmlns:a16="http://schemas.microsoft.com/office/drawing/2014/main" id="{7C2B8B58-EE11-41A5-A074-6855430C4B5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293BE3-4E34-4F0C-95CF-EBF3A0629024}"/>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167514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906A-360C-4949-A459-FE332A1168C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E04E25-41E5-4B33-8BB7-D888F3F05A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9FA1DE1-74EB-442E-B81C-096C555B9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6027195-AFFB-4B8A-9646-F642C8DC8DF2}"/>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6" name="Footer Placeholder 5">
            <a:extLst>
              <a:ext uri="{FF2B5EF4-FFF2-40B4-BE49-F238E27FC236}">
                <a16:creationId xmlns:a16="http://schemas.microsoft.com/office/drawing/2014/main" id="{E77EF430-1BD4-4B1E-87EF-A735FB08D5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8B4CBC-FB85-4077-AB79-67777236078E}"/>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335361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3483-F5A7-4D97-8AD1-7EAE0FE03B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909C2E-7492-438B-A45E-5152E2D4B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E627EE-B7AE-4B58-94A6-964223F608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B4772A-59DB-4DF2-BCC5-4E2CBD0C7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F15E7E-5A5F-4C62-ADF6-01784F718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EBFDE15-C53F-4F42-8CB9-8F6A68AB1FEF}"/>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8" name="Footer Placeholder 7">
            <a:extLst>
              <a:ext uri="{FF2B5EF4-FFF2-40B4-BE49-F238E27FC236}">
                <a16:creationId xmlns:a16="http://schemas.microsoft.com/office/drawing/2014/main" id="{7600D652-EB38-4B14-9210-ACEB40F8B29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187A851-A481-4576-87AA-C8312B410F69}"/>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69609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8504-FF25-4C27-8440-72A165694F1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03BDE5-E8B6-4DA6-A4BD-4B0E589DC16B}"/>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4" name="Footer Placeholder 3">
            <a:extLst>
              <a:ext uri="{FF2B5EF4-FFF2-40B4-BE49-F238E27FC236}">
                <a16:creationId xmlns:a16="http://schemas.microsoft.com/office/drawing/2014/main" id="{EBE5A300-E885-4A64-96F4-6FF1AF3F61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D400DB5-E628-4959-946B-25AF0ABE63BA}"/>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115373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442BB-4C29-445C-9470-E35D0B2537E4}"/>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3" name="Footer Placeholder 2">
            <a:extLst>
              <a:ext uri="{FF2B5EF4-FFF2-40B4-BE49-F238E27FC236}">
                <a16:creationId xmlns:a16="http://schemas.microsoft.com/office/drawing/2014/main" id="{61DD309A-CF70-462A-B5AC-382CC840065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334881-7FB4-4352-8E2E-937C4C53EC82}"/>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234280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6620-D1BE-42CE-AC36-47D61BEC9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FA3B185-76E1-4334-9C95-C667C062D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FEA4A29-F4B0-4C66-8855-110348B3B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6A150F-C55D-47E4-9BA1-ADBC1C878E33}"/>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6" name="Footer Placeholder 5">
            <a:extLst>
              <a:ext uri="{FF2B5EF4-FFF2-40B4-BE49-F238E27FC236}">
                <a16:creationId xmlns:a16="http://schemas.microsoft.com/office/drawing/2014/main" id="{F2BE256E-06B9-4EF3-9612-C5C777D41F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11EC1E-CFFD-49E0-B24F-7A7692DF3A52}"/>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54130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03B-C4F5-4176-B673-0D5BC4144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52AADC8-66A4-42E3-8594-32C68EEB93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A89A8AF-6551-4AE9-974B-6A7C47F06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BE57A8-381A-4E32-88EA-377F87220090}"/>
              </a:ext>
            </a:extLst>
          </p:cNvPr>
          <p:cNvSpPr>
            <a:spLocks noGrp="1"/>
          </p:cNvSpPr>
          <p:nvPr>
            <p:ph type="dt" sz="half" idx="10"/>
          </p:nvPr>
        </p:nvSpPr>
        <p:spPr/>
        <p:txBody>
          <a:bodyPr/>
          <a:lstStyle/>
          <a:p>
            <a:fld id="{3C09B9E8-C890-44BA-84E0-10420F73CE31}" type="datetimeFigureOut">
              <a:rPr lang="en-CA" smtClean="0"/>
              <a:t>2018-11-18</a:t>
            </a:fld>
            <a:endParaRPr lang="en-CA"/>
          </a:p>
        </p:txBody>
      </p:sp>
      <p:sp>
        <p:nvSpPr>
          <p:cNvPr id="6" name="Footer Placeholder 5">
            <a:extLst>
              <a:ext uri="{FF2B5EF4-FFF2-40B4-BE49-F238E27FC236}">
                <a16:creationId xmlns:a16="http://schemas.microsoft.com/office/drawing/2014/main" id="{F8A3A09E-6F00-4CD3-89FD-BC9AECE9BEE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43206E-F062-4F09-962C-AA09B0DE4932}"/>
              </a:ext>
            </a:extLst>
          </p:cNvPr>
          <p:cNvSpPr>
            <a:spLocks noGrp="1"/>
          </p:cNvSpPr>
          <p:nvPr>
            <p:ph type="sldNum" sz="quarter" idx="12"/>
          </p:nvPr>
        </p:nvSpPr>
        <p:spPr/>
        <p:txBody>
          <a:bodyPr/>
          <a:lstStyle/>
          <a:p>
            <a:fld id="{026A790D-86AA-43D1-976A-419E602E6276}" type="slidenum">
              <a:rPr lang="en-CA" smtClean="0"/>
              <a:t>‹#›</a:t>
            </a:fld>
            <a:endParaRPr lang="en-CA"/>
          </a:p>
        </p:txBody>
      </p:sp>
    </p:spTree>
    <p:extLst>
      <p:ext uri="{BB962C8B-B14F-4D97-AF65-F5344CB8AC3E}">
        <p14:creationId xmlns:p14="http://schemas.microsoft.com/office/powerpoint/2010/main" val="380836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AD0FAA-04A2-47C2-B511-6CBFAB801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7E94CEA-AE06-4FDF-AA78-97C90397D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ECAF5F-1029-4DBB-B608-8D3AFB691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9B9E8-C890-44BA-84E0-10420F73CE31}" type="datetimeFigureOut">
              <a:rPr lang="en-CA" smtClean="0"/>
              <a:t>2018-11-18</a:t>
            </a:fld>
            <a:endParaRPr lang="en-CA"/>
          </a:p>
        </p:txBody>
      </p:sp>
      <p:sp>
        <p:nvSpPr>
          <p:cNvPr id="5" name="Footer Placeholder 4">
            <a:extLst>
              <a:ext uri="{FF2B5EF4-FFF2-40B4-BE49-F238E27FC236}">
                <a16:creationId xmlns:a16="http://schemas.microsoft.com/office/drawing/2014/main" id="{0B74215E-08B5-4EB0-B1CC-47F8C8712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2C70FE1-0F06-4B97-BAA7-41C84DA01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A790D-86AA-43D1-976A-419E602E6276}" type="slidenum">
              <a:rPr lang="en-CA" smtClean="0"/>
              <a:t>‹#›</a:t>
            </a:fld>
            <a:endParaRPr lang="en-CA"/>
          </a:p>
        </p:txBody>
      </p:sp>
    </p:spTree>
    <p:extLst>
      <p:ext uri="{BB962C8B-B14F-4D97-AF65-F5344CB8AC3E}">
        <p14:creationId xmlns:p14="http://schemas.microsoft.com/office/powerpoint/2010/main" val="10530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28F-2F44-4EBB-9663-AB0C65DE403A}"/>
              </a:ext>
            </a:extLst>
          </p:cNvPr>
          <p:cNvSpPr>
            <a:spLocks noGrp="1"/>
          </p:cNvSpPr>
          <p:nvPr>
            <p:ph type="ctrTitle"/>
          </p:nvPr>
        </p:nvSpPr>
        <p:spPr>
          <a:xfrm>
            <a:off x="1524000" y="1577994"/>
            <a:ext cx="9144000" cy="2387600"/>
          </a:xfrm>
        </p:spPr>
        <p:txBody>
          <a:bodyPr>
            <a:normAutofit/>
          </a:bodyPr>
          <a:lstStyle/>
          <a:p>
            <a:r>
              <a:rPr lang="en-CA" sz="4800" dirty="0"/>
              <a:t>Distributed </a:t>
            </a:r>
            <a:r>
              <a:rPr lang="en-CA" sz="4800" dirty="0" err="1"/>
              <a:t>XGBoost</a:t>
            </a:r>
            <a:r>
              <a:rPr lang="en-CA" sz="4800" dirty="0"/>
              <a:t> Performance with </a:t>
            </a:r>
            <a:r>
              <a:rPr lang="en-CA" sz="4800" dirty="0" err="1"/>
              <a:t>PySpark</a:t>
            </a:r>
            <a:r>
              <a:rPr lang="en-CA" sz="4800" dirty="0"/>
              <a:t> and AWS</a:t>
            </a:r>
          </a:p>
        </p:txBody>
      </p:sp>
      <p:sp>
        <p:nvSpPr>
          <p:cNvPr id="4" name="TextBox 3">
            <a:extLst>
              <a:ext uri="{FF2B5EF4-FFF2-40B4-BE49-F238E27FC236}">
                <a16:creationId xmlns:a16="http://schemas.microsoft.com/office/drawing/2014/main" id="{446A97C0-0CF4-4EC7-88BB-EFDC988B21E1}"/>
              </a:ext>
            </a:extLst>
          </p:cNvPr>
          <p:cNvSpPr txBox="1"/>
          <p:nvPr/>
        </p:nvSpPr>
        <p:spPr>
          <a:xfrm>
            <a:off x="5125941" y="5095340"/>
            <a:ext cx="1940118" cy="369332"/>
          </a:xfrm>
          <a:prstGeom prst="rect">
            <a:avLst/>
          </a:prstGeom>
          <a:noFill/>
        </p:spPr>
        <p:txBody>
          <a:bodyPr wrap="square" rtlCol="0">
            <a:spAutoFit/>
          </a:bodyPr>
          <a:lstStyle/>
          <a:p>
            <a:pPr algn="ctr"/>
            <a:r>
              <a:rPr lang="en-CA" dirty="0"/>
              <a:t>Nicholas Hopewell</a:t>
            </a:r>
          </a:p>
        </p:txBody>
      </p:sp>
      <p:pic>
        <p:nvPicPr>
          <p:cNvPr id="1026" name="Picture 2" descr="Image result for trent u logo">
            <a:extLst>
              <a:ext uri="{FF2B5EF4-FFF2-40B4-BE49-F238E27FC236}">
                <a16:creationId xmlns:a16="http://schemas.microsoft.com/office/drawing/2014/main" id="{3160B121-BC4F-4B9A-882F-EAC48F297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803" y="5757608"/>
            <a:ext cx="2436394" cy="6159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ws  logo">
            <a:extLst>
              <a:ext uri="{FF2B5EF4-FFF2-40B4-BE49-F238E27FC236}">
                <a16:creationId xmlns:a16="http://schemas.microsoft.com/office/drawing/2014/main" id="{C40EF661-2541-457F-86B1-807FEB595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054" y="-214020"/>
            <a:ext cx="3620146" cy="18617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park logo">
            <a:extLst>
              <a:ext uri="{FF2B5EF4-FFF2-40B4-BE49-F238E27FC236}">
                <a16:creationId xmlns:a16="http://schemas.microsoft.com/office/drawing/2014/main" id="{B1E3521E-9195-4B61-867B-30FAEB672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81" y="135982"/>
            <a:ext cx="2660181" cy="138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06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07C4-9597-4EC9-94A4-47D9BFFEBEB9}"/>
              </a:ext>
            </a:extLst>
          </p:cNvPr>
          <p:cNvSpPr>
            <a:spLocks noGrp="1"/>
          </p:cNvSpPr>
          <p:nvPr>
            <p:ph type="title"/>
          </p:nvPr>
        </p:nvSpPr>
        <p:spPr>
          <a:xfrm>
            <a:off x="838200" y="183892"/>
            <a:ext cx="10515600" cy="1325563"/>
          </a:xfrm>
        </p:spPr>
        <p:txBody>
          <a:bodyPr/>
          <a:lstStyle/>
          <a:p>
            <a:r>
              <a:rPr lang="en-CA" dirty="0"/>
              <a:t>Fixing training size for distributed trials</a:t>
            </a:r>
          </a:p>
        </p:txBody>
      </p:sp>
      <p:pic>
        <p:nvPicPr>
          <p:cNvPr id="5" name="Picture 4">
            <a:extLst>
              <a:ext uri="{FF2B5EF4-FFF2-40B4-BE49-F238E27FC236}">
                <a16:creationId xmlns:a16="http://schemas.microsoft.com/office/drawing/2014/main" id="{B549F6B2-4764-4C17-B894-BF60BC52F3F2}"/>
              </a:ext>
            </a:extLst>
          </p:cNvPr>
          <p:cNvPicPr>
            <a:picLocks noChangeAspect="1"/>
          </p:cNvPicPr>
          <p:nvPr/>
        </p:nvPicPr>
        <p:blipFill>
          <a:blip r:embed="rId2"/>
          <a:stretch>
            <a:fillRect/>
          </a:stretch>
        </p:blipFill>
        <p:spPr>
          <a:xfrm>
            <a:off x="6492909" y="1401562"/>
            <a:ext cx="5190010" cy="4775401"/>
          </a:xfrm>
          <a:prstGeom prst="rect">
            <a:avLst/>
          </a:prstGeom>
        </p:spPr>
      </p:pic>
      <p:pic>
        <p:nvPicPr>
          <p:cNvPr id="9" name="Picture 8">
            <a:extLst>
              <a:ext uri="{FF2B5EF4-FFF2-40B4-BE49-F238E27FC236}">
                <a16:creationId xmlns:a16="http://schemas.microsoft.com/office/drawing/2014/main" id="{9F920266-EF90-4DC6-9B16-952BEFA702C5}"/>
              </a:ext>
            </a:extLst>
          </p:cNvPr>
          <p:cNvPicPr>
            <a:picLocks noChangeAspect="1"/>
          </p:cNvPicPr>
          <p:nvPr/>
        </p:nvPicPr>
        <p:blipFill>
          <a:blip r:embed="rId3"/>
          <a:stretch>
            <a:fillRect/>
          </a:stretch>
        </p:blipFill>
        <p:spPr>
          <a:xfrm>
            <a:off x="898492" y="3106838"/>
            <a:ext cx="4800600" cy="1828800"/>
          </a:xfrm>
          <a:prstGeom prst="rect">
            <a:avLst/>
          </a:prstGeom>
        </p:spPr>
      </p:pic>
      <p:sp>
        <p:nvSpPr>
          <p:cNvPr id="10" name="Rectangle 9">
            <a:extLst>
              <a:ext uri="{FF2B5EF4-FFF2-40B4-BE49-F238E27FC236}">
                <a16:creationId xmlns:a16="http://schemas.microsoft.com/office/drawing/2014/main" id="{52257811-1963-4FB5-8DC8-9457C1E79F2F}"/>
              </a:ext>
            </a:extLst>
          </p:cNvPr>
          <p:cNvSpPr/>
          <p:nvPr/>
        </p:nvSpPr>
        <p:spPr>
          <a:xfrm>
            <a:off x="1768052" y="2248888"/>
            <a:ext cx="3158942" cy="369332"/>
          </a:xfrm>
          <a:prstGeom prst="rect">
            <a:avLst/>
          </a:prstGeom>
        </p:spPr>
        <p:txBody>
          <a:bodyPr wrap="none">
            <a:spAutoFit/>
          </a:bodyPr>
          <a:lstStyle/>
          <a:p>
            <a:pPr lvl="0"/>
            <a:r>
              <a:rPr lang="en-CA" b="1" dirty="0">
                <a:latin typeface="Times New Roman" panose="02020603050405020304" pitchFamily="18" charset="0"/>
                <a:cs typeface="Times New Roman" panose="02020603050405020304" pitchFamily="18" charset="0"/>
              </a:rPr>
              <a:t>n_rows = 11,212,595 (x83 cols)</a:t>
            </a:r>
          </a:p>
        </p:txBody>
      </p:sp>
      <p:sp>
        <p:nvSpPr>
          <p:cNvPr id="11" name="TextBox 10">
            <a:extLst>
              <a:ext uri="{FF2B5EF4-FFF2-40B4-BE49-F238E27FC236}">
                <a16:creationId xmlns:a16="http://schemas.microsoft.com/office/drawing/2014/main" id="{50D103CA-A4CD-4DE8-B92E-FA619613F558}"/>
              </a:ext>
            </a:extLst>
          </p:cNvPr>
          <p:cNvSpPr txBox="1"/>
          <p:nvPr/>
        </p:nvSpPr>
        <p:spPr>
          <a:xfrm>
            <a:off x="898492" y="5424256"/>
            <a:ext cx="5104660" cy="923330"/>
          </a:xfrm>
          <a:prstGeom prst="rect">
            <a:avLst/>
          </a:prstGeom>
          <a:noFill/>
        </p:spPr>
        <p:txBody>
          <a:bodyPr wrap="square" rtlCol="0">
            <a:spAutoFit/>
          </a:bodyPr>
          <a:lstStyle/>
          <a:p>
            <a:r>
              <a:rPr lang="en-CA" dirty="0"/>
              <a:t>Result are slightly super linear (from 4 to 6 to 8 nodes gives better than linear decay), scaling very well.</a:t>
            </a:r>
          </a:p>
        </p:txBody>
      </p:sp>
    </p:spTree>
    <p:extLst>
      <p:ext uri="{BB962C8B-B14F-4D97-AF65-F5344CB8AC3E}">
        <p14:creationId xmlns:p14="http://schemas.microsoft.com/office/powerpoint/2010/main" val="78792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B66D-BFB2-4332-8991-9F5FA3C49986}"/>
              </a:ext>
            </a:extLst>
          </p:cNvPr>
          <p:cNvSpPr>
            <a:spLocks noGrp="1"/>
          </p:cNvSpPr>
          <p:nvPr>
            <p:ph type="title"/>
          </p:nvPr>
        </p:nvSpPr>
        <p:spPr>
          <a:xfrm>
            <a:off x="323300" y="365126"/>
            <a:ext cx="4687111" cy="1100420"/>
          </a:xfrm>
        </p:spPr>
        <p:txBody>
          <a:bodyPr>
            <a:normAutofit/>
          </a:bodyPr>
          <a:lstStyle/>
          <a:p>
            <a:r>
              <a:rPr lang="en-CA" dirty="0"/>
              <a:t>Parameter tuning</a:t>
            </a:r>
          </a:p>
        </p:txBody>
      </p:sp>
      <p:sp>
        <p:nvSpPr>
          <p:cNvPr id="3" name="Content Placeholder 2">
            <a:extLst>
              <a:ext uri="{FF2B5EF4-FFF2-40B4-BE49-F238E27FC236}">
                <a16:creationId xmlns:a16="http://schemas.microsoft.com/office/drawing/2014/main" id="{1F8E4082-B1F3-4DAE-8D77-7181544DB373}"/>
              </a:ext>
            </a:extLst>
          </p:cNvPr>
          <p:cNvSpPr>
            <a:spLocks noGrp="1"/>
          </p:cNvSpPr>
          <p:nvPr>
            <p:ph idx="1"/>
          </p:nvPr>
        </p:nvSpPr>
        <p:spPr>
          <a:xfrm>
            <a:off x="187753" y="2372498"/>
            <a:ext cx="4958203" cy="3105664"/>
          </a:xfrm>
        </p:spPr>
        <p:txBody>
          <a:bodyPr>
            <a:normAutofit/>
          </a:bodyPr>
          <a:lstStyle/>
          <a:p>
            <a:endParaRPr lang="en-CA" sz="2000" dirty="0"/>
          </a:p>
          <a:p>
            <a:r>
              <a:rPr lang="en-CA" sz="2000" dirty="0"/>
              <a:t>Each run was 20 fits with 200 boosting rounds</a:t>
            </a:r>
          </a:p>
          <a:p>
            <a:r>
              <a:rPr lang="en-CA" sz="2000" dirty="0"/>
              <a:t>3 models built in parallel at a time to reduce overall time</a:t>
            </a:r>
          </a:p>
          <a:p>
            <a:r>
              <a:rPr lang="en-CA" sz="2000" dirty="0"/>
              <a:t>Instances used: c4.2xlarge</a:t>
            </a:r>
          </a:p>
        </p:txBody>
      </p:sp>
      <p:pic>
        <p:nvPicPr>
          <p:cNvPr id="4" name="Picture 3">
            <a:extLst>
              <a:ext uri="{FF2B5EF4-FFF2-40B4-BE49-F238E27FC236}">
                <a16:creationId xmlns:a16="http://schemas.microsoft.com/office/drawing/2014/main" id="{86A5B3F8-A880-42BC-90EF-72680140525E}"/>
              </a:ext>
            </a:extLst>
          </p:cNvPr>
          <p:cNvPicPr>
            <a:picLocks noChangeAspect="1"/>
          </p:cNvPicPr>
          <p:nvPr/>
        </p:nvPicPr>
        <p:blipFill>
          <a:blip r:embed="rId2"/>
          <a:stretch>
            <a:fillRect/>
          </a:stretch>
        </p:blipFill>
        <p:spPr>
          <a:xfrm>
            <a:off x="5281503" y="0"/>
            <a:ext cx="2807866" cy="6858000"/>
          </a:xfrm>
          <a:prstGeom prst="rect">
            <a:avLst/>
          </a:prstGeom>
        </p:spPr>
      </p:pic>
      <p:pic>
        <p:nvPicPr>
          <p:cNvPr id="6" name="Picture 5">
            <a:extLst>
              <a:ext uri="{FF2B5EF4-FFF2-40B4-BE49-F238E27FC236}">
                <a16:creationId xmlns:a16="http://schemas.microsoft.com/office/drawing/2014/main" id="{0BCEA237-15BB-4664-AE40-F1E8950F78C1}"/>
              </a:ext>
            </a:extLst>
          </p:cNvPr>
          <p:cNvPicPr>
            <a:picLocks noChangeAspect="1"/>
          </p:cNvPicPr>
          <p:nvPr/>
        </p:nvPicPr>
        <p:blipFill>
          <a:blip r:embed="rId3"/>
          <a:stretch>
            <a:fillRect/>
          </a:stretch>
        </p:blipFill>
        <p:spPr>
          <a:xfrm>
            <a:off x="8124465" y="0"/>
            <a:ext cx="4045352" cy="6858000"/>
          </a:xfrm>
          <a:prstGeom prst="rect">
            <a:avLst/>
          </a:prstGeom>
        </p:spPr>
      </p:pic>
    </p:spTree>
    <p:extLst>
      <p:ext uri="{BB962C8B-B14F-4D97-AF65-F5344CB8AC3E}">
        <p14:creationId xmlns:p14="http://schemas.microsoft.com/office/powerpoint/2010/main" val="246425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B5E6-1D80-4D2A-AE6F-826EE1E03361}"/>
              </a:ext>
            </a:extLst>
          </p:cNvPr>
          <p:cNvSpPr>
            <a:spLocks noGrp="1"/>
          </p:cNvSpPr>
          <p:nvPr>
            <p:ph type="title"/>
          </p:nvPr>
        </p:nvSpPr>
        <p:spPr/>
        <p:txBody>
          <a:bodyPr/>
          <a:lstStyle/>
          <a:p>
            <a:r>
              <a:rPr lang="en-CA" dirty="0"/>
              <a:t>Hyperparameter tuning jobs</a:t>
            </a:r>
          </a:p>
        </p:txBody>
      </p:sp>
      <p:pic>
        <p:nvPicPr>
          <p:cNvPr id="13" name="Content Placeholder 12">
            <a:extLst>
              <a:ext uri="{FF2B5EF4-FFF2-40B4-BE49-F238E27FC236}">
                <a16:creationId xmlns:a16="http://schemas.microsoft.com/office/drawing/2014/main" id="{4C8BC2BC-9390-4B58-82ED-19672F6BBFD9}"/>
              </a:ext>
            </a:extLst>
          </p:cNvPr>
          <p:cNvPicPr>
            <a:picLocks noGrp="1" noChangeAspect="1"/>
          </p:cNvPicPr>
          <p:nvPr>
            <p:ph idx="1"/>
          </p:nvPr>
        </p:nvPicPr>
        <p:blipFill>
          <a:blip r:embed="rId2"/>
          <a:stretch>
            <a:fillRect/>
          </a:stretch>
        </p:blipFill>
        <p:spPr>
          <a:xfrm>
            <a:off x="1076325" y="2147465"/>
            <a:ext cx="10039350" cy="3590925"/>
          </a:xfrm>
          <a:prstGeom prst="rect">
            <a:avLst/>
          </a:prstGeom>
        </p:spPr>
      </p:pic>
    </p:spTree>
    <p:extLst>
      <p:ext uri="{BB962C8B-B14F-4D97-AF65-F5344CB8AC3E}">
        <p14:creationId xmlns:p14="http://schemas.microsoft.com/office/powerpoint/2010/main" val="144212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42F8-A896-43CE-837D-F9067C6833C7}"/>
              </a:ext>
            </a:extLst>
          </p:cNvPr>
          <p:cNvSpPr>
            <a:spLocks noGrp="1"/>
          </p:cNvSpPr>
          <p:nvPr>
            <p:ph type="title"/>
          </p:nvPr>
        </p:nvSpPr>
        <p:spPr/>
        <p:txBody>
          <a:bodyPr/>
          <a:lstStyle/>
          <a:p>
            <a:r>
              <a:rPr lang="en-CA" dirty="0"/>
              <a:t>Parameter values vs. training time</a:t>
            </a:r>
          </a:p>
        </p:txBody>
      </p:sp>
      <p:pic>
        <p:nvPicPr>
          <p:cNvPr id="7" name="Picture 6">
            <a:extLst>
              <a:ext uri="{FF2B5EF4-FFF2-40B4-BE49-F238E27FC236}">
                <a16:creationId xmlns:a16="http://schemas.microsoft.com/office/drawing/2014/main" id="{4E28F258-9005-4699-9E74-5848A4B79BC6}"/>
              </a:ext>
            </a:extLst>
          </p:cNvPr>
          <p:cNvPicPr>
            <a:picLocks noChangeAspect="1"/>
          </p:cNvPicPr>
          <p:nvPr/>
        </p:nvPicPr>
        <p:blipFill>
          <a:blip r:embed="rId2"/>
          <a:stretch>
            <a:fillRect/>
          </a:stretch>
        </p:blipFill>
        <p:spPr>
          <a:xfrm>
            <a:off x="7977330" y="1690688"/>
            <a:ext cx="3868315" cy="4332569"/>
          </a:xfrm>
          <a:prstGeom prst="rect">
            <a:avLst/>
          </a:prstGeom>
        </p:spPr>
      </p:pic>
      <p:pic>
        <p:nvPicPr>
          <p:cNvPr id="8" name="Picture 7">
            <a:extLst>
              <a:ext uri="{FF2B5EF4-FFF2-40B4-BE49-F238E27FC236}">
                <a16:creationId xmlns:a16="http://schemas.microsoft.com/office/drawing/2014/main" id="{25DAB91A-DECE-47FB-ABC9-7B2AC7513DA8}"/>
              </a:ext>
            </a:extLst>
          </p:cNvPr>
          <p:cNvPicPr>
            <a:picLocks noChangeAspect="1"/>
          </p:cNvPicPr>
          <p:nvPr/>
        </p:nvPicPr>
        <p:blipFill>
          <a:blip r:embed="rId3"/>
          <a:stretch>
            <a:fillRect/>
          </a:stretch>
        </p:blipFill>
        <p:spPr>
          <a:xfrm>
            <a:off x="159675" y="1690688"/>
            <a:ext cx="3868315" cy="4332568"/>
          </a:xfrm>
          <a:prstGeom prst="rect">
            <a:avLst/>
          </a:prstGeom>
        </p:spPr>
      </p:pic>
      <p:pic>
        <p:nvPicPr>
          <p:cNvPr id="9" name="Picture 8">
            <a:extLst>
              <a:ext uri="{FF2B5EF4-FFF2-40B4-BE49-F238E27FC236}">
                <a16:creationId xmlns:a16="http://schemas.microsoft.com/office/drawing/2014/main" id="{0E68B067-2D37-4299-B46E-B26245B4CF36}"/>
              </a:ext>
            </a:extLst>
          </p:cNvPr>
          <p:cNvPicPr>
            <a:picLocks noChangeAspect="1"/>
          </p:cNvPicPr>
          <p:nvPr/>
        </p:nvPicPr>
        <p:blipFill>
          <a:blip r:embed="rId4"/>
          <a:stretch>
            <a:fillRect/>
          </a:stretch>
        </p:blipFill>
        <p:spPr>
          <a:xfrm>
            <a:off x="4027990" y="1690688"/>
            <a:ext cx="3868316" cy="4332569"/>
          </a:xfrm>
          <a:prstGeom prst="rect">
            <a:avLst/>
          </a:prstGeom>
        </p:spPr>
      </p:pic>
      <p:sp>
        <p:nvSpPr>
          <p:cNvPr id="3" name="TextBox 2">
            <a:extLst>
              <a:ext uri="{FF2B5EF4-FFF2-40B4-BE49-F238E27FC236}">
                <a16:creationId xmlns:a16="http://schemas.microsoft.com/office/drawing/2014/main" id="{A14F96D8-9C25-42A1-9D12-A4BF17905A93}"/>
              </a:ext>
            </a:extLst>
          </p:cNvPr>
          <p:cNvSpPr txBox="1"/>
          <p:nvPr/>
        </p:nvSpPr>
        <p:spPr>
          <a:xfrm>
            <a:off x="308042" y="6211669"/>
            <a:ext cx="6462409" cy="646331"/>
          </a:xfrm>
          <a:prstGeom prst="rect">
            <a:avLst/>
          </a:prstGeom>
          <a:noFill/>
        </p:spPr>
        <p:txBody>
          <a:bodyPr wrap="square" rtlCol="0">
            <a:spAutoFit/>
          </a:bodyPr>
          <a:lstStyle/>
          <a:p>
            <a:r>
              <a:rPr lang="en-CA" dirty="0" err="1"/>
              <a:t>max_depth</a:t>
            </a:r>
            <a:r>
              <a:rPr lang="en-CA" dirty="0"/>
              <a:t> dominating run time and masking effects other param values may have – need to do more runs. </a:t>
            </a:r>
          </a:p>
        </p:txBody>
      </p:sp>
    </p:spTree>
    <p:extLst>
      <p:ext uri="{BB962C8B-B14F-4D97-AF65-F5344CB8AC3E}">
        <p14:creationId xmlns:p14="http://schemas.microsoft.com/office/powerpoint/2010/main" val="265119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89E8-B8E1-44C8-992D-AD66AA4848AA}"/>
              </a:ext>
            </a:extLst>
          </p:cNvPr>
          <p:cNvSpPr>
            <a:spLocks noGrp="1"/>
          </p:cNvSpPr>
          <p:nvPr>
            <p:ph type="title"/>
          </p:nvPr>
        </p:nvSpPr>
        <p:spPr>
          <a:xfrm>
            <a:off x="737992" y="-90050"/>
            <a:ext cx="10515600" cy="1325563"/>
          </a:xfrm>
        </p:spPr>
        <p:txBody>
          <a:bodyPr/>
          <a:lstStyle/>
          <a:p>
            <a:r>
              <a:rPr lang="en-CA" dirty="0"/>
              <a:t>Hyperparameter tuning job results vs time</a:t>
            </a:r>
          </a:p>
        </p:txBody>
      </p:sp>
      <p:pic>
        <p:nvPicPr>
          <p:cNvPr id="4" name="Picture 3">
            <a:extLst>
              <a:ext uri="{FF2B5EF4-FFF2-40B4-BE49-F238E27FC236}">
                <a16:creationId xmlns:a16="http://schemas.microsoft.com/office/drawing/2014/main" id="{A319DEAC-B962-4983-9AB2-36274BD73678}"/>
              </a:ext>
            </a:extLst>
          </p:cNvPr>
          <p:cNvPicPr>
            <a:picLocks noChangeAspect="1"/>
          </p:cNvPicPr>
          <p:nvPr/>
        </p:nvPicPr>
        <p:blipFill>
          <a:blip r:embed="rId2"/>
          <a:stretch>
            <a:fillRect/>
          </a:stretch>
        </p:blipFill>
        <p:spPr>
          <a:xfrm>
            <a:off x="913356" y="1623294"/>
            <a:ext cx="9708715" cy="4376096"/>
          </a:xfrm>
          <a:prstGeom prst="rect">
            <a:avLst/>
          </a:prstGeom>
        </p:spPr>
      </p:pic>
      <p:sp>
        <p:nvSpPr>
          <p:cNvPr id="3" name="TextBox 2">
            <a:extLst>
              <a:ext uri="{FF2B5EF4-FFF2-40B4-BE49-F238E27FC236}">
                <a16:creationId xmlns:a16="http://schemas.microsoft.com/office/drawing/2014/main" id="{92D5231D-3EE4-467E-AFAA-7D047D1FD86B}"/>
              </a:ext>
            </a:extLst>
          </p:cNvPr>
          <p:cNvSpPr txBox="1"/>
          <p:nvPr/>
        </p:nvSpPr>
        <p:spPr>
          <a:xfrm>
            <a:off x="7861881" y="5934670"/>
            <a:ext cx="4330119" cy="923330"/>
          </a:xfrm>
          <a:prstGeom prst="rect">
            <a:avLst/>
          </a:prstGeom>
          <a:noFill/>
        </p:spPr>
        <p:txBody>
          <a:bodyPr wrap="square" rtlCol="0">
            <a:spAutoFit/>
          </a:bodyPr>
          <a:lstStyle/>
          <a:p>
            <a:r>
              <a:rPr lang="en-CA" dirty="0"/>
              <a:t>XGB models which took longer to train did worse, like </a:t>
            </a:r>
            <a:r>
              <a:rPr lang="en-CA" dirty="0" err="1"/>
              <a:t>max_depth</a:t>
            </a:r>
            <a:r>
              <a:rPr lang="en-CA" dirty="0"/>
              <a:t> learning noise of the training set.</a:t>
            </a:r>
          </a:p>
        </p:txBody>
      </p:sp>
    </p:spTree>
    <p:extLst>
      <p:ext uri="{BB962C8B-B14F-4D97-AF65-F5344CB8AC3E}">
        <p14:creationId xmlns:p14="http://schemas.microsoft.com/office/powerpoint/2010/main" val="170156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4B75ED-23AA-4EBB-B2A2-F94E77B922E4}"/>
              </a:ext>
            </a:extLst>
          </p:cNvPr>
          <p:cNvSpPr>
            <a:spLocks noGrp="1"/>
          </p:cNvSpPr>
          <p:nvPr>
            <p:ph type="title"/>
          </p:nvPr>
        </p:nvSpPr>
        <p:spPr>
          <a:xfrm>
            <a:off x="323300" y="365126"/>
            <a:ext cx="6966848" cy="1100420"/>
          </a:xfrm>
        </p:spPr>
        <p:txBody>
          <a:bodyPr>
            <a:normAutofit/>
          </a:bodyPr>
          <a:lstStyle/>
          <a:p>
            <a:r>
              <a:rPr lang="en-CA" dirty="0"/>
              <a:t>Best model - maximizing auc</a:t>
            </a:r>
          </a:p>
        </p:txBody>
      </p:sp>
      <p:pic>
        <p:nvPicPr>
          <p:cNvPr id="5" name="Picture 4">
            <a:extLst>
              <a:ext uri="{FF2B5EF4-FFF2-40B4-BE49-F238E27FC236}">
                <a16:creationId xmlns:a16="http://schemas.microsoft.com/office/drawing/2014/main" id="{DE2506D8-B7B4-4DAA-AD4C-4BFDBC3FAA74}"/>
              </a:ext>
            </a:extLst>
          </p:cNvPr>
          <p:cNvPicPr>
            <a:picLocks noChangeAspect="1"/>
          </p:cNvPicPr>
          <p:nvPr/>
        </p:nvPicPr>
        <p:blipFill>
          <a:blip r:embed="rId2"/>
          <a:stretch>
            <a:fillRect/>
          </a:stretch>
        </p:blipFill>
        <p:spPr>
          <a:xfrm>
            <a:off x="900395" y="2304081"/>
            <a:ext cx="10146277" cy="3057233"/>
          </a:xfrm>
          <a:prstGeom prst="rect">
            <a:avLst/>
          </a:prstGeom>
        </p:spPr>
      </p:pic>
      <p:sp>
        <p:nvSpPr>
          <p:cNvPr id="6" name="Rectangle 5">
            <a:extLst>
              <a:ext uri="{FF2B5EF4-FFF2-40B4-BE49-F238E27FC236}">
                <a16:creationId xmlns:a16="http://schemas.microsoft.com/office/drawing/2014/main" id="{A1ECAC09-4253-41F4-A5F4-07E7AC9AC1C5}"/>
              </a:ext>
            </a:extLst>
          </p:cNvPr>
          <p:cNvSpPr/>
          <p:nvPr/>
        </p:nvSpPr>
        <p:spPr>
          <a:xfrm>
            <a:off x="3093396" y="3832698"/>
            <a:ext cx="4416357" cy="1595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a:extLst>
              <a:ext uri="{FF2B5EF4-FFF2-40B4-BE49-F238E27FC236}">
                <a16:creationId xmlns:a16="http://schemas.microsoft.com/office/drawing/2014/main" id="{4700B785-2B09-4928-AC23-ACA307BEC930}"/>
              </a:ext>
            </a:extLst>
          </p:cNvPr>
          <p:cNvCxnSpPr/>
          <p:nvPr/>
        </p:nvCxnSpPr>
        <p:spPr>
          <a:xfrm>
            <a:off x="4851122" y="2602719"/>
            <a:ext cx="6420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4827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C030E-3C90-42B0-879D-DB6495BF5E51}"/>
              </a:ext>
            </a:extLst>
          </p:cNvPr>
          <p:cNvPicPr>
            <a:picLocks noChangeAspect="1"/>
          </p:cNvPicPr>
          <p:nvPr/>
        </p:nvPicPr>
        <p:blipFill>
          <a:blip r:embed="rId3"/>
          <a:stretch>
            <a:fillRect/>
          </a:stretch>
        </p:blipFill>
        <p:spPr>
          <a:xfrm>
            <a:off x="-3" y="-2"/>
            <a:ext cx="3974925" cy="3469714"/>
          </a:xfrm>
          <a:prstGeom prst="rect">
            <a:avLst/>
          </a:prstGeom>
        </p:spPr>
      </p:pic>
      <p:pic>
        <p:nvPicPr>
          <p:cNvPr id="6" name="Picture 5">
            <a:extLst>
              <a:ext uri="{FF2B5EF4-FFF2-40B4-BE49-F238E27FC236}">
                <a16:creationId xmlns:a16="http://schemas.microsoft.com/office/drawing/2014/main" id="{07BD567D-2E02-40F7-84B5-ACE26B8AD9DC}"/>
              </a:ext>
            </a:extLst>
          </p:cNvPr>
          <p:cNvPicPr>
            <a:picLocks noChangeAspect="1"/>
          </p:cNvPicPr>
          <p:nvPr/>
        </p:nvPicPr>
        <p:blipFill>
          <a:blip r:embed="rId4"/>
          <a:stretch>
            <a:fillRect/>
          </a:stretch>
        </p:blipFill>
        <p:spPr>
          <a:xfrm>
            <a:off x="3974922" y="69482"/>
            <a:ext cx="3974924" cy="3359518"/>
          </a:xfrm>
          <a:prstGeom prst="rect">
            <a:avLst/>
          </a:prstGeom>
        </p:spPr>
      </p:pic>
      <p:pic>
        <p:nvPicPr>
          <p:cNvPr id="8" name="Picture 7">
            <a:extLst>
              <a:ext uri="{FF2B5EF4-FFF2-40B4-BE49-F238E27FC236}">
                <a16:creationId xmlns:a16="http://schemas.microsoft.com/office/drawing/2014/main" id="{E16E67F2-41B2-47C0-8079-D5EFA8C6D768}"/>
              </a:ext>
            </a:extLst>
          </p:cNvPr>
          <p:cNvPicPr>
            <a:picLocks noChangeAspect="1"/>
          </p:cNvPicPr>
          <p:nvPr/>
        </p:nvPicPr>
        <p:blipFill>
          <a:blip r:embed="rId5"/>
          <a:stretch>
            <a:fillRect/>
          </a:stretch>
        </p:blipFill>
        <p:spPr>
          <a:xfrm>
            <a:off x="7949845" y="1"/>
            <a:ext cx="3974924" cy="3469712"/>
          </a:xfrm>
          <a:prstGeom prst="rect">
            <a:avLst/>
          </a:prstGeom>
        </p:spPr>
      </p:pic>
      <p:pic>
        <p:nvPicPr>
          <p:cNvPr id="9" name="Picture 8">
            <a:extLst>
              <a:ext uri="{FF2B5EF4-FFF2-40B4-BE49-F238E27FC236}">
                <a16:creationId xmlns:a16="http://schemas.microsoft.com/office/drawing/2014/main" id="{0070C581-3AFE-4EB8-A990-30F46EA1B75E}"/>
              </a:ext>
            </a:extLst>
          </p:cNvPr>
          <p:cNvPicPr>
            <a:picLocks noChangeAspect="1"/>
          </p:cNvPicPr>
          <p:nvPr/>
        </p:nvPicPr>
        <p:blipFill>
          <a:blip r:embed="rId6"/>
          <a:stretch>
            <a:fillRect/>
          </a:stretch>
        </p:blipFill>
        <p:spPr>
          <a:xfrm>
            <a:off x="0" y="3429000"/>
            <a:ext cx="3974925" cy="3341313"/>
          </a:xfrm>
          <a:prstGeom prst="rect">
            <a:avLst/>
          </a:prstGeom>
        </p:spPr>
      </p:pic>
      <p:pic>
        <p:nvPicPr>
          <p:cNvPr id="10" name="Picture 9">
            <a:extLst>
              <a:ext uri="{FF2B5EF4-FFF2-40B4-BE49-F238E27FC236}">
                <a16:creationId xmlns:a16="http://schemas.microsoft.com/office/drawing/2014/main" id="{787B860F-7842-424F-AD98-35701A27C72A}"/>
              </a:ext>
            </a:extLst>
          </p:cNvPr>
          <p:cNvPicPr>
            <a:picLocks noChangeAspect="1"/>
          </p:cNvPicPr>
          <p:nvPr/>
        </p:nvPicPr>
        <p:blipFill>
          <a:blip r:embed="rId7"/>
          <a:stretch>
            <a:fillRect/>
          </a:stretch>
        </p:blipFill>
        <p:spPr>
          <a:xfrm>
            <a:off x="3974909" y="3469712"/>
            <a:ext cx="3974924" cy="3318806"/>
          </a:xfrm>
          <a:prstGeom prst="rect">
            <a:avLst/>
          </a:prstGeom>
        </p:spPr>
      </p:pic>
      <p:pic>
        <p:nvPicPr>
          <p:cNvPr id="11" name="Picture 10">
            <a:extLst>
              <a:ext uri="{FF2B5EF4-FFF2-40B4-BE49-F238E27FC236}">
                <a16:creationId xmlns:a16="http://schemas.microsoft.com/office/drawing/2014/main" id="{6D368839-D941-471E-A282-2C73BFE1936E}"/>
              </a:ext>
            </a:extLst>
          </p:cNvPr>
          <p:cNvPicPr>
            <a:picLocks noChangeAspect="1"/>
          </p:cNvPicPr>
          <p:nvPr/>
        </p:nvPicPr>
        <p:blipFill>
          <a:blip r:embed="rId8"/>
          <a:stretch>
            <a:fillRect/>
          </a:stretch>
        </p:blipFill>
        <p:spPr>
          <a:xfrm>
            <a:off x="7949831" y="3449357"/>
            <a:ext cx="3976708" cy="3359518"/>
          </a:xfrm>
          <a:prstGeom prst="rect">
            <a:avLst/>
          </a:prstGeom>
        </p:spPr>
      </p:pic>
    </p:spTree>
    <p:extLst>
      <p:ext uri="{BB962C8B-B14F-4D97-AF65-F5344CB8AC3E}">
        <p14:creationId xmlns:p14="http://schemas.microsoft.com/office/powerpoint/2010/main" val="320869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C80F-4E4C-4A2D-8C81-884EA8500EF7}"/>
              </a:ext>
            </a:extLst>
          </p:cNvPr>
          <p:cNvSpPr>
            <a:spLocks noGrp="1"/>
          </p:cNvSpPr>
          <p:nvPr>
            <p:ph type="title"/>
          </p:nvPr>
        </p:nvSpPr>
        <p:spPr/>
        <p:txBody>
          <a:bodyPr>
            <a:normAutofit fontScale="90000"/>
          </a:bodyPr>
          <a:lstStyle/>
          <a:p>
            <a:r>
              <a:rPr lang="en-CA" dirty="0"/>
              <a:t>Deploying the best mode and invoking its end point to perform a batch prediction on my test set</a:t>
            </a:r>
          </a:p>
        </p:txBody>
      </p:sp>
      <p:pic>
        <p:nvPicPr>
          <p:cNvPr id="5" name="Content Placeholder 4">
            <a:extLst>
              <a:ext uri="{FF2B5EF4-FFF2-40B4-BE49-F238E27FC236}">
                <a16:creationId xmlns:a16="http://schemas.microsoft.com/office/drawing/2014/main" id="{83B91371-D5E3-4B8E-AC54-4845D63DF9C5}"/>
              </a:ext>
            </a:extLst>
          </p:cNvPr>
          <p:cNvPicPr>
            <a:picLocks noGrp="1" noChangeAspect="1"/>
          </p:cNvPicPr>
          <p:nvPr>
            <p:ph idx="1"/>
          </p:nvPr>
        </p:nvPicPr>
        <p:blipFill>
          <a:blip r:embed="rId3"/>
          <a:stretch>
            <a:fillRect/>
          </a:stretch>
        </p:blipFill>
        <p:spPr>
          <a:xfrm>
            <a:off x="7667324" y="5620769"/>
            <a:ext cx="2716616" cy="537512"/>
          </a:xfrm>
          <a:prstGeom prst="rect">
            <a:avLst/>
          </a:prstGeom>
        </p:spPr>
      </p:pic>
      <p:pic>
        <p:nvPicPr>
          <p:cNvPr id="6" name="Picture 5">
            <a:extLst>
              <a:ext uri="{FF2B5EF4-FFF2-40B4-BE49-F238E27FC236}">
                <a16:creationId xmlns:a16="http://schemas.microsoft.com/office/drawing/2014/main" id="{CBAD23E7-F68E-4571-B7F5-9703AF2F51BB}"/>
              </a:ext>
            </a:extLst>
          </p:cNvPr>
          <p:cNvPicPr>
            <a:picLocks noChangeAspect="1"/>
          </p:cNvPicPr>
          <p:nvPr/>
        </p:nvPicPr>
        <p:blipFill>
          <a:blip r:embed="rId4"/>
          <a:stretch>
            <a:fillRect/>
          </a:stretch>
        </p:blipFill>
        <p:spPr>
          <a:xfrm>
            <a:off x="6366634" y="2366188"/>
            <a:ext cx="4338407" cy="2847837"/>
          </a:xfrm>
          <a:prstGeom prst="rect">
            <a:avLst/>
          </a:prstGeom>
        </p:spPr>
      </p:pic>
      <p:sp>
        <p:nvSpPr>
          <p:cNvPr id="7" name="TextBox 6">
            <a:extLst>
              <a:ext uri="{FF2B5EF4-FFF2-40B4-BE49-F238E27FC236}">
                <a16:creationId xmlns:a16="http://schemas.microsoft.com/office/drawing/2014/main" id="{641FB486-7FE8-4C75-B85A-A6359BCAC5D3}"/>
              </a:ext>
            </a:extLst>
          </p:cNvPr>
          <p:cNvSpPr txBox="1"/>
          <p:nvPr/>
        </p:nvSpPr>
        <p:spPr>
          <a:xfrm>
            <a:off x="321824" y="1716736"/>
            <a:ext cx="5874695" cy="2862322"/>
          </a:xfrm>
          <a:prstGeom prst="rect">
            <a:avLst/>
          </a:prstGeom>
          <a:noFill/>
        </p:spPr>
        <p:txBody>
          <a:bodyPr wrap="square" rtlCol="0">
            <a:spAutoFit/>
          </a:bodyPr>
          <a:lstStyle/>
          <a:p>
            <a:r>
              <a:rPr lang="en-CA" dirty="0"/>
              <a:t>‘Denied’ = rare class, given as class 1 a weight of  ~39 to 1.</a:t>
            </a:r>
          </a:p>
          <a:p>
            <a:r>
              <a:rPr lang="en-CA" dirty="0"/>
              <a:t>Sampling techniques were not used. Only weighting. </a:t>
            </a:r>
          </a:p>
          <a:p>
            <a:endParaRPr lang="en-CA" dirty="0"/>
          </a:p>
          <a:p>
            <a:r>
              <a:rPr lang="en-CA" dirty="0"/>
              <a:t>Ideally, the model should have strong specificity and a low fall out rate. </a:t>
            </a:r>
          </a:p>
          <a:p>
            <a:pPr marL="285750" indent="-285750">
              <a:buFont typeface="Arial" panose="020B0604020202020204" pitchFamily="34" charset="0"/>
              <a:buChar char="•"/>
            </a:pPr>
            <a:r>
              <a:rPr lang="en-CA" dirty="0"/>
              <a:t>Why? Because the idea is to streamline the process such that visa applicants who are very likely to be approved (class 0) are done so automatically, whereas less certain cases are sent to human review.</a:t>
            </a:r>
          </a:p>
          <a:p>
            <a:endParaRPr lang="en-CA" dirty="0"/>
          </a:p>
        </p:txBody>
      </p:sp>
      <p:sp>
        <p:nvSpPr>
          <p:cNvPr id="8" name="TextBox 7">
            <a:extLst>
              <a:ext uri="{FF2B5EF4-FFF2-40B4-BE49-F238E27FC236}">
                <a16:creationId xmlns:a16="http://schemas.microsoft.com/office/drawing/2014/main" id="{159313DE-3958-4424-97F3-D0B814479824}"/>
              </a:ext>
            </a:extLst>
          </p:cNvPr>
          <p:cNvSpPr txBox="1"/>
          <p:nvPr/>
        </p:nvSpPr>
        <p:spPr>
          <a:xfrm>
            <a:off x="353274" y="4198362"/>
            <a:ext cx="6842599" cy="2585323"/>
          </a:xfrm>
          <a:prstGeom prst="rect">
            <a:avLst/>
          </a:prstGeom>
          <a:noFill/>
        </p:spPr>
        <p:txBody>
          <a:bodyPr wrap="square" rtlCol="0">
            <a:spAutoFit/>
          </a:bodyPr>
          <a:lstStyle/>
          <a:p>
            <a:r>
              <a:rPr lang="en-CA" dirty="0"/>
              <a:t>True neg rate - (TN)/(TN+FP)*100 = 98.79%</a:t>
            </a:r>
          </a:p>
          <a:p>
            <a:endParaRPr lang="en-CA" dirty="0"/>
          </a:p>
          <a:p>
            <a:r>
              <a:rPr lang="en-CA" dirty="0"/>
              <a:t>False </a:t>
            </a:r>
            <a:r>
              <a:rPr lang="en-CA" dirty="0" err="1"/>
              <a:t>posi</a:t>
            </a:r>
            <a:r>
              <a:rPr lang="en-CA" dirty="0"/>
              <a:t> rate - (FP)/(FP+TN)*100  = 1.21%</a:t>
            </a:r>
          </a:p>
          <a:p>
            <a:endParaRPr lang="en-CA" dirty="0"/>
          </a:p>
          <a:p>
            <a:pPr marL="285750" indent="-285750">
              <a:buFont typeface="Arial" panose="020B0604020202020204" pitchFamily="34" charset="0"/>
              <a:buChar char="•"/>
            </a:pPr>
            <a:r>
              <a:rPr lang="en-CA" dirty="0"/>
              <a:t>Want a model with a false positive rate of as close to 0 as possible. </a:t>
            </a:r>
          </a:p>
          <a:p>
            <a:pPr marL="285750" indent="-285750">
              <a:buFont typeface="Arial" panose="020B0604020202020204" pitchFamily="34" charset="0"/>
              <a:buChar char="•"/>
            </a:pPr>
            <a:r>
              <a:rPr lang="en-CA" dirty="0"/>
              <a:t>AUC on validation and test sets are the same.</a:t>
            </a:r>
          </a:p>
          <a:p>
            <a:pPr marL="285750" indent="-285750">
              <a:buFont typeface="Arial" panose="020B0604020202020204" pitchFamily="34" charset="0"/>
              <a:buChar char="•"/>
            </a:pPr>
            <a:r>
              <a:rPr lang="en-CA" dirty="0"/>
              <a:t>A lot more time needed on preprocessing to clean </a:t>
            </a:r>
            <a:r>
              <a:rPr lang="en-CA" dirty="0" err="1"/>
              <a:t>cmatrix</a:t>
            </a:r>
            <a:r>
              <a:rPr lang="en-CA" dirty="0"/>
              <a:t>. </a:t>
            </a:r>
          </a:p>
          <a:p>
            <a:pPr marL="285750" indent="-285750">
              <a:buFont typeface="Arial" panose="020B0604020202020204" pitchFamily="34" charset="0"/>
              <a:buChar char="•"/>
            </a:pPr>
            <a:r>
              <a:rPr lang="en-CA" dirty="0"/>
              <a:t>Idea for this project wasn’t to get a strong predictive model and I did not compare it to a baseline.</a:t>
            </a:r>
          </a:p>
        </p:txBody>
      </p:sp>
    </p:spTree>
    <p:extLst>
      <p:ext uri="{BB962C8B-B14F-4D97-AF65-F5344CB8AC3E}">
        <p14:creationId xmlns:p14="http://schemas.microsoft.com/office/powerpoint/2010/main" val="355311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F6B-D06B-4FC7-996E-D2AB27B43A47}"/>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82AADC57-86C1-4138-911E-D1955AB13910}"/>
              </a:ext>
            </a:extLst>
          </p:cNvPr>
          <p:cNvSpPr>
            <a:spLocks noGrp="1"/>
          </p:cNvSpPr>
          <p:nvPr>
            <p:ph idx="1"/>
          </p:nvPr>
        </p:nvSpPr>
        <p:spPr/>
        <p:txBody>
          <a:bodyPr>
            <a:normAutofit/>
          </a:bodyPr>
          <a:lstStyle/>
          <a:p>
            <a:r>
              <a:rPr lang="en-CA" dirty="0"/>
              <a:t>Scales very well - didn’t test out of core computation. </a:t>
            </a:r>
          </a:p>
          <a:p>
            <a:r>
              <a:rPr lang="en-CA" dirty="0"/>
              <a:t>Some key factors which prevent it from being sped-up past a certain point. </a:t>
            </a:r>
          </a:p>
          <a:p>
            <a:r>
              <a:rPr lang="en-CA" dirty="0"/>
              <a:t>I believe I saw super linear distributed results because </a:t>
            </a:r>
            <a:r>
              <a:rPr lang="en-CA" dirty="0" err="1"/>
              <a:t>XGBoost</a:t>
            </a:r>
            <a:r>
              <a:rPr lang="en-CA" dirty="0"/>
              <a:t> pushes the resources of each individual machine and the cumulative benefits resulted in that relationship and because this version is optimized for distribution. </a:t>
            </a:r>
          </a:p>
        </p:txBody>
      </p:sp>
    </p:spTree>
    <p:extLst>
      <p:ext uri="{BB962C8B-B14F-4D97-AF65-F5344CB8AC3E}">
        <p14:creationId xmlns:p14="http://schemas.microsoft.com/office/powerpoint/2010/main" val="3646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6236-CDB0-4429-A00C-86D015CE340E}"/>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8FD0766B-9A2F-4990-A0B1-DB03858CF389}"/>
              </a:ext>
            </a:extLst>
          </p:cNvPr>
          <p:cNvSpPr>
            <a:spLocks noGrp="1"/>
          </p:cNvSpPr>
          <p:nvPr>
            <p:ph idx="1"/>
          </p:nvPr>
        </p:nvSpPr>
        <p:spPr>
          <a:xfrm>
            <a:off x="838200" y="1690688"/>
            <a:ext cx="10515600" cy="4743063"/>
          </a:xfrm>
        </p:spPr>
        <p:txBody>
          <a:bodyPr>
            <a:normAutofit fontScale="77500" lnSpcReduction="20000"/>
          </a:bodyPr>
          <a:lstStyle/>
          <a:p>
            <a:r>
              <a:rPr lang="en-CA" dirty="0"/>
              <a:t>Getting the setup to actually work – reconnecting instances I was working on to my EMR cluster whenever I changed something or had to resize something. Notebooks weren’t on my computer – it was on its own instance.</a:t>
            </a:r>
          </a:p>
          <a:p>
            <a:r>
              <a:rPr lang="en-CA" dirty="0"/>
              <a:t>Getting the low-level library to submit my jobs correctly and how I wanted them to be done.</a:t>
            </a:r>
          </a:p>
          <a:p>
            <a:r>
              <a:rPr lang="en-CA" dirty="0"/>
              <a:t>Preprocessing the data to even train with. Had requirements that took me days to even figure out.</a:t>
            </a:r>
          </a:p>
          <a:p>
            <a:r>
              <a:rPr lang="en-CA" dirty="0"/>
              <a:t>Interacting with the file system in order to create and manage the directories each job expected to be present and where the data was expected to be. Just how the library loads from and writes data to S3 was very strange.</a:t>
            </a:r>
          </a:p>
          <a:p>
            <a:r>
              <a:rPr lang="en-CA" dirty="0"/>
              <a:t>Understanding each piece of </a:t>
            </a:r>
            <a:r>
              <a:rPr lang="en-CA" dirty="0" err="1"/>
              <a:t>PySpark</a:t>
            </a:r>
            <a:r>
              <a:rPr lang="en-CA" dirty="0"/>
              <a:t>, </a:t>
            </a:r>
            <a:r>
              <a:rPr lang="en-CA" dirty="0" err="1"/>
              <a:t>SparkSQL</a:t>
            </a:r>
            <a:r>
              <a:rPr lang="en-CA" dirty="0"/>
              <a:t>, and </a:t>
            </a:r>
            <a:r>
              <a:rPr lang="en-CA" dirty="0" err="1"/>
              <a:t>SageMakerSpark</a:t>
            </a:r>
            <a:r>
              <a:rPr lang="en-CA" dirty="0"/>
              <a:t> code </a:t>
            </a:r>
          </a:p>
          <a:p>
            <a:r>
              <a:rPr lang="en-CA" dirty="0"/>
              <a:t>Understanding the Java errors from Py4J.</a:t>
            </a:r>
          </a:p>
          <a:p>
            <a:r>
              <a:rPr lang="en-CA" dirty="0"/>
              <a:t>Using my root account to create a new AWS role to give myself the power to even let SageMaker run my different jobs. I needed permissions for different things like submitting jobs, querying job results, configuring and creating endpoints, storing and invoking models. </a:t>
            </a:r>
          </a:p>
        </p:txBody>
      </p:sp>
    </p:spTree>
    <p:extLst>
      <p:ext uri="{BB962C8B-B14F-4D97-AF65-F5344CB8AC3E}">
        <p14:creationId xmlns:p14="http://schemas.microsoft.com/office/powerpoint/2010/main" val="52540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0E75-C9F7-4DE8-9C6F-F8D323B7A28C}"/>
              </a:ext>
            </a:extLst>
          </p:cNvPr>
          <p:cNvSpPr>
            <a:spLocks noGrp="1"/>
          </p:cNvSpPr>
          <p:nvPr>
            <p:ph type="title"/>
          </p:nvPr>
        </p:nvSpPr>
        <p:spPr>
          <a:xfrm>
            <a:off x="276668" y="-159391"/>
            <a:ext cx="10515600" cy="1325563"/>
          </a:xfrm>
        </p:spPr>
        <p:txBody>
          <a:bodyPr/>
          <a:lstStyle/>
          <a:p>
            <a:r>
              <a:rPr lang="en-CA" dirty="0"/>
              <a:t>Table of contents</a:t>
            </a:r>
          </a:p>
        </p:txBody>
      </p:sp>
      <p:sp>
        <p:nvSpPr>
          <p:cNvPr id="3" name="Content Placeholder 2">
            <a:extLst>
              <a:ext uri="{FF2B5EF4-FFF2-40B4-BE49-F238E27FC236}">
                <a16:creationId xmlns:a16="http://schemas.microsoft.com/office/drawing/2014/main" id="{A33C34CF-8A7B-4A7C-B2FB-999B80E8E163}"/>
              </a:ext>
            </a:extLst>
          </p:cNvPr>
          <p:cNvSpPr>
            <a:spLocks noGrp="1"/>
          </p:cNvSpPr>
          <p:nvPr>
            <p:ph idx="1"/>
          </p:nvPr>
        </p:nvSpPr>
        <p:spPr>
          <a:xfrm>
            <a:off x="1284403" y="973123"/>
            <a:ext cx="11334068" cy="5884877"/>
          </a:xfrm>
        </p:spPr>
        <p:txBody>
          <a:bodyPr>
            <a:normAutofit fontScale="92500" lnSpcReduction="20000"/>
          </a:bodyPr>
          <a:lstStyle/>
          <a:p>
            <a:pPr marL="514350" indent="-514350">
              <a:buFont typeface="+mj-lt"/>
              <a:buAutoNum type="arabicPeriod"/>
            </a:pPr>
            <a:r>
              <a:rPr lang="en-CA" b="1" dirty="0">
                <a:latin typeface="+mj-lt"/>
              </a:rPr>
              <a:t>Data used</a:t>
            </a:r>
          </a:p>
          <a:p>
            <a:pPr marL="514350" indent="-514350">
              <a:buFont typeface="+mj-lt"/>
              <a:buAutoNum type="arabicPeriod"/>
            </a:pPr>
            <a:r>
              <a:rPr lang="en-CA" b="1" dirty="0">
                <a:latin typeface="+mj-lt"/>
              </a:rPr>
              <a:t>System I used</a:t>
            </a:r>
          </a:p>
          <a:p>
            <a:pPr lvl="1"/>
            <a:r>
              <a:rPr lang="en-CA" dirty="0">
                <a:latin typeface="+mj-lt"/>
              </a:rPr>
              <a:t>System and steps visualized</a:t>
            </a:r>
          </a:p>
          <a:p>
            <a:pPr marL="514350" indent="-514350">
              <a:buFont typeface="+mj-lt"/>
              <a:buAutoNum type="arabicPeriod"/>
            </a:pPr>
            <a:r>
              <a:rPr lang="en-CA" b="1" dirty="0">
                <a:latin typeface="+mj-lt"/>
              </a:rPr>
              <a:t>Performance trials</a:t>
            </a:r>
          </a:p>
          <a:p>
            <a:pPr lvl="1"/>
            <a:r>
              <a:rPr lang="en-CA" dirty="0">
                <a:latin typeface="+mj-lt"/>
              </a:rPr>
              <a:t>Determining instance type</a:t>
            </a:r>
          </a:p>
          <a:p>
            <a:pPr lvl="1"/>
            <a:r>
              <a:rPr lang="en-CA" dirty="0">
                <a:latin typeface="+mj-lt"/>
              </a:rPr>
              <a:t>Hyperthreading trials as nodes as added and data is increased</a:t>
            </a:r>
          </a:p>
          <a:p>
            <a:pPr lvl="1"/>
            <a:r>
              <a:rPr lang="en-CA" dirty="0">
                <a:latin typeface="+mj-lt"/>
              </a:rPr>
              <a:t>Distributed trials with fixed data size</a:t>
            </a:r>
          </a:p>
          <a:p>
            <a:pPr lvl="1"/>
            <a:r>
              <a:rPr lang="en-CA" dirty="0">
                <a:latin typeface="+mj-lt"/>
              </a:rPr>
              <a:t>Distributed parameter tuning</a:t>
            </a:r>
          </a:p>
          <a:p>
            <a:pPr lvl="1"/>
            <a:r>
              <a:rPr lang="en-CA" dirty="0">
                <a:latin typeface="+mj-lt"/>
              </a:rPr>
              <a:t>Parameters vs. training time</a:t>
            </a:r>
          </a:p>
          <a:p>
            <a:pPr lvl="1"/>
            <a:r>
              <a:rPr lang="en-CA" dirty="0">
                <a:latin typeface="+mj-lt"/>
              </a:rPr>
              <a:t>Job time vs. objective metric</a:t>
            </a:r>
          </a:p>
          <a:p>
            <a:pPr marL="514350" indent="-514350">
              <a:buFont typeface="+mj-lt"/>
              <a:buAutoNum type="arabicPeriod"/>
            </a:pPr>
            <a:r>
              <a:rPr lang="en-CA" b="1" dirty="0">
                <a:latin typeface="+mj-lt"/>
              </a:rPr>
              <a:t>Model inference</a:t>
            </a:r>
          </a:p>
          <a:p>
            <a:pPr lvl="1"/>
            <a:r>
              <a:rPr lang="en-CA" dirty="0">
                <a:latin typeface="+mj-lt"/>
              </a:rPr>
              <a:t>Params vs objective</a:t>
            </a:r>
          </a:p>
          <a:p>
            <a:pPr lvl="1"/>
            <a:r>
              <a:rPr lang="en-CA" dirty="0">
                <a:latin typeface="+mj-lt"/>
              </a:rPr>
              <a:t>Making inferences through batch predictions</a:t>
            </a:r>
          </a:p>
          <a:p>
            <a:pPr marL="514350" indent="-514350">
              <a:buFont typeface="+mj-lt"/>
              <a:buAutoNum type="arabicPeriod"/>
            </a:pPr>
            <a:r>
              <a:rPr lang="en-CA" b="1" dirty="0">
                <a:latin typeface="+mj-lt"/>
              </a:rPr>
              <a:t>Conclusions</a:t>
            </a:r>
          </a:p>
          <a:p>
            <a:pPr marL="514350" indent="-514350">
              <a:buFont typeface="+mj-lt"/>
              <a:buAutoNum type="arabicPeriod"/>
            </a:pPr>
            <a:r>
              <a:rPr lang="en-CA" b="1" dirty="0">
                <a:latin typeface="+mj-lt"/>
              </a:rPr>
              <a:t>Challenges </a:t>
            </a:r>
          </a:p>
          <a:p>
            <a:pPr marL="514350" indent="-514350">
              <a:buFont typeface="+mj-lt"/>
              <a:buAutoNum type="arabicPeriod"/>
            </a:pPr>
            <a:r>
              <a:rPr lang="en-CA" b="1" dirty="0">
                <a:latin typeface="+mj-lt"/>
              </a:rPr>
              <a:t>Future work</a:t>
            </a:r>
          </a:p>
        </p:txBody>
      </p:sp>
    </p:spTree>
    <p:extLst>
      <p:ext uri="{BB962C8B-B14F-4D97-AF65-F5344CB8AC3E}">
        <p14:creationId xmlns:p14="http://schemas.microsoft.com/office/powerpoint/2010/main" val="4169607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19FB-23A5-4A08-AE36-299E165A5690}"/>
              </a:ext>
            </a:extLst>
          </p:cNvPr>
          <p:cNvSpPr>
            <a:spLocks noGrp="1"/>
          </p:cNvSpPr>
          <p:nvPr>
            <p:ph type="title"/>
          </p:nvPr>
        </p:nvSpPr>
        <p:spPr/>
        <p:txBody>
          <a:bodyPr/>
          <a:lstStyle/>
          <a:p>
            <a:r>
              <a:rPr lang="en-CA" dirty="0"/>
              <a:t>Future work</a:t>
            </a:r>
          </a:p>
        </p:txBody>
      </p:sp>
      <p:sp>
        <p:nvSpPr>
          <p:cNvPr id="3" name="Content Placeholder 2">
            <a:extLst>
              <a:ext uri="{FF2B5EF4-FFF2-40B4-BE49-F238E27FC236}">
                <a16:creationId xmlns:a16="http://schemas.microsoft.com/office/drawing/2014/main" id="{C32CB0BA-4C52-485D-854C-7A09CAE94475}"/>
              </a:ext>
            </a:extLst>
          </p:cNvPr>
          <p:cNvSpPr>
            <a:spLocks noGrp="1"/>
          </p:cNvSpPr>
          <p:nvPr>
            <p:ph idx="1"/>
          </p:nvPr>
        </p:nvSpPr>
        <p:spPr/>
        <p:txBody>
          <a:bodyPr>
            <a:normAutofit/>
          </a:bodyPr>
          <a:lstStyle/>
          <a:p>
            <a:r>
              <a:rPr lang="en-CA" dirty="0"/>
              <a:t>Something I wanted to try but didn’t have time to: determine how much the out of memory version of the algorithm slows down training when not enough memory is available.</a:t>
            </a:r>
          </a:p>
          <a:p>
            <a:r>
              <a:rPr lang="en-CA" dirty="0"/>
              <a:t>Compare it to Sparks GBM / other tree boosting algorithms. </a:t>
            </a:r>
          </a:p>
          <a:p>
            <a:r>
              <a:rPr lang="en-CA" dirty="0"/>
              <a:t>Try sampling techniques</a:t>
            </a:r>
          </a:p>
          <a:p>
            <a:r>
              <a:rPr lang="en-CA" dirty="0"/>
              <a:t>I did a lot of missing value imputation which I think hurt </a:t>
            </a:r>
            <a:r>
              <a:rPr lang="en-CA" dirty="0" err="1"/>
              <a:t>XGBoost</a:t>
            </a:r>
            <a:r>
              <a:rPr lang="en-CA" dirty="0"/>
              <a:t> because of how well it handles decision-making when x is spare. I think I might have reinforced noise and relationships inherent to the dominant class.</a:t>
            </a:r>
          </a:p>
          <a:p>
            <a:endParaRPr lang="en-CA" dirty="0"/>
          </a:p>
        </p:txBody>
      </p:sp>
    </p:spTree>
    <p:extLst>
      <p:ext uri="{BB962C8B-B14F-4D97-AF65-F5344CB8AC3E}">
        <p14:creationId xmlns:p14="http://schemas.microsoft.com/office/powerpoint/2010/main" val="2705382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04FE-AB25-418E-A79A-EE02F0650683}"/>
              </a:ext>
            </a:extLst>
          </p:cNvPr>
          <p:cNvSpPr>
            <a:spLocks noGrp="1"/>
          </p:cNvSpPr>
          <p:nvPr>
            <p:ph type="title"/>
          </p:nvPr>
        </p:nvSpPr>
        <p:spPr>
          <a:xfrm>
            <a:off x="706394" y="1716131"/>
            <a:ext cx="10515600" cy="1325563"/>
          </a:xfrm>
        </p:spPr>
        <p:txBody>
          <a:bodyPr/>
          <a:lstStyle/>
          <a:p>
            <a:r>
              <a:rPr lang="en-CA" dirty="0">
                <a:highlight>
                  <a:srgbClr val="FFFF00"/>
                </a:highlight>
              </a:rPr>
              <a:t>Additional interesting information on following slides</a:t>
            </a:r>
          </a:p>
        </p:txBody>
      </p:sp>
      <p:sp>
        <p:nvSpPr>
          <p:cNvPr id="3" name="Content Placeholder 2">
            <a:extLst>
              <a:ext uri="{FF2B5EF4-FFF2-40B4-BE49-F238E27FC236}">
                <a16:creationId xmlns:a16="http://schemas.microsoft.com/office/drawing/2014/main" id="{BC45208E-D00A-4074-9189-F77A1781DAD9}"/>
              </a:ext>
            </a:extLst>
          </p:cNvPr>
          <p:cNvSpPr>
            <a:spLocks noGrp="1"/>
          </p:cNvSpPr>
          <p:nvPr>
            <p:ph idx="1"/>
          </p:nvPr>
        </p:nvSpPr>
        <p:spPr>
          <a:xfrm>
            <a:off x="1359243" y="3311611"/>
            <a:ext cx="7679724" cy="1950952"/>
          </a:xfrm>
        </p:spPr>
        <p:txBody>
          <a:bodyPr/>
          <a:lstStyle/>
          <a:p>
            <a:r>
              <a:rPr lang="en-CA" dirty="0"/>
              <a:t>In case someone is interested (not part of presentation).</a:t>
            </a:r>
          </a:p>
        </p:txBody>
      </p:sp>
    </p:spTree>
    <p:extLst>
      <p:ext uri="{BB962C8B-B14F-4D97-AF65-F5344CB8AC3E}">
        <p14:creationId xmlns:p14="http://schemas.microsoft.com/office/powerpoint/2010/main" val="206119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C14C-37F9-4C79-8BD2-07BE756F2AAF}"/>
              </a:ext>
            </a:extLst>
          </p:cNvPr>
          <p:cNvSpPr>
            <a:spLocks noGrp="1"/>
          </p:cNvSpPr>
          <p:nvPr>
            <p:ph type="title"/>
          </p:nvPr>
        </p:nvSpPr>
        <p:spPr/>
        <p:txBody>
          <a:bodyPr/>
          <a:lstStyle/>
          <a:p>
            <a:r>
              <a:rPr lang="en-CA" dirty="0"/>
              <a:t>Key caveats and assumptions of </a:t>
            </a:r>
            <a:r>
              <a:rPr lang="en-CA" dirty="0" err="1"/>
              <a:t>XGBoost</a:t>
            </a:r>
            <a:endParaRPr lang="en-CA" dirty="0"/>
          </a:p>
        </p:txBody>
      </p:sp>
      <p:sp>
        <p:nvSpPr>
          <p:cNvPr id="3" name="Content Placeholder 2">
            <a:extLst>
              <a:ext uri="{FF2B5EF4-FFF2-40B4-BE49-F238E27FC236}">
                <a16:creationId xmlns:a16="http://schemas.microsoft.com/office/drawing/2014/main" id="{9BA06707-7501-4D54-82B4-0FF155930FC8}"/>
              </a:ext>
            </a:extLst>
          </p:cNvPr>
          <p:cNvSpPr>
            <a:spLocks noGrp="1"/>
          </p:cNvSpPr>
          <p:nvPr>
            <p:ph idx="1"/>
          </p:nvPr>
        </p:nvSpPr>
        <p:spPr/>
        <p:txBody>
          <a:bodyPr>
            <a:normAutofit fontScale="92500" lnSpcReduction="20000"/>
          </a:bodyPr>
          <a:lstStyle/>
          <a:p>
            <a:r>
              <a:rPr lang="en-CA" dirty="0"/>
              <a:t>Handles missing data without the need of imputation, user must supply a value for missing data and pass it as a parameter so </a:t>
            </a:r>
            <a:r>
              <a:rPr lang="en-CA" dirty="0" err="1"/>
              <a:t>XGBoost</a:t>
            </a:r>
            <a:r>
              <a:rPr lang="en-CA" dirty="0"/>
              <a:t> can learn a path to take when meeting this value. </a:t>
            </a:r>
          </a:p>
          <a:p>
            <a:r>
              <a:rPr lang="en-CA" dirty="0"/>
              <a:t>Wont stop splitting when negative loss encountered, keeps splitting until </a:t>
            </a:r>
            <a:r>
              <a:rPr lang="en-CA" dirty="0" err="1"/>
              <a:t>max_depth</a:t>
            </a:r>
            <a:r>
              <a:rPr lang="en-CA" dirty="0"/>
              <a:t> and prunes backwards until no positive gain. (GBM would simply miss better splits to come later). </a:t>
            </a:r>
          </a:p>
          <a:p>
            <a:r>
              <a:rPr lang="en-CA" dirty="0"/>
              <a:t>Cannot directly deal with categorical variables – needs to be handled with one-hot encoding. Although this results in a sparse input space, </a:t>
            </a:r>
            <a:r>
              <a:rPr lang="en-CA" dirty="0" err="1"/>
              <a:t>XGBoost</a:t>
            </a:r>
            <a:r>
              <a:rPr lang="en-CA" dirty="0"/>
              <a:t> implements a novel sparsity-aware algorithm which learns based on choosing default directions in sparse environments (reducing run time greatly). </a:t>
            </a:r>
          </a:p>
          <a:p>
            <a:r>
              <a:rPr lang="en-CA" dirty="0"/>
              <a:t>Memory bound not computation bound (acts to reduce performance when you need to switch to its out-of-memory state). </a:t>
            </a:r>
          </a:p>
          <a:p>
            <a:pPr marL="0" indent="0">
              <a:buNone/>
            </a:pPr>
            <a:endParaRPr lang="en-CA" dirty="0"/>
          </a:p>
        </p:txBody>
      </p:sp>
    </p:spTree>
    <p:extLst>
      <p:ext uri="{BB962C8B-B14F-4D97-AF65-F5344CB8AC3E}">
        <p14:creationId xmlns:p14="http://schemas.microsoft.com/office/powerpoint/2010/main" val="288076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E0DC-0946-478C-996D-DBEC6BBCCEC1}"/>
              </a:ext>
            </a:extLst>
          </p:cNvPr>
          <p:cNvSpPr>
            <a:spLocks noGrp="1"/>
          </p:cNvSpPr>
          <p:nvPr>
            <p:ph type="title"/>
          </p:nvPr>
        </p:nvSpPr>
        <p:spPr/>
        <p:txBody>
          <a:bodyPr/>
          <a:lstStyle/>
          <a:p>
            <a:r>
              <a:rPr lang="en-CA" dirty="0"/>
              <a:t>Overview of </a:t>
            </a:r>
            <a:r>
              <a:rPr lang="en-CA" dirty="0" err="1"/>
              <a:t>XGBoost</a:t>
            </a:r>
            <a:r>
              <a:rPr lang="en-CA" dirty="0"/>
              <a:t> + why it is particularly powerful in a scalable ML environment</a:t>
            </a:r>
          </a:p>
        </p:txBody>
      </p:sp>
      <p:sp>
        <p:nvSpPr>
          <p:cNvPr id="3" name="Content Placeholder 2">
            <a:extLst>
              <a:ext uri="{FF2B5EF4-FFF2-40B4-BE49-F238E27FC236}">
                <a16:creationId xmlns:a16="http://schemas.microsoft.com/office/drawing/2014/main" id="{8355DE99-DF32-4AD0-80A3-560644166BBB}"/>
              </a:ext>
            </a:extLst>
          </p:cNvPr>
          <p:cNvSpPr>
            <a:spLocks noGrp="1"/>
          </p:cNvSpPr>
          <p:nvPr>
            <p:ph idx="1"/>
          </p:nvPr>
        </p:nvSpPr>
        <p:spPr/>
        <p:txBody>
          <a:bodyPr>
            <a:normAutofit fontScale="92500" lnSpcReduction="10000"/>
          </a:bodyPr>
          <a:lstStyle/>
          <a:p>
            <a:r>
              <a:rPr lang="en-CA" dirty="0"/>
              <a:t>Programmed to scale to large quantities of data efficiently.</a:t>
            </a:r>
          </a:p>
          <a:p>
            <a:r>
              <a:rPr lang="en-CA" dirty="0"/>
              <a:t>Implements parallel processing much faster than traditional GBM (explained later) by reducing sorting time (most time-consuming part of tree learning) by pre-sorting once and storing index pointers.</a:t>
            </a:r>
          </a:p>
          <a:p>
            <a:r>
              <a:rPr lang="en-CA" dirty="0"/>
              <a:t>Doesn’t only split with an exact greedy algorithm – combines many performance-enhancing splitting techniques.</a:t>
            </a:r>
          </a:p>
          <a:p>
            <a:r>
              <a:rPr lang="en-CA" dirty="0"/>
              <a:t>Learns default sparsity patters.</a:t>
            </a:r>
          </a:p>
          <a:p>
            <a:r>
              <a:rPr lang="en-US" dirty="0"/>
              <a:t>Memory optimization - most memory construction is done in the first pass, and no dynamic memory is allocated over the process. Allows out of core processing on disk if memory is not enough.</a:t>
            </a:r>
          </a:p>
          <a:p>
            <a:r>
              <a:rPr lang="en-US" dirty="0"/>
              <a:t>Has an out of memory version when data is too large for memory</a:t>
            </a:r>
            <a:endParaRPr lang="en-CA" dirty="0"/>
          </a:p>
        </p:txBody>
      </p:sp>
    </p:spTree>
    <p:extLst>
      <p:ext uri="{BB962C8B-B14F-4D97-AF65-F5344CB8AC3E}">
        <p14:creationId xmlns:p14="http://schemas.microsoft.com/office/powerpoint/2010/main" val="147871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5C67-1964-4748-BA71-7DD6165F31D3}"/>
              </a:ext>
            </a:extLst>
          </p:cNvPr>
          <p:cNvSpPr>
            <a:spLocks noGrp="1"/>
          </p:cNvSpPr>
          <p:nvPr>
            <p:ph type="title"/>
          </p:nvPr>
        </p:nvSpPr>
        <p:spPr/>
        <p:txBody>
          <a:bodyPr/>
          <a:lstStyle/>
          <a:p>
            <a:r>
              <a:rPr lang="en-CA" dirty="0"/>
              <a:t>What most impacts </a:t>
            </a:r>
            <a:r>
              <a:rPr lang="en-CA" dirty="0" err="1"/>
              <a:t>XGBoost</a:t>
            </a:r>
            <a:r>
              <a:rPr lang="en-CA" dirty="0"/>
              <a:t> performance?</a:t>
            </a:r>
          </a:p>
        </p:txBody>
      </p:sp>
      <p:sp>
        <p:nvSpPr>
          <p:cNvPr id="3" name="Content Placeholder 2">
            <a:extLst>
              <a:ext uri="{FF2B5EF4-FFF2-40B4-BE49-F238E27FC236}">
                <a16:creationId xmlns:a16="http://schemas.microsoft.com/office/drawing/2014/main" id="{CDC9A314-BCBB-4079-BD41-541ED3E97E2D}"/>
              </a:ext>
            </a:extLst>
          </p:cNvPr>
          <p:cNvSpPr>
            <a:spLocks noGrp="1"/>
          </p:cNvSpPr>
          <p:nvPr>
            <p:ph idx="1"/>
          </p:nvPr>
        </p:nvSpPr>
        <p:spPr/>
        <p:txBody>
          <a:bodyPr>
            <a:normAutofit lnSpcReduction="10000"/>
          </a:bodyPr>
          <a:lstStyle/>
          <a:p>
            <a:r>
              <a:rPr lang="en-CA" dirty="0"/>
              <a:t>Writing files onto disk if training data does not fit into memory (out-of-memory). </a:t>
            </a:r>
          </a:p>
          <a:p>
            <a:r>
              <a:rPr lang="en-CA" dirty="0"/>
              <a:t>Parameters (</a:t>
            </a:r>
            <a:r>
              <a:rPr lang="en-CA" dirty="0" err="1"/>
              <a:t>max_depth</a:t>
            </a:r>
            <a:r>
              <a:rPr lang="en-CA" dirty="0"/>
              <a:t>, eta, </a:t>
            </a:r>
            <a:r>
              <a:rPr lang="en-CA" dirty="0" err="1"/>
              <a:t>colsample_bytree</a:t>
            </a:r>
            <a:r>
              <a:rPr lang="en-CA" dirty="0"/>
              <a:t> – subsampling columns)</a:t>
            </a:r>
          </a:p>
          <a:p>
            <a:r>
              <a:rPr lang="en-CA" dirty="0"/>
              <a:t>Number of iterations (and how that relates to eta) – tree boosting is typically a slower learning process with more iterations the slower the learning rate is</a:t>
            </a:r>
          </a:p>
          <a:p>
            <a:r>
              <a:rPr lang="en-CA" dirty="0"/>
              <a:t>Might need to reduce some of these parameters to increase performance</a:t>
            </a:r>
          </a:p>
          <a:p>
            <a:r>
              <a:rPr lang="en-CA" dirty="0"/>
              <a:t>Can see their impact on run-time with parameter tuning trials later</a:t>
            </a:r>
          </a:p>
        </p:txBody>
      </p:sp>
    </p:spTree>
    <p:extLst>
      <p:ext uri="{BB962C8B-B14F-4D97-AF65-F5344CB8AC3E}">
        <p14:creationId xmlns:p14="http://schemas.microsoft.com/office/powerpoint/2010/main" val="344194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8F23-FB6F-4A84-9B71-EF376EF07E65}"/>
              </a:ext>
            </a:extLst>
          </p:cNvPr>
          <p:cNvSpPr>
            <a:spLocks noGrp="1"/>
          </p:cNvSpPr>
          <p:nvPr>
            <p:ph type="title"/>
          </p:nvPr>
        </p:nvSpPr>
        <p:spPr/>
        <p:txBody>
          <a:bodyPr/>
          <a:lstStyle/>
          <a:p>
            <a:r>
              <a:rPr lang="en-CA" dirty="0"/>
              <a:t>Isn’t Boosting a sequential process? How are boosted models parallelized?</a:t>
            </a:r>
          </a:p>
        </p:txBody>
      </p:sp>
      <p:sp>
        <p:nvSpPr>
          <p:cNvPr id="3" name="Content Placeholder 2">
            <a:extLst>
              <a:ext uri="{FF2B5EF4-FFF2-40B4-BE49-F238E27FC236}">
                <a16:creationId xmlns:a16="http://schemas.microsoft.com/office/drawing/2014/main" id="{4B166F88-F6BC-4CA1-8941-B9C72442EC5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0421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agemaker spark cluster">
            <a:extLst>
              <a:ext uri="{FF2B5EF4-FFF2-40B4-BE49-F238E27FC236}">
                <a16:creationId xmlns:a16="http://schemas.microsoft.com/office/drawing/2014/main" id="{14085139-BBB9-434B-88A3-B007F5FA3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542" y="1025380"/>
            <a:ext cx="7047389" cy="4807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DCA352-6F87-4DB5-BC4F-DE324290D75C}"/>
              </a:ext>
            </a:extLst>
          </p:cNvPr>
          <p:cNvSpPr txBox="1"/>
          <p:nvPr/>
        </p:nvSpPr>
        <p:spPr>
          <a:xfrm>
            <a:off x="559294" y="1305341"/>
            <a:ext cx="2910398" cy="4247317"/>
          </a:xfrm>
          <a:prstGeom prst="rect">
            <a:avLst/>
          </a:prstGeom>
          <a:noFill/>
        </p:spPr>
        <p:txBody>
          <a:bodyPr wrap="square" rtlCol="0">
            <a:spAutoFit/>
          </a:bodyPr>
          <a:lstStyle/>
          <a:p>
            <a:r>
              <a:rPr lang="en-CA" b="1" dirty="0"/>
              <a:t>Typical ML life cycle</a:t>
            </a:r>
          </a:p>
          <a:p>
            <a:endParaRPr lang="en-CA" b="1" dirty="0"/>
          </a:p>
          <a:p>
            <a:pPr marL="285750" indent="-285750">
              <a:buFontTx/>
              <a:buChar char="-"/>
            </a:pPr>
            <a:r>
              <a:rPr lang="en-CA" dirty="0"/>
              <a:t>Different demands at each stage, especially when data is large</a:t>
            </a:r>
          </a:p>
          <a:p>
            <a:pPr marL="285750" indent="-285750">
              <a:buFontTx/>
              <a:buChar char="-"/>
            </a:pPr>
            <a:r>
              <a:rPr lang="en-CA" dirty="0"/>
              <a:t>Different configurations optimal for each task</a:t>
            </a:r>
          </a:p>
          <a:p>
            <a:pPr marL="285750" indent="-285750">
              <a:buFontTx/>
              <a:buChar char="-"/>
            </a:pPr>
            <a:r>
              <a:rPr lang="en-CA" dirty="0"/>
              <a:t>Configuring cluster to optimize the performance of one task may hinder or be overkill for another task.</a:t>
            </a:r>
          </a:p>
          <a:p>
            <a:pPr marL="285750" indent="-285750">
              <a:buFontTx/>
              <a:buChar char="-"/>
            </a:pPr>
            <a:r>
              <a:rPr lang="en-CA" dirty="0"/>
              <a:t>Especially important if you need to do GPU training</a:t>
            </a:r>
          </a:p>
        </p:txBody>
      </p:sp>
    </p:spTree>
    <p:extLst>
      <p:ext uri="{BB962C8B-B14F-4D97-AF65-F5344CB8AC3E}">
        <p14:creationId xmlns:p14="http://schemas.microsoft.com/office/powerpoint/2010/main" val="403473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02EE-FCA1-48BD-BFCB-F19828BA7D6D}"/>
              </a:ext>
            </a:extLst>
          </p:cNvPr>
          <p:cNvSpPr>
            <a:spLocks noGrp="1"/>
          </p:cNvSpPr>
          <p:nvPr>
            <p:ph type="title"/>
          </p:nvPr>
        </p:nvSpPr>
        <p:spPr/>
        <p:txBody>
          <a:bodyPr/>
          <a:lstStyle/>
          <a:p>
            <a:r>
              <a:rPr lang="en-CA" dirty="0"/>
              <a:t>What is AWS SageMaker?</a:t>
            </a:r>
          </a:p>
        </p:txBody>
      </p:sp>
      <p:sp>
        <p:nvSpPr>
          <p:cNvPr id="3" name="Content Placeholder 2">
            <a:extLst>
              <a:ext uri="{FF2B5EF4-FFF2-40B4-BE49-F238E27FC236}">
                <a16:creationId xmlns:a16="http://schemas.microsoft.com/office/drawing/2014/main" id="{C62FFD77-7AF7-47AE-A487-3A24E8ACEC0F}"/>
              </a:ext>
            </a:extLst>
          </p:cNvPr>
          <p:cNvSpPr>
            <a:spLocks noGrp="1"/>
          </p:cNvSpPr>
          <p:nvPr>
            <p:ph idx="1"/>
          </p:nvPr>
        </p:nvSpPr>
        <p:spPr/>
        <p:txBody>
          <a:bodyPr>
            <a:normAutofit fontScale="92500" lnSpcReduction="10000"/>
          </a:bodyPr>
          <a:lstStyle/>
          <a:p>
            <a:r>
              <a:rPr lang="en-CA" dirty="0"/>
              <a:t>Specifically designed for large-scale parallel machine-learning. Offers a complete encapsulated end-to-end distributed environment when coupled with Spark and EMR.</a:t>
            </a:r>
          </a:p>
          <a:p>
            <a:r>
              <a:rPr lang="en-CA" dirty="0"/>
              <a:t>Provides scalable notebook instances (which I ran on my cluster).</a:t>
            </a:r>
          </a:p>
          <a:p>
            <a:r>
              <a:rPr lang="en-CA" dirty="0"/>
              <a:t>Allows the building of a machine learning teams (giving ml roles and job permissions manually). </a:t>
            </a:r>
          </a:p>
          <a:p>
            <a:endParaRPr lang="en-CA" dirty="0"/>
          </a:p>
          <a:p>
            <a:r>
              <a:rPr lang="en-CA" dirty="0"/>
              <a:t>* Can either be very straight forward to use (using a console for most tasks – suitable for business people), or more complicated (using the low level SageMaker library). I used the SageMaker library and the </a:t>
            </a:r>
            <a:r>
              <a:rPr lang="en-CA" dirty="0" err="1"/>
              <a:t>PySpark</a:t>
            </a:r>
            <a:r>
              <a:rPr lang="en-CA" dirty="0"/>
              <a:t> SageMaker library which gives a lot more control. *</a:t>
            </a:r>
          </a:p>
        </p:txBody>
      </p:sp>
      <p:pic>
        <p:nvPicPr>
          <p:cNvPr id="4" name="Picture 6" descr="Image result for aws sagemaker">
            <a:extLst>
              <a:ext uri="{FF2B5EF4-FFF2-40B4-BE49-F238E27FC236}">
                <a16:creationId xmlns:a16="http://schemas.microsoft.com/office/drawing/2014/main" id="{52F6DE32-A5D9-47AF-ACB1-F413DAC79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0321" y="227570"/>
            <a:ext cx="1408087" cy="141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009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D069-EAA0-4FA7-9EF4-E9CDC5591FD1}"/>
              </a:ext>
            </a:extLst>
          </p:cNvPr>
          <p:cNvSpPr>
            <a:spLocks noGrp="1"/>
          </p:cNvSpPr>
          <p:nvPr>
            <p:ph type="title"/>
          </p:nvPr>
        </p:nvSpPr>
        <p:spPr/>
        <p:txBody>
          <a:bodyPr/>
          <a:lstStyle/>
          <a:p>
            <a:r>
              <a:rPr lang="en-CA" dirty="0"/>
              <a:t>Strength of the setup</a:t>
            </a:r>
          </a:p>
        </p:txBody>
      </p:sp>
      <p:sp>
        <p:nvSpPr>
          <p:cNvPr id="3" name="Content Placeholder 2">
            <a:extLst>
              <a:ext uri="{FF2B5EF4-FFF2-40B4-BE49-F238E27FC236}">
                <a16:creationId xmlns:a16="http://schemas.microsoft.com/office/drawing/2014/main" id="{20593BDD-DD03-4898-AB19-D0417AEECB8B}"/>
              </a:ext>
            </a:extLst>
          </p:cNvPr>
          <p:cNvSpPr>
            <a:spLocks noGrp="1"/>
          </p:cNvSpPr>
          <p:nvPr>
            <p:ph idx="1"/>
          </p:nvPr>
        </p:nvSpPr>
        <p:spPr>
          <a:xfrm>
            <a:off x="838200" y="1690688"/>
            <a:ext cx="10515600" cy="4486275"/>
          </a:xfrm>
        </p:spPr>
        <p:txBody>
          <a:bodyPr>
            <a:normAutofit fontScale="92500" lnSpcReduction="20000"/>
          </a:bodyPr>
          <a:lstStyle/>
          <a:p>
            <a:r>
              <a:rPr lang="en-CA" dirty="0"/>
              <a:t>Normally run with Python.</a:t>
            </a:r>
          </a:p>
          <a:p>
            <a:r>
              <a:rPr lang="en-CA" dirty="0"/>
              <a:t>Why use SageMaker with </a:t>
            </a:r>
            <a:r>
              <a:rPr lang="en-CA" dirty="0" err="1"/>
              <a:t>PySpark</a:t>
            </a:r>
            <a:r>
              <a:rPr lang="en-CA" dirty="0"/>
              <a:t> and EMR? Or </a:t>
            </a:r>
            <a:r>
              <a:rPr lang="en-CA" dirty="0" err="1"/>
              <a:t>SparkML</a:t>
            </a:r>
            <a:r>
              <a:rPr lang="en-CA" dirty="0"/>
              <a:t>?</a:t>
            </a:r>
          </a:p>
          <a:p>
            <a:pPr lvl="1"/>
            <a:r>
              <a:rPr lang="en-CA" dirty="0"/>
              <a:t>1) More suitable for working with large amounts of data (the obvious reason).</a:t>
            </a:r>
          </a:p>
          <a:p>
            <a:pPr lvl="1"/>
            <a:r>
              <a:rPr lang="en-CA" dirty="0"/>
              <a:t>2) Decouples exploration and processing from the model training process. Basically, you can do the transformations and loading in your EMR cluster and then send out the data for modelling using a separate dynamic clusters optimized for your needs. Each stage of the process is distributed in the most efficient way as long as you do your research first. </a:t>
            </a:r>
          </a:p>
          <a:p>
            <a:pPr lvl="1"/>
            <a:r>
              <a:rPr lang="en-CA" dirty="0"/>
              <a:t>3) In the case that you need to utilize GPUs for training, it would not be optimal to work with your EMR cluster on GPUs only for this reason. </a:t>
            </a:r>
          </a:p>
          <a:p>
            <a:pPr lvl="1"/>
            <a:r>
              <a:rPr lang="en-CA" dirty="0"/>
              <a:t>4) Allows an accessible way to deploying models into production as an artifact for later use. Spark ML has nothing equivalent to this feature. </a:t>
            </a:r>
          </a:p>
          <a:p>
            <a:pPr lvl="1"/>
            <a:r>
              <a:rPr lang="en-CA" dirty="0"/>
              <a:t>5) Additionally, what I notices using Spark ML in the big data course -you must load data into a Spark </a:t>
            </a:r>
            <a:r>
              <a:rPr lang="en-CA" dirty="0" err="1"/>
              <a:t>Dataframe</a:t>
            </a:r>
            <a:r>
              <a:rPr lang="en-CA" dirty="0"/>
              <a:t> to make predictions on it after transformation. With this system, you can just invoke the endpoint directly which is stored away in S3. Makes batch predictions very efficient. </a:t>
            </a:r>
          </a:p>
          <a:p>
            <a:pPr marL="457200" lvl="1" indent="0">
              <a:buNone/>
            </a:pPr>
            <a:endParaRPr lang="en-CA" dirty="0"/>
          </a:p>
        </p:txBody>
      </p:sp>
    </p:spTree>
    <p:extLst>
      <p:ext uri="{BB962C8B-B14F-4D97-AF65-F5344CB8AC3E}">
        <p14:creationId xmlns:p14="http://schemas.microsoft.com/office/powerpoint/2010/main" val="253313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02F4-C7AE-4943-874F-BE7DE963FF59}"/>
              </a:ext>
            </a:extLst>
          </p:cNvPr>
          <p:cNvSpPr>
            <a:spLocks noGrp="1"/>
          </p:cNvSpPr>
          <p:nvPr>
            <p:ph type="title"/>
          </p:nvPr>
        </p:nvSpPr>
        <p:spPr/>
        <p:txBody>
          <a:bodyPr/>
          <a:lstStyle/>
          <a:p>
            <a:r>
              <a:rPr lang="en-CA" dirty="0"/>
              <a:t>visa data</a:t>
            </a:r>
          </a:p>
        </p:txBody>
      </p:sp>
      <p:sp>
        <p:nvSpPr>
          <p:cNvPr id="3" name="Content Placeholder 2">
            <a:extLst>
              <a:ext uri="{FF2B5EF4-FFF2-40B4-BE49-F238E27FC236}">
                <a16:creationId xmlns:a16="http://schemas.microsoft.com/office/drawing/2014/main" id="{BA01F4C8-2742-43F8-BB93-E6A876B8B9BD}"/>
              </a:ext>
            </a:extLst>
          </p:cNvPr>
          <p:cNvSpPr>
            <a:spLocks noGrp="1"/>
          </p:cNvSpPr>
          <p:nvPr>
            <p:ph idx="1"/>
          </p:nvPr>
        </p:nvSpPr>
        <p:spPr/>
        <p:txBody>
          <a:bodyPr/>
          <a:lstStyle/>
          <a:p>
            <a:r>
              <a:rPr lang="en-CA" dirty="0"/>
              <a:t>Tested </a:t>
            </a:r>
            <a:r>
              <a:rPr lang="en-CA" dirty="0" err="1"/>
              <a:t>XGBoost</a:t>
            </a:r>
            <a:r>
              <a:rPr lang="en-CA" dirty="0"/>
              <a:t> with visa data from data.gov (2010-first 2 quarters of 2018)</a:t>
            </a:r>
          </a:p>
          <a:p>
            <a:endParaRPr lang="en-CA" dirty="0"/>
          </a:p>
          <a:p>
            <a:r>
              <a:rPr lang="en-CA" dirty="0" err="1"/>
              <a:t>Case_status</a:t>
            </a:r>
            <a:r>
              <a:rPr lang="en-CA" dirty="0"/>
              <a:t>: ‘Denied’, ‘Certified’</a:t>
            </a:r>
          </a:p>
          <a:p>
            <a:endParaRPr lang="en-CA" dirty="0"/>
          </a:p>
          <a:p>
            <a:pPr lvl="1"/>
            <a:r>
              <a:rPr lang="en-CA" dirty="0"/>
              <a:t>Example features: wage, whether their job was full time or not, state and city of work, whether they had support from employer, when they would start work</a:t>
            </a:r>
          </a:p>
        </p:txBody>
      </p:sp>
    </p:spTree>
    <p:extLst>
      <p:ext uri="{BB962C8B-B14F-4D97-AF65-F5344CB8AC3E}">
        <p14:creationId xmlns:p14="http://schemas.microsoft.com/office/powerpoint/2010/main" val="392228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0AF4-E59B-4924-91FD-0562B59A4D52}"/>
              </a:ext>
            </a:extLst>
          </p:cNvPr>
          <p:cNvSpPr>
            <a:spLocks noGrp="1"/>
          </p:cNvSpPr>
          <p:nvPr>
            <p:ph type="title"/>
          </p:nvPr>
        </p:nvSpPr>
        <p:spPr/>
        <p:txBody>
          <a:bodyPr/>
          <a:lstStyle/>
          <a:p>
            <a:r>
              <a:rPr lang="en-CA" dirty="0"/>
              <a:t>Components used</a:t>
            </a:r>
          </a:p>
        </p:txBody>
      </p:sp>
      <p:sp>
        <p:nvSpPr>
          <p:cNvPr id="3" name="Content Placeholder 2">
            <a:extLst>
              <a:ext uri="{FF2B5EF4-FFF2-40B4-BE49-F238E27FC236}">
                <a16:creationId xmlns:a16="http://schemas.microsoft.com/office/drawing/2014/main" id="{8FAEF67C-9D52-4940-BDE5-C5FD86C1D258}"/>
              </a:ext>
            </a:extLst>
          </p:cNvPr>
          <p:cNvSpPr>
            <a:spLocks noGrp="1"/>
          </p:cNvSpPr>
          <p:nvPr>
            <p:ph idx="1"/>
          </p:nvPr>
        </p:nvSpPr>
        <p:spPr/>
        <p:txBody>
          <a:bodyPr>
            <a:normAutofit fontScale="85000" lnSpcReduction="20000"/>
          </a:bodyPr>
          <a:lstStyle/>
          <a:p>
            <a:r>
              <a:rPr lang="en-CA" b="1" dirty="0"/>
              <a:t>Storage: </a:t>
            </a:r>
            <a:r>
              <a:rPr lang="en-CA" dirty="0"/>
              <a:t>AWS S3 buckets used as file system</a:t>
            </a:r>
          </a:p>
          <a:p>
            <a:r>
              <a:rPr lang="en-CA" b="1" dirty="0"/>
              <a:t>Primary clusters: </a:t>
            </a:r>
            <a:r>
              <a:rPr lang="en-CA" dirty="0"/>
              <a:t>Apache Spark clusters running on EMR</a:t>
            </a:r>
          </a:p>
          <a:p>
            <a:pPr lvl="1"/>
            <a:r>
              <a:rPr lang="en-CA" dirty="0"/>
              <a:t>(3x m5.large EC2 instances) for lighter work</a:t>
            </a:r>
          </a:p>
          <a:p>
            <a:pPr lvl="1"/>
            <a:r>
              <a:rPr lang="en-CA" dirty="0"/>
              <a:t>(4x m5.xlarge EC2 instances) for heavier work</a:t>
            </a:r>
          </a:p>
          <a:p>
            <a:pPr lvl="1"/>
            <a:r>
              <a:rPr lang="en-CA" dirty="0"/>
              <a:t>Used this cluster for preprocessing and working with the data and to monitor loads through the masters web </a:t>
            </a:r>
            <a:r>
              <a:rPr lang="en-CA" dirty="0" err="1"/>
              <a:t>ui</a:t>
            </a:r>
            <a:r>
              <a:rPr lang="en-CA" dirty="0"/>
              <a:t>.</a:t>
            </a:r>
          </a:p>
          <a:p>
            <a:r>
              <a:rPr lang="en-CA" b="1" dirty="0"/>
              <a:t>Task-specific clusters: </a:t>
            </a:r>
            <a:r>
              <a:rPr lang="en-CA" dirty="0"/>
              <a:t>multiple SageMaker instances ran on these EMR clusters to connect my separate notebooks</a:t>
            </a:r>
          </a:p>
          <a:p>
            <a:pPr lvl="1"/>
            <a:r>
              <a:rPr lang="en-CA" dirty="0"/>
              <a:t>Ran with </a:t>
            </a:r>
            <a:r>
              <a:rPr lang="en-CA" dirty="0" err="1"/>
              <a:t>PySpark</a:t>
            </a:r>
            <a:r>
              <a:rPr lang="en-CA" dirty="0"/>
              <a:t> kernels</a:t>
            </a:r>
          </a:p>
          <a:p>
            <a:pPr lvl="1"/>
            <a:r>
              <a:rPr lang="en-CA" dirty="0"/>
              <a:t>Using master node private </a:t>
            </a:r>
            <a:r>
              <a:rPr lang="en-CA" dirty="0" err="1"/>
              <a:t>ip</a:t>
            </a:r>
            <a:endParaRPr lang="en-CA" dirty="0"/>
          </a:p>
          <a:p>
            <a:pPr lvl="1"/>
            <a:r>
              <a:rPr lang="en-CA" dirty="0"/>
              <a:t>Ran several training jobs with using memory-optimized clusters (1,2,3 x m5.xl ) and (4,6,8 x m5.xl)</a:t>
            </a:r>
          </a:p>
          <a:p>
            <a:pPr lvl="1"/>
            <a:r>
              <a:rPr lang="en-CA" dirty="0"/>
              <a:t>Ran several parameter tuning jobs using compute-optimized EC2 instance pairs (2 x c4.2xl)</a:t>
            </a:r>
          </a:p>
          <a:p>
            <a:pPr marL="457200" lvl="1" indent="0">
              <a:buNone/>
            </a:pPr>
            <a:endParaRPr lang="en-CA" dirty="0"/>
          </a:p>
          <a:p>
            <a:pPr marL="457200" lvl="1" indent="0">
              <a:buNone/>
            </a:pPr>
            <a:r>
              <a:rPr lang="en-CA" dirty="0"/>
              <a:t>* The cluster configuration chosen at each step was done so to best suit the job at hand. *</a:t>
            </a:r>
          </a:p>
          <a:p>
            <a:pPr marL="457200" lvl="1" indent="0">
              <a:buNone/>
            </a:pPr>
            <a:endParaRPr lang="en-CA" dirty="0"/>
          </a:p>
        </p:txBody>
      </p:sp>
    </p:spTree>
    <p:extLst>
      <p:ext uri="{BB962C8B-B14F-4D97-AF65-F5344CB8AC3E}">
        <p14:creationId xmlns:p14="http://schemas.microsoft.com/office/powerpoint/2010/main" val="93116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apache spark">
            <a:extLst>
              <a:ext uri="{FF2B5EF4-FFF2-40B4-BE49-F238E27FC236}">
                <a16:creationId xmlns:a16="http://schemas.microsoft.com/office/drawing/2014/main" id="{B3D54E02-A91D-4980-892A-DF87AFC1C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33" y="2679575"/>
            <a:ext cx="2874199" cy="14988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ws s3">
            <a:extLst>
              <a:ext uri="{FF2B5EF4-FFF2-40B4-BE49-F238E27FC236}">
                <a16:creationId xmlns:a16="http://schemas.microsoft.com/office/drawing/2014/main" id="{8F4F6AA8-0839-4025-8A67-75455872A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558" y="4394010"/>
            <a:ext cx="1619213" cy="19577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aws sagemaker">
            <a:extLst>
              <a:ext uri="{FF2B5EF4-FFF2-40B4-BE49-F238E27FC236}">
                <a16:creationId xmlns:a16="http://schemas.microsoft.com/office/drawing/2014/main" id="{FE7E6F0D-FCAC-4A9C-908A-4931D5BA0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9023" y="530707"/>
            <a:ext cx="1408087" cy="141437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aws ec2">
            <a:extLst>
              <a:ext uri="{FF2B5EF4-FFF2-40B4-BE49-F238E27FC236}">
                <a16:creationId xmlns:a16="http://schemas.microsoft.com/office/drawing/2014/main" id="{24AEF780-F207-4CB7-9CB7-31550A09B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1760" y="9419"/>
            <a:ext cx="496796" cy="49679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E0F9D104-C191-4EF9-9DFE-81B986C1DE89}"/>
              </a:ext>
            </a:extLst>
          </p:cNvPr>
          <p:cNvCxnSpPr>
            <a:cxnSpLocks/>
          </p:cNvCxnSpPr>
          <p:nvPr/>
        </p:nvCxnSpPr>
        <p:spPr>
          <a:xfrm flipV="1">
            <a:off x="2270434" y="3600730"/>
            <a:ext cx="0" cy="747849"/>
          </a:xfrm>
          <a:prstGeom prst="line">
            <a:avLst/>
          </a:prstGeom>
        </p:spPr>
        <p:style>
          <a:lnRef idx="3">
            <a:schemeClr val="accent1"/>
          </a:lnRef>
          <a:fillRef idx="0">
            <a:schemeClr val="accent1"/>
          </a:fillRef>
          <a:effectRef idx="2">
            <a:schemeClr val="accent1"/>
          </a:effectRef>
          <a:fontRef idx="minor">
            <a:schemeClr val="tx1"/>
          </a:fontRef>
        </p:style>
      </p:cxnSp>
      <p:pic>
        <p:nvPicPr>
          <p:cNvPr id="4106" name="Picture 10" descr="Image result for jupyter">
            <a:extLst>
              <a:ext uri="{FF2B5EF4-FFF2-40B4-BE49-F238E27FC236}">
                <a16:creationId xmlns:a16="http://schemas.microsoft.com/office/drawing/2014/main" id="{B9DC2CF4-A156-4B42-91E7-10777A54FE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636" y="1961429"/>
            <a:ext cx="1591474" cy="4293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aws ec2">
            <a:extLst>
              <a:ext uri="{FF2B5EF4-FFF2-40B4-BE49-F238E27FC236}">
                <a16:creationId xmlns:a16="http://schemas.microsoft.com/office/drawing/2014/main" id="{10998BBB-1373-4B4D-906A-9DAB3A899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4577" y="9419"/>
            <a:ext cx="496796" cy="4967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Image result for aws ec2">
            <a:extLst>
              <a:ext uri="{FF2B5EF4-FFF2-40B4-BE49-F238E27FC236}">
                <a16:creationId xmlns:a16="http://schemas.microsoft.com/office/drawing/2014/main" id="{18C5EE25-09E4-42E7-A3E4-914D2FEB5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2231" y="9419"/>
            <a:ext cx="496796" cy="4967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aws ec2">
            <a:extLst>
              <a:ext uri="{FF2B5EF4-FFF2-40B4-BE49-F238E27FC236}">
                <a16:creationId xmlns:a16="http://schemas.microsoft.com/office/drawing/2014/main" id="{6CC0D0E7-8502-4264-A52A-96A0C82871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3755" y="9419"/>
            <a:ext cx="496796" cy="49679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E73E0AB2-F6B6-46BB-9CF6-642F29A2C99C}"/>
              </a:ext>
            </a:extLst>
          </p:cNvPr>
          <p:cNvCxnSpPr>
            <a:cxnSpLocks/>
          </p:cNvCxnSpPr>
          <p:nvPr/>
        </p:nvCxnSpPr>
        <p:spPr>
          <a:xfrm flipV="1">
            <a:off x="2270432" y="2176112"/>
            <a:ext cx="0" cy="931073"/>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9EBD5F62-67EC-4F11-A60B-987C5F55139D}"/>
              </a:ext>
            </a:extLst>
          </p:cNvPr>
          <p:cNvCxnSpPr>
            <a:cxnSpLocks/>
          </p:cNvCxnSpPr>
          <p:nvPr/>
        </p:nvCxnSpPr>
        <p:spPr>
          <a:xfrm>
            <a:off x="2268160" y="2165740"/>
            <a:ext cx="4796916" cy="4972"/>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D1481EE4-D8FD-4AFE-8011-D5FD450632AF}"/>
              </a:ext>
            </a:extLst>
          </p:cNvPr>
          <p:cNvCxnSpPr>
            <a:cxnSpLocks/>
          </p:cNvCxnSpPr>
          <p:nvPr/>
        </p:nvCxnSpPr>
        <p:spPr>
          <a:xfrm flipH="1">
            <a:off x="3305610" y="5338204"/>
            <a:ext cx="4037414" cy="0"/>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8997E011-3351-4532-B448-292376174B39}"/>
              </a:ext>
            </a:extLst>
          </p:cNvPr>
          <p:cNvCxnSpPr/>
          <p:nvPr/>
        </p:nvCxnSpPr>
        <p:spPr>
          <a:xfrm flipV="1">
            <a:off x="8218111" y="2390795"/>
            <a:ext cx="0" cy="1957784"/>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pic>
        <p:nvPicPr>
          <p:cNvPr id="4108" name="Picture 12" descr="Image result for aws emr logo">
            <a:extLst>
              <a:ext uri="{FF2B5EF4-FFF2-40B4-BE49-F238E27FC236}">
                <a16:creationId xmlns:a16="http://schemas.microsoft.com/office/drawing/2014/main" id="{C773FD82-D359-4D1A-B2AD-E0E158F354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185" y="4003014"/>
            <a:ext cx="2810826" cy="2810826"/>
          </a:xfrm>
          <a:prstGeom prst="rect">
            <a:avLst/>
          </a:prstGeom>
          <a:noFill/>
          <a:extLst>
            <a:ext uri="{909E8E84-426E-40DD-AFC4-6F175D3DCCD1}">
              <a14:hiddenFill xmlns:a14="http://schemas.microsoft.com/office/drawing/2010/main">
                <a:solidFill>
                  <a:srgbClr val="FFFFFF"/>
                </a:solidFill>
              </a14:hiddenFill>
            </a:ext>
          </a:extLst>
        </p:spPr>
      </p:pic>
      <p:cxnSp>
        <p:nvCxnSpPr>
          <p:cNvPr id="4096" name="Straight Connector 4095">
            <a:extLst>
              <a:ext uri="{FF2B5EF4-FFF2-40B4-BE49-F238E27FC236}">
                <a16:creationId xmlns:a16="http://schemas.microsoft.com/office/drawing/2014/main" id="{5ADF8507-7BCA-4C8F-A31E-0CFF9B4427D6}"/>
              </a:ext>
            </a:extLst>
          </p:cNvPr>
          <p:cNvCxnSpPr/>
          <p:nvPr/>
        </p:nvCxnSpPr>
        <p:spPr>
          <a:xfrm>
            <a:off x="8877670" y="2170712"/>
            <a:ext cx="187318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99" name="Straight Connector 4098">
            <a:extLst>
              <a:ext uri="{FF2B5EF4-FFF2-40B4-BE49-F238E27FC236}">
                <a16:creationId xmlns:a16="http://schemas.microsoft.com/office/drawing/2014/main" id="{581FCDDC-D350-4D5A-B669-53C5E49C0B60}"/>
              </a:ext>
            </a:extLst>
          </p:cNvPr>
          <p:cNvCxnSpPr>
            <a:cxnSpLocks/>
          </p:cNvCxnSpPr>
          <p:nvPr/>
        </p:nvCxnSpPr>
        <p:spPr>
          <a:xfrm flipH="1">
            <a:off x="9100552" y="5338204"/>
            <a:ext cx="1650306" cy="1"/>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105" name="Straight Connector 4104">
            <a:extLst>
              <a:ext uri="{FF2B5EF4-FFF2-40B4-BE49-F238E27FC236}">
                <a16:creationId xmlns:a16="http://schemas.microsoft.com/office/drawing/2014/main" id="{C0C26C09-70D9-4F4C-8F2B-84E5C069B933}"/>
              </a:ext>
            </a:extLst>
          </p:cNvPr>
          <p:cNvCxnSpPr/>
          <p:nvPr/>
        </p:nvCxnSpPr>
        <p:spPr>
          <a:xfrm>
            <a:off x="10750858" y="2170712"/>
            <a:ext cx="0" cy="3182523"/>
          </a:xfrm>
          <a:prstGeom prst="line">
            <a:avLst/>
          </a:prstGeom>
        </p:spPr>
        <p:style>
          <a:lnRef idx="3">
            <a:schemeClr val="accent1"/>
          </a:lnRef>
          <a:fillRef idx="0">
            <a:schemeClr val="accent1"/>
          </a:fillRef>
          <a:effectRef idx="2">
            <a:schemeClr val="accent1"/>
          </a:effectRef>
          <a:fontRef idx="minor">
            <a:schemeClr val="tx1"/>
          </a:fontRef>
        </p:style>
      </p:cxnSp>
      <p:sp>
        <p:nvSpPr>
          <p:cNvPr id="4109" name="TextBox 4108">
            <a:extLst>
              <a:ext uri="{FF2B5EF4-FFF2-40B4-BE49-F238E27FC236}">
                <a16:creationId xmlns:a16="http://schemas.microsoft.com/office/drawing/2014/main" id="{3E080774-CD57-45A1-88B4-75073EB894E7}"/>
              </a:ext>
            </a:extLst>
          </p:cNvPr>
          <p:cNvSpPr txBox="1"/>
          <p:nvPr/>
        </p:nvSpPr>
        <p:spPr>
          <a:xfrm>
            <a:off x="238868" y="2524048"/>
            <a:ext cx="1482566" cy="1815882"/>
          </a:xfrm>
          <a:prstGeom prst="rect">
            <a:avLst/>
          </a:prstGeom>
          <a:noFill/>
        </p:spPr>
        <p:txBody>
          <a:bodyPr wrap="square" rtlCol="0">
            <a:spAutoFit/>
          </a:bodyPr>
          <a:lstStyle/>
          <a:p>
            <a:r>
              <a:rPr lang="en-CA" sz="1600" dirty="0"/>
              <a:t>1. </a:t>
            </a:r>
          </a:p>
          <a:p>
            <a:r>
              <a:rPr lang="en-CA" sz="1600" dirty="0"/>
              <a:t>Explored, cleaned and preprocessed visa data.</a:t>
            </a:r>
          </a:p>
          <a:p>
            <a:r>
              <a:rPr lang="en-CA" sz="1600" dirty="0"/>
              <a:t>(Spark clusters with EMR)</a:t>
            </a:r>
          </a:p>
        </p:txBody>
      </p:sp>
      <p:sp>
        <p:nvSpPr>
          <p:cNvPr id="4110" name="TextBox 4109">
            <a:extLst>
              <a:ext uri="{FF2B5EF4-FFF2-40B4-BE49-F238E27FC236}">
                <a16:creationId xmlns:a16="http://schemas.microsoft.com/office/drawing/2014/main" id="{A5B34F94-1A22-4D95-B682-E3979620A9AB}"/>
              </a:ext>
            </a:extLst>
          </p:cNvPr>
          <p:cNvSpPr txBox="1"/>
          <p:nvPr/>
        </p:nvSpPr>
        <p:spPr>
          <a:xfrm>
            <a:off x="5024767" y="2880176"/>
            <a:ext cx="3200397" cy="1569660"/>
          </a:xfrm>
          <a:prstGeom prst="rect">
            <a:avLst/>
          </a:prstGeom>
          <a:noFill/>
        </p:spPr>
        <p:txBody>
          <a:bodyPr wrap="square" rtlCol="0">
            <a:spAutoFit/>
          </a:bodyPr>
          <a:lstStyle/>
          <a:p>
            <a:r>
              <a:rPr lang="en-CA" sz="1600" dirty="0"/>
              <a:t>2. </a:t>
            </a:r>
          </a:p>
          <a:p>
            <a:r>
              <a:rPr lang="en-CA" sz="1600" dirty="0"/>
              <a:t>Trained and validated XGB model. </a:t>
            </a:r>
          </a:p>
          <a:p>
            <a:r>
              <a:rPr lang="en-CA" sz="1600" dirty="0"/>
              <a:t>(with SM deploying multiple EC2 clusters and my Spark data imported from S3). </a:t>
            </a:r>
          </a:p>
          <a:p>
            <a:r>
              <a:rPr lang="en-CA" sz="1600" dirty="0"/>
              <a:t>Ran performance tests.</a:t>
            </a:r>
          </a:p>
        </p:txBody>
      </p:sp>
      <p:sp>
        <p:nvSpPr>
          <p:cNvPr id="4111" name="TextBox 4110">
            <a:extLst>
              <a:ext uri="{FF2B5EF4-FFF2-40B4-BE49-F238E27FC236}">
                <a16:creationId xmlns:a16="http://schemas.microsoft.com/office/drawing/2014/main" id="{C82ED7C0-825D-45BE-BFE2-DB1B66D738D3}"/>
              </a:ext>
            </a:extLst>
          </p:cNvPr>
          <p:cNvSpPr txBox="1"/>
          <p:nvPr/>
        </p:nvSpPr>
        <p:spPr>
          <a:xfrm>
            <a:off x="9892232" y="679652"/>
            <a:ext cx="1775525" cy="1323439"/>
          </a:xfrm>
          <a:prstGeom prst="rect">
            <a:avLst/>
          </a:prstGeom>
          <a:noFill/>
        </p:spPr>
        <p:txBody>
          <a:bodyPr wrap="square" rtlCol="0">
            <a:spAutoFit/>
          </a:bodyPr>
          <a:lstStyle/>
          <a:p>
            <a:r>
              <a:rPr lang="en-CA" sz="1600" dirty="0"/>
              <a:t>3. </a:t>
            </a:r>
          </a:p>
          <a:p>
            <a:r>
              <a:rPr lang="en-CA" sz="1600" dirty="0"/>
              <a:t>Deployed XGB model into production </a:t>
            </a:r>
          </a:p>
          <a:p>
            <a:r>
              <a:rPr lang="en-CA" sz="1600" dirty="0"/>
              <a:t>(with SM)</a:t>
            </a:r>
          </a:p>
        </p:txBody>
      </p:sp>
      <p:sp>
        <p:nvSpPr>
          <p:cNvPr id="4112" name="TextBox 4111">
            <a:extLst>
              <a:ext uri="{FF2B5EF4-FFF2-40B4-BE49-F238E27FC236}">
                <a16:creationId xmlns:a16="http://schemas.microsoft.com/office/drawing/2014/main" id="{3DBD8D7F-5644-4815-8E3F-E3CA6EB3D8E7}"/>
              </a:ext>
            </a:extLst>
          </p:cNvPr>
          <p:cNvSpPr txBox="1"/>
          <p:nvPr/>
        </p:nvSpPr>
        <p:spPr>
          <a:xfrm>
            <a:off x="8549027" y="3536874"/>
            <a:ext cx="2399683" cy="1077218"/>
          </a:xfrm>
          <a:prstGeom prst="rect">
            <a:avLst/>
          </a:prstGeom>
          <a:noFill/>
        </p:spPr>
        <p:txBody>
          <a:bodyPr wrap="square" rtlCol="0">
            <a:spAutoFit/>
          </a:bodyPr>
          <a:lstStyle/>
          <a:p>
            <a:r>
              <a:rPr lang="en-CA" sz="1600" dirty="0"/>
              <a:t>4. </a:t>
            </a:r>
          </a:p>
          <a:p>
            <a:r>
              <a:rPr lang="en-CA" sz="1600" dirty="0"/>
              <a:t>Made inferences/batch predictions </a:t>
            </a:r>
          </a:p>
          <a:p>
            <a:r>
              <a:rPr lang="en-CA" sz="1600" dirty="0"/>
              <a:t>(on my test data in S3)</a:t>
            </a:r>
          </a:p>
        </p:txBody>
      </p:sp>
      <p:cxnSp>
        <p:nvCxnSpPr>
          <p:cNvPr id="4114" name="Straight Connector 4113">
            <a:extLst>
              <a:ext uri="{FF2B5EF4-FFF2-40B4-BE49-F238E27FC236}">
                <a16:creationId xmlns:a16="http://schemas.microsoft.com/office/drawing/2014/main" id="{39CA82BC-06A3-48FE-810C-99EC13C6AFBB}"/>
              </a:ext>
            </a:extLst>
          </p:cNvPr>
          <p:cNvCxnSpPr/>
          <p:nvPr/>
        </p:nvCxnSpPr>
        <p:spPr>
          <a:xfrm>
            <a:off x="7343024" y="492920"/>
            <a:ext cx="628349" cy="20841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16" name="Straight Connector 4115">
            <a:extLst>
              <a:ext uri="{FF2B5EF4-FFF2-40B4-BE49-F238E27FC236}">
                <a16:creationId xmlns:a16="http://schemas.microsoft.com/office/drawing/2014/main" id="{3C6AC28F-1EFB-459C-A5D9-0F6709AF4431}"/>
              </a:ext>
            </a:extLst>
          </p:cNvPr>
          <p:cNvCxnSpPr>
            <a:stCxn id="19" idx="2"/>
          </p:cNvCxnSpPr>
          <p:nvPr/>
        </p:nvCxnSpPr>
        <p:spPr>
          <a:xfrm flipH="1">
            <a:off x="8149701" y="506215"/>
            <a:ext cx="702452" cy="1951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18" name="Straight Connector 4117">
            <a:extLst>
              <a:ext uri="{FF2B5EF4-FFF2-40B4-BE49-F238E27FC236}">
                <a16:creationId xmlns:a16="http://schemas.microsoft.com/office/drawing/2014/main" id="{C87B73E9-7616-41A9-B89D-335AEFE3974B}"/>
              </a:ext>
            </a:extLst>
          </p:cNvPr>
          <p:cNvCxnSpPr/>
          <p:nvPr/>
        </p:nvCxnSpPr>
        <p:spPr>
          <a:xfrm>
            <a:off x="7838983" y="492920"/>
            <a:ext cx="144411" cy="20841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20" name="Straight Connector 4119">
            <a:extLst>
              <a:ext uri="{FF2B5EF4-FFF2-40B4-BE49-F238E27FC236}">
                <a16:creationId xmlns:a16="http://schemas.microsoft.com/office/drawing/2014/main" id="{438EFF69-1781-477E-83D1-CA59E9AE4952}"/>
              </a:ext>
            </a:extLst>
          </p:cNvPr>
          <p:cNvCxnSpPr>
            <a:stCxn id="18" idx="2"/>
          </p:cNvCxnSpPr>
          <p:nvPr/>
        </p:nvCxnSpPr>
        <p:spPr>
          <a:xfrm flipH="1">
            <a:off x="8149701" y="506215"/>
            <a:ext cx="150928" cy="1951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26" name="TextBox 4125">
            <a:extLst>
              <a:ext uri="{FF2B5EF4-FFF2-40B4-BE49-F238E27FC236}">
                <a16:creationId xmlns:a16="http://schemas.microsoft.com/office/drawing/2014/main" id="{D1925854-6B09-427E-9225-954D24157647}"/>
              </a:ext>
            </a:extLst>
          </p:cNvPr>
          <p:cNvSpPr txBox="1"/>
          <p:nvPr/>
        </p:nvSpPr>
        <p:spPr>
          <a:xfrm>
            <a:off x="524243" y="546660"/>
            <a:ext cx="2862818" cy="646331"/>
          </a:xfrm>
          <a:prstGeom prst="rect">
            <a:avLst/>
          </a:prstGeom>
          <a:noFill/>
        </p:spPr>
        <p:txBody>
          <a:bodyPr wrap="square" rtlCol="0">
            <a:spAutoFit/>
          </a:bodyPr>
          <a:lstStyle/>
          <a:p>
            <a:r>
              <a:rPr lang="en-CA" b="1" dirty="0"/>
              <a:t>Visual of the steps I took / complete environment</a:t>
            </a:r>
          </a:p>
        </p:txBody>
      </p:sp>
      <p:sp>
        <p:nvSpPr>
          <p:cNvPr id="4127" name="TextBox 4126">
            <a:extLst>
              <a:ext uri="{FF2B5EF4-FFF2-40B4-BE49-F238E27FC236}">
                <a16:creationId xmlns:a16="http://schemas.microsoft.com/office/drawing/2014/main" id="{195E57C8-6229-4D92-ACAB-BD45BF8DDD5C}"/>
              </a:ext>
            </a:extLst>
          </p:cNvPr>
          <p:cNvSpPr txBox="1"/>
          <p:nvPr/>
        </p:nvSpPr>
        <p:spPr>
          <a:xfrm>
            <a:off x="3233180" y="1421861"/>
            <a:ext cx="2862820" cy="523220"/>
          </a:xfrm>
          <a:prstGeom prst="rect">
            <a:avLst/>
          </a:prstGeom>
          <a:noFill/>
        </p:spPr>
        <p:txBody>
          <a:bodyPr wrap="square" rtlCol="0">
            <a:spAutoFit/>
          </a:bodyPr>
          <a:lstStyle/>
          <a:p>
            <a:r>
              <a:rPr lang="en-CA" sz="1400" i="1" dirty="0"/>
              <a:t>Connected SageMaker instances to EMR talk to my Spark cluster</a:t>
            </a:r>
          </a:p>
        </p:txBody>
      </p:sp>
    </p:spTree>
    <p:extLst>
      <p:ext uri="{BB962C8B-B14F-4D97-AF65-F5344CB8AC3E}">
        <p14:creationId xmlns:p14="http://schemas.microsoft.com/office/powerpoint/2010/main" val="160947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02AA-A223-4D3F-9E86-462CF382D90B}"/>
              </a:ext>
            </a:extLst>
          </p:cNvPr>
          <p:cNvSpPr>
            <a:spLocks noGrp="1"/>
          </p:cNvSpPr>
          <p:nvPr>
            <p:ph type="title"/>
          </p:nvPr>
        </p:nvSpPr>
        <p:spPr/>
        <p:txBody>
          <a:bodyPr/>
          <a:lstStyle/>
          <a:p>
            <a:r>
              <a:rPr lang="en-CA" dirty="0"/>
              <a:t>Determining the optimal instance type to train </a:t>
            </a:r>
            <a:r>
              <a:rPr lang="en-CA" dirty="0" err="1"/>
              <a:t>XGBoost</a:t>
            </a:r>
            <a:r>
              <a:rPr lang="en-CA" dirty="0"/>
              <a:t> with</a:t>
            </a:r>
          </a:p>
        </p:txBody>
      </p:sp>
      <p:sp>
        <p:nvSpPr>
          <p:cNvPr id="3" name="Content Placeholder 2">
            <a:extLst>
              <a:ext uri="{FF2B5EF4-FFF2-40B4-BE49-F238E27FC236}">
                <a16:creationId xmlns:a16="http://schemas.microsoft.com/office/drawing/2014/main" id="{1F13D68E-2098-4778-9871-95CC9F0123C7}"/>
              </a:ext>
            </a:extLst>
          </p:cNvPr>
          <p:cNvSpPr>
            <a:spLocks noGrp="1"/>
          </p:cNvSpPr>
          <p:nvPr>
            <p:ph idx="1"/>
          </p:nvPr>
        </p:nvSpPr>
        <p:spPr>
          <a:xfrm>
            <a:off x="838200" y="1825625"/>
            <a:ext cx="6401844" cy="4351338"/>
          </a:xfrm>
        </p:spPr>
        <p:txBody>
          <a:bodyPr/>
          <a:lstStyle/>
          <a:p>
            <a:endParaRPr lang="en-CA" dirty="0"/>
          </a:p>
          <a:p>
            <a:r>
              <a:rPr lang="en-CA" dirty="0"/>
              <a:t>Initially tried both compute-optimized instances with more </a:t>
            </a:r>
            <a:r>
              <a:rPr lang="en-CA" dirty="0" err="1"/>
              <a:t>cpu</a:t>
            </a:r>
            <a:r>
              <a:rPr lang="en-CA" dirty="0"/>
              <a:t> power but less memory and memory-optimized instances. </a:t>
            </a:r>
          </a:p>
          <a:p>
            <a:r>
              <a:rPr lang="en-CA" dirty="0"/>
              <a:t>Memory is better for </a:t>
            </a:r>
            <a:r>
              <a:rPr lang="en-CA" dirty="0" err="1"/>
              <a:t>XGBoost</a:t>
            </a:r>
            <a:r>
              <a:rPr lang="en-CA" dirty="0"/>
              <a:t>. Why?</a:t>
            </a:r>
          </a:p>
          <a:p>
            <a:r>
              <a:rPr lang="en-CA" dirty="0"/>
              <a:t>Parameters used – defaults for testing.</a:t>
            </a:r>
          </a:p>
        </p:txBody>
      </p:sp>
      <p:pic>
        <p:nvPicPr>
          <p:cNvPr id="5" name="Picture 4">
            <a:extLst>
              <a:ext uri="{FF2B5EF4-FFF2-40B4-BE49-F238E27FC236}">
                <a16:creationId xmlns:a16="http://schemas.microsoft.com/office/drawing/2014/main" id="{C131E848-C864-4B18-B5FA-F60F65B8D4F2}"/>
              </a:ext>
            </a:extLst>
          </p:cNvPr>
          <p:cNvPicPr>
            <a:picLocks noChangeAspect="1"/>
          </p:cNvPicPr>
          <p:nvPr/>
        </p:nvPicPr>
        <p:blipFill>
          <a:blip r:embed="rId2"/>
          <a:stretch>
            <a:fillRect/>
          </a:stretch>
        </p:blipFill>
        <p:spPr>
          <a:xfrm>
            <a:off x="7883401" y="2351061"/>
            <a:ext cx="3370218" cy="2756398"/>
          </a:xfrm>
          <a:prstGeom prst="rect">
            <a:avLst/>
          </a:prstGeom>
        </p:spPr>
      </p:pic>
    </p:spTree>
    <p:extLst>
      <p:ext uri="{BB962C8B-B14F-4D97-AF65-F5344CB8AC3E}">
        <p14:creationId xmlns:p14="http://schemas.microsoft.com/office/powerpoint/2010/main" val="325528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61DFC5F-60FE-4E89-93C3-A75A58D4738E}"/>
              </a:ext>
            </a:extLst>
          </p:cNvPr>
          <p:cNvSpPr txBox="1"/>
          <p:nvPr/>
        </p:nvSpPr>
        <p:spPr>
          <a:xfrm>
            <a:off x="650536" y="1352364"/>
            <a:ext cx="2538919" cy="523220"/>
          </a:xfrm>
          <a:prstGeom prst="rect">
            <a:avLst/>
          </a:prstGeom>
          <a:noFill/>
        </p:spPr>
        <p:txBody>
          <a:bodyPr wrap="square" rtlCol="0">
            <a:spAutoFit/>
          </a:bodyPr>
          <a:lstStyle/>
          <a:p>
            <a:pPr lvl="0"/>
            <a:r>
              <a:rPr lang="en-CA" sz="1400" dirty="0">
                <a:latin typeface="Times New Roman" panose="02020603050405020304" pitchFamily="18" charset="0"/>
                <a:cs typeface="Times New Roman" panose="02020603050405020304" pitchFamily="18" charset="0"/>
              </a:rPr>
              <a:t>n_rows:  2,242,519 (x83 cols)</a:t>
            </a:r>
          </a:p>
          <a:p>
            <a:pPr lvl="0"/>
            <a:r>
              <a:rPr lang="en-CA" sz="1400" dirty="0">
                <a:latin typeface="Times New Roman" panose="02020603050405020304" pitchFamily="18" charset="0"/>
                <a:cs typeface="Times New Roman" panose="02020603050405020304" pitchFamily="18" charset="0"/>
              </a:rPr>
              <a:t>Spark df size in mem: 83.4MB </a:t>
            </a:r>
          </a:p>
        </p:txBody>
      </p:sp>
      <p:sp>
        <p:nvSpPr>
          <p:cNvPr id="14" name="TextBox 13">
            <a:extLst>
              <a:ext uri="{FF2B5EF4-FFF2-40B4-BE49-F238E27FC236}">
                <a16:creationId xmlns:a16="http://schemas.microsoft.com/office/drawing/2014/main" id="{C710E3F2-4CB8-40DC-9C50-EBD7883C052D}"/>
              </a:ext>
            </a:extLst>
          </p:cNvPr>
          <p:cNvSpPr txBox="1"/>
          <p:nvPr/>
        </p:nvSpPr>
        <p:spPr>
          <a:xfrm>
            <a:off x="572917" y="3243923"/>
            <a:ext cx="2789407" cy="523220"/>
          </a:xfrm>
          <a:prstGeom prst="rect">
            <a:avLst/>
          </a:prstGeom>
          <a:noFill/>
        </p:spPr>
        <p:txBody>
          <a:bodyPr wrap="square" rtlCol="0">
            <a:spAutoFit/>
          </a:bodyPr>
          <a:lstStyle/>
          <a:p>
            <a:pPr lvl="0"/>
            <a:r>
              <a:rPr lang="en-CA" sz="1400" dirty="0">
                <a:latin typeface="Times New Roman" panose="02020603050405020304" pitchFamily="18" charset="0"/>
                <a:cs typeface="Times New Roman" panose="02020603050405020304" pitchFamily="18" charset="0"/>
              </a:rPr>
              <a:t>n_rows:  4,485,038 (x83 cols)</a:t>
            </a:r>
          </a:p>
          <a:p>
            <a:pPr lvl="0"/>
            <a:r>
              <a:rPr lang="en-CA" sz="1400" dirty="0">
                <a:latin typeface="Times New Roman" panose="02020603050405020304" pitchFamily="18" charset="0"/>
                <a:cs typeface="Times New Roman" panose="02020603050405020304" pitchFamily="18" charset="0"/>
              </a:rPr>
              <a:t>Spark df size in mem: 166.9MB</a:t>
            </a:r>
          </a:p>
        </p:txBody>
      </p:sp>
      <p:sp>
        <p:nvSpPr>
          <p:cNvPr id="15" name="TextBox 14">
            <a:extLst>
              <a:ext uri="{FF2B5EF4-FFF2-40B4-BE49-F238E27FC236}">
                <a16:creationId xmlns:a16="http://schemas.microsoft.com/office/drawing/2014/main" id="{CB352C28-41EB-4C37-B68C-BCBBDF82398F}"/>
              </a:ext>
            </a:extLst>
          </p:cNvPr>
          <p:cNvSpPr txBox="1"/>
          <p:nvPr/>
        </p:nvSpPr>
        <p:spPr>
          <a:xfrm>
            <a:off x="650536" y="5505636"/>
            <a:ext cx="2538919" cy="523220"/>
          </a:xfrm>
          <a:prstGeom prst="rect">
            <a:avLst/>
          </a:prstGeom>
          <a:noFill/>
        </p:spPr>
        <p:txBody>
          <a:bodyPr wrap="square" rtlCol="0">
            <a:spAutoFit/>
          </a:bodyPr>
          <a:lstStyle/>
          <a:p>
            <a:pPr lvl="0"/>
            <a:r>
              <a:rPr lang="en-CA" sz="1400" dirty="0" err="1">
                <a:latin typeface="Times New Roman" panose="02020603050405020304" pitchFamily="18" charset="0"/>
                <a:cs typeface="Times New Roman" panose="02020603050405020304" pitchFamily="18" charset="0"/>
              </a:rPr>
              <a:t>n_rows</a:t>
            </a:r>
            <a:r>
              <a:rPr lang="en-CA" sz="1400" dirty="0">
                <a:latin typeface="Times New Roman" panose="02020603050405020304" pitchFamily="18" charset="0"/>
                <a:cs typeface="Times New Roman" panose="02020603050405020304" pitchFamily="18" charset="0"/>
              </a:rPr>
              <a:t>:   6,727,557 (x83 cols)</a:t>
            </a:r>
          </a:p>
          <a:p>
            <a:pPr lvl="0"/>
            <a:r>
              <a:rPr lang="en-CA" sz="1400" dirty="0">
                <a:latin typeface="Times New Roman" panose="02020603050405020304" pitchFamily="18" charset="0"/>
                <a:cs typeface="Times New Roman" panose="02020603050405020304" pitchFamily="18" charset="0"/>
              </a:rPr>
              <a:t>Spark df size in mem: 250.3 MB</a:t>
            </a:r>
          </a:p>
        </p:txBody>
      </p:sp>
      <p:pic>
        <p:nvPicPr>
          <p:cNvPr id="19" name="Picture 18">
            <a:extLst>
              <a:ext uri="{FF2B5EF4-FFF2-40B4-BE49-F238E27FC236}">
                <a16:creationId xmlns:a16="http://schemas.microsoft.com/office/drawing/2014/main" id="{BC21780F-3932-4C51-A500-98E9C020141E}"/>
              </a:ext>
            </a:extLst>
          </p:cNvPr>
          <p:cNvPicPr>
            <a:picLocks noChangeAspect="1"/>
          </p:cNvPicPr>
          <p:nvPr/>
        </p:nvPicPr>
        <p:blipFill>
          <a:blip r:embed="rId2"/>
          <a:stretch>
            <a:fillRect/>
          </a:stretch>
        </p:blipFill>
        <p:spPr>
          <a:xfrm>
            <a:off x="3343274" y="2266949"/>
            <a:ext cx="8858250" cy="2295526"/>
          </a:xfrm>
          <a:prstGeom prst="rect">
            <a:avLst/>
          </a:prstGeom>
        </p:spPr>
      </p:pic>
      <p:pic>
        <p:nvPicPr>
          <p:cNvPr id="22" name="Picture 21">
            <a:extLst>
              <a:ext uri="{FF2B5EF4-FFF2-40B4-BE49-F238E27FC236}">
                <a16:creationId xmlns:a16="http://schemas.microsoft.com/office/drawing/2014/main" id="{A9B6AF48-E49A-4F6A-A7B1-452C4151EC7B}"/>
              </a:ext>
            </a:extLst>
          </p:cNvPr>
          <p:cNvPicPr>
            <a:picLocks noChangeAspect="1"/>
          </p:cNvPicPr>
          <p:nvPr/>
        </p:nvPicPr>
        <p:blipFill>
          <a:blip r:embed="rId3"/>
          <a:stretch>
            <a:fillRect/>
          </a:stretch>
        </p:blipFill>
        <p:spPr>
          <a:xfrm>
            <a:off x="3343274" y="4543425"/>
            <a:ext cx="8858250" cy="2295525"/>
          </a:xfrm>
          <a:prstGeom prst="rect">
            <a:avLst/>
          </a:prstGeom>
        </p:spPr>
      </p:pic>
      <p:sp>
        <p:nvSpPr>
          <p:cNvPr id="2" name="TextBox 1">
            <a:extLst>
              <a:ext uri="{FF2B5EF4-FFF2-40B4-BE49-F238E27FC236}">
                <a16:creationId xmlns:a16="http://schemas.microsoft.com/office/drawing/2014/main" id="{9D2376EA-7AF9-45CE-90EB-2F77E079E211}"/>
              </a:ext>
            </a:extLst>
          </p:cNvPr>
          <p:cNvSpPr txBox="1"/>
          <p:nvPr/>
        </p:nvSpPr>
        <p:spPr>
          <a:xfrm>
            <a:off x="301557" y="25067"/>
            <a:ext cx="2887899" cy="923330"/>
          </a:xfrm>
          <a:prstGeom prst="rect">
            <a:avLst/>
          </a:prstGeom>
          <a:noFill/>
        </p:spPr>
        <p:txBody>
          <a:bodyPr wrap="square" rtlCol="0">
            <a:spAutoFit/>
          </a:bodyPr>
          <a:lstStyle/>
          <a:p>
            <a:r>
              <a:rPr lang="en-CA" dirty="0"/>
              <a:t>Adjusting size of training instances across stable environments</a:t>
            </a:r>
          </a:p>
        </p:txBody>
      </p:sp>
      <p:pic>
        <p:nvPicPr>
          <p:cNvPr id="4" name="Picture 3">
            <a:extLst>
              <a:ext uri="{FF2B5EF4-FFF2-40B4-BE49-F238E27FC236}">
                <a16:creationId xmlns:a16="http://schemas.microsoft.com/office/drawing/2014/main" id="{933B37E6-FCC2-43FF-AF1F-CA50F1479982}"/>
              </a:ext>
            </a:extLst>
          </p:cNvPr>
          <p:cNvPicPr>
            <a:picLocks noChangeAspect="1"/>
          </p:cNvPicPr>
          <p:nvPr/>
        </p:nvPicPr>
        <p:blipFill>
          <a:blip r:embed="rId4"/>
          <a:stretch>
            <a:fillRect/>
          </a:stretch>
        </p:blipFill>
        <p:spPr>
          <a:xfrm>
            <a:off x="3343274" y="0"/>
            <a:ext cx="8839200" cy="2295526"/>
          </a:xfrm>
          <a:prstGeom prst="rect">
            <a:avLst/>
          </a:prstGeom>
        </p:spPr>
      </p:pic>
    </p:spTree>
    <p:extLst>
      <p:ext uri="{BB962C8B-B14F-4D97-AF65-F5344CB8AC3E}">
        <p14:creationId xmlns:p14="http://schemas.microsoft.com/office/powerpoint/2010/main" val="394024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ACC392-5B03-43F4-ACED-F173F7010094}"/>
              </a:ext>
            </a:extLst>
          </p:cNvPr>
          <p:cNvPicPr>
            <a:picLocks noChangeAspect="1"/>
          </p:cNvPicPr>
          <p:nvPr/>
        </p:nvPicPr>
        <p:blipFill>
          <a:blip r:embed="rId2"/>
          <a:stretch>
            <a:fillRect/>
          </a:stretch>
        </p:blipFill>
        <p:spPr>
          <a:xfrm>
            <a:off x="119391" y="525198"/>
            <a:ext cx="3868430" cy="4027251"/>
          </a:xfrm>
          <a:prstGeom prst="rect">
            <a:avLst/>
          </a:prstGeom>
        </p:spPr>
      </p:pic>
      <p:pic>
        <p:nvPicPr>
          <p:cNvPr id="10" name="Picture 9">
            <a:extLst>
              <a:ext uri="{FF2B5EF4-FFF2-40B4-BE49-F238E27FC236}">
                <a16:creationId xmlns:a16="http://schemas.microsoft.com/office/drawing/2014/main" id="{84737E48-3889-4131-A03F-066306A96EFF}"/>
              </a:ext>
            </a:extLst>
          </p:cNvPr>
          <p:cNvPicPr>
            <a:picLocks noChangeAspect="1"/>
          </p:cNvPicPr>
          <p:nvPr/>
        </p:nvPicPr>
        <p:blipFill>
          <a:blip r:embed="rId3"/>
          <a:stretch>
            <a:fillRect/>
          </a:stretch>
        </p:blipFill>
        <p:spPr>
          <a:xfrm>
            <a:off x="3987820" y="525198"/>
            <a:ext cx="3868430" cy="3999955"/>
          </a:xfrm>
          <a:prstGeom prst="rect">
            <a:avLst/>
          </a:prstGeom>
        </p:spPr>
      </p:pic>
      <p:pic>
        <p:nvPicPr>
          <p:cNvPr id="11" name="Picture 10">
            <a:extLst>
              <a:ext uri="{FF2B5EF4-FFF2-40B4-BE49-F238E27FC236}">
                <a16:creationId xmlns:a16="http://schemas.microsoft.com/office/drawing/2014/main" id="{632955CD-1734-41F8-956F-CD4502D07C5F}"/>
              </a:ext>
            </a:extLst>
          </p:cNvPr>
          <p:cNvPicPr>
            <a:picLocks noChangeAspect="1"/>
          </p:cNvPicPr>
          <p:nvPr/>
        </p:nvPicPr>
        <p:blipFill>
          <a:blip r:embed="rId4"/>
          <a:stretch>
            <a:fillRect/>
          </a:stretch>
        </p:blipFill>
        <p:spPr>
          <a:xfrm>
            <a:off x="8204178" y="552494"/>
            <a:ext cx="3868431" cy="3999955"/>
          </a:xfrm>
          <a:prstGeom prst="rect">
            <a:avLst/>
          </a:prstGeom>
        </p:spPr>
      </p:pic>
      <p:sp>
        <p:nvSpPr>
          <p:cNvPr id="2" name="TextBox 1">
            <a:extLst>
              <a:ext uri="{FF2B5EF4-FFF2-40B4-BE49-F238E27FC236}">
                <a16:creationId xmlns:a16="http://schemas.microsoft.com/office/drawing/2014/main" id="{5674F661-8FB7-4955-94A1-5E9AAF77F2B8}"/>
              </a:ext>
            </a:extLst>
          </p:cNvPr>
          <p:cNvSpPr txBox="1"/>
          <p:nvPr/>
        </p:nvSpPr>
        <p:spPr>
          <a:xfrm>
            <a:off x="1311966" y="4855474"/>
            <a:ext cx="9414344" cy="2031325"/>
          </a:xfrm>
          <a:prstGeom prst="rect">
            <a:avLst/>
          </a:prstGeom>
          <a:noFill/>
        </p:spPr>
        <p:txBody>
          <a:bodyPr wrap="square" rtlCol="0">
            <a:spAutoFit/>
          </a:bodyPr>
          <a:lstStyle/>
          <a:p>
            <a:r>
              <a:rPr lang="en-CA" dirty="0"/>
              <a:t>- Threads getting diminishing returns quicker than physical </a:t>
            </a:r>
            <a:r>
              <a:rPr lang="en-CA" dirty="0" err="1"/>
              <a:t>cpus</a:t>
            </a:r>
            <a:r>
              <a:rPr lang="en-CA" dirty="0"/>
              <a:t> as data grows on a single node</a:t>
            </a:r>
          </a:p>
          <a:p>
            <a:r>
              <a:rPr lang="en-CA" dirty="0"/>
              <a:t>- But, as nodes are added, the diminishing returns aren’t exactly the same (greater for less data, better for more data). </a:t>
            </a:r>
          </a:p>
          <a:p>
            <a:pPr marL="285750" indent="-285750">
              <a:buFontTx/>
              <a:buChar char="-"/>
            </a:pPr>
            <a:r>
              <a:rPr lang="en-CA" dirty="0"/>
              <a:t>depends on resources and data size.</a:t>
            </a:r>
          </a:p>
          <a:p>
            <a:pPr marL="285750" indent="-285750">
              <a:buFontTx/>
              <a:buChar char="-"/>
            </a:pPr>
            <a:r>
              <a:rPr lang="en-CA" dirty="0"/>
              <a:t>There should be a point where </a:t>
            </a:r>
            <a:r>
              <a:rPr lang="en-CA" dirty="0" err="1"/>
              <a:t>nthread</a:t>
            </a:r>
            <a:r>
              <a:rPr lang="en-CA" dirty="0"/>
              <a:t> = number of physical CPUs is optimal according to the original author.</a:t>
            </a:r>
          </a:p>
          <a:p>
            <a:endParaRPr lang="en-CA" dirty="0"/>
          </a:p>
        </p:txBody>
      </p:sp>
    </p:spTree>
    <p:extLst>
      <p:ext uri="{BB962C8B-B14F-4D97-AF65-F5344CB8AC3E}">
        <p14:creationId xmlns:p14="http://schemas.microsoft.com/office/powerpoint/2010/main" val="426100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B5FEE6-D350-4FFF-91E4-BF5CBE269078}"/>
              </a:ext>
            </a:extLst>
          </p:cNvPr>
          <p:cNvPicPr>
            <a:picLocks noChangeAspect="1"/>
          </p:cNvPicPr>
          <p:nvPr/>
        </p:nvPicPr>
        <p:blipFill>
          <a:blip r:embed="rId2"/>
          <a:stretch>
            <a:fillRect/>
          </a:stretch>
        </p:blipFill>
        <p:spPr>
          <a:xfrm>
            <a:off x="1482812" y="981530"/>
            <a:ext cx="5651156" cy="4925000"/>
          </a:xfrm>
          <a:prstGeom prst="rect">
            <a:avLst/>
          </a:prstGeom>
        </p:spPr>
      </p:pic>
      <p:sp>
        <p:nvSpPr>
          <p:cNvPr id="6" name="TextBox 5">
            <a:extLst>
              <a:ext uri="{FF2B5EF4-FFF2-40B4-BE49-F238E27FC236}">
                <a16:creationId xmlns:a16="http://schemas.microsoft.com/office/drawing/2014/main" id="{87EC91E8-0C8B-4C54-AB3E-B4A6E93FB126}"/>
              </a:ext>
            </a:extLst>
          </p:cNvPr>
          <p:cNvSpPr txBox="1"/>
          <p:nvPr/>
        </p:nvSpPr>
        <p:spPr>
          <a:xfrm>
            <a:off x="7784756" y="2585482"/>
            <a:ext cx="3897777" cy="3139321"/>
          </a:xfrm>
          <a:prstGeom prst="rect">
            <a:avLst/>
          </a:prstGeom>
          <a:noFill/>
        </p:spPr>
        <p:txBody>
          <a:bodyPr wrap="square" rtlCol="0">
            <a:spAutoFit/>
          </a:bodyPr>
          <a:lstStyle/>
          <a:p>
            <a:r>
              <a:rPr lang="en-CA" dirty="0"/>
              <a:t>Scales well, especially with more memory. Expected linear.</a:t>
            </a:r>
          </a:p>
          <a:p>
            <a:endParaRPr lang="en-CA" dirty="0"/>
          </a:p>
          <a:p>
            <a:r>
              <a:rPr lang="en-CA" dirty="0"/>
              <a:t>Why? Original </a:t>
            </a:r>
            <a:r>
              <a:rPr lang="en-CA" dirty="0" err="1"/>
              <a:t>XGBoost</a:t>
            </a:r>
            <a:r>
              <a:rPr lang="en-CA" dirty="0"/>
              <a:t> optimized for one machine, amazons </a:t>
            </a:r>
            <a:r>
              <a:rPr lang="en-CA" dirty="0" err="1"/>
              <a:t>XGBoost</a:t>
            </a:r>
            <a:r>
              <a:rPr lang="en-CA" dirty="0"/>
              <a:t> optimized for distribution</a:t>
            </a:r>
          </a:p>
          <a:p>
            <a:endParaRPr lang="en-CA" dirty="0"/>
          </a:p>
          <a:p>
            <a:r>
              <a:rPr lang="en-CA" dirty="0"/>
              <a:t>With the out-of-core version, could keep adding data until it utilized disk scale (which would slow it down a lot).</a:t>
            </a:r>
          </a:p>
          <a:p>
            <a:endParaRPr lang="en-CA" dirty="0"/>
          </a:p>
        </p:txBody>
      </p:sp>
    </p:spTree>
    <p:extLst>
      <p:ext uri="{BB962C8B-B14F-4D97-AF65-F5344CB8AC3E}">
        <p14:creationId xmlns:p14="http://schemas.microsoft.com/office/powerpoint/2010/main" val="373606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20028</TotalTime>
  <Words>2002</Words>
  <Application>Microsoft Office PowerPoint</Application>
  <PresentationFormat>Widescreen</PresentationFormat>
  <Paragraphs>163</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Distributed XGBoost Performance with PySpark and AWS</vt:lpstr>
      <vt:lpstr>Table of contents</vt:lpstr>
      <vt:lpstr>visa data</vt:lpstr>
      <vt:lpstr>Components used</vt:lpstr>
      <vt:lpstr>PowerPoint Presentation</vt:lpstr>
      <vt:lpstr>Determining the optimal instance type to train XGBoost with</vt:lpstr>
      <vt:lpstr>PowerPoint Presentation</vt:lpstr>
      <vt:lpstr>PowerPoint Presentation</vt:lpstr>
      <vt:lpstr>PowerPoint Presentation</vt:lpstr>
      <vt:lpstr>Fixing training size for distributed trials</vt:lpstr>
      <vt:lpstr>Parameter tuning</vt:lpstr>
      <vt:lpstr>Hyperparameter tuning jobs</vt:lpstr>
      <vt:lpstr>Parameter values vs. training time</vt:lpstr>
      <vt:lpstr>Hyperparameter tuning job results vs time</vt:lpstr>
      <vt:lpstr>Best model - maximizing auc</vt:lpstr>
      <vt:lpstr>PowerPoint Presentation</vt:lpstr>
      <vt:lpstr>Deploying the best mode and invoking its end point to perform a batch prediction on my test set</vt:lpstr>
      <vt:lpstr>Conclusion</vt:lpstr>
      <vt:lpstr>Challenges</vt:lpstr>
      <vt:lpstr>Future work</vt:lpstr>
      <vt:lpstr>Additional interesting information on following slides</vt:lpstr>
      <vt:lpstr>Key caveats and assumptions of XGBoost</vt:lpstr>
      <vt:lpstr>Overview of XGBoost + why it is particularly powerful in a scalable ML environment</vt:lpstr>
      <vt:lpstr>What most impacts XGBoost performance?</vt:lpstr>
      <vt:lpstr>Isn’t Boosting a sequential process? How are boosted models parallelized?</vt:lpstr>
      <vt:lpstr>PowerPoint Presentation</vt:lpstr>
      <vt:lpstr>What is AWS SageMaker?</vt:lpstr>
      <vt:lpstr>Strength of the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Gradient Boosting in the Cloud</dc:title>
  <dc:creator>Nicholas Hopewell</dc:creator>
  <cp:lastModifiedBy>Nicholas Hopewell</cp:lastModifiedBy>
  <cp:revision>372</cp:revision>
  <dcterms:created xsi:type="dcterms:W3CDTF">2018-11-04T20:35:44Z</dcterms:created>
  <dcterms:modified xsi:type="dcterms:W3CDTF">2018-11-20T14:33:39Z</dcterms:modified>
</cp:coreProperties>
</file>