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71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7E6"/>
          </a:solidFill>
        </a:fill>
      </a:tcStyle>
    </a:wholeTbl>
    <a:band2H>
      <a:tcTxStyle/>
      <a:tcStyle>
        <a:tcBdr/>
        <a:fill>
          <a:solidFill>
            <a:srgbClr val="E7ECF3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AE2CD"/>
          </a:solidFill>
        </a:fill>
      </a:tcStyle>
    </a:wholeTbl>
    <a:band2H>
      <a:tcTxStyle/>
      <a:tcStyle>
        <a:tcBdr/>
        <a:fill>
          <a:solidFill>
            <a:srgbClr val="ED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CCCCC"/>
          </a:solidFill>
        </a:fill>
      </a:tcStyle>
    </a:wholeTbl>
    <a:band2H>
      <a:tcTxStyle/>
      <a:tcStyle>
        <a:tcBdr/>
        <a:fill>
          <a:solidFill>
            <a:srgbClr val="EEE7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-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Shape 7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Arial"/>
      </a:defRPr>
    </a:lvl1pPr>
    <a:lvl2pPr indent="228600" latinLnBrk="0">
      <a:defRPr sz="1200">
        <a:latin typeface="+mn-lt"/>
        <a:ea typeface="+mn-ea"/>
        <a:cs typeface="+mn-cs"/>
        <a:sym typeface="Arial"/>
      </a:defRPr>
    </a:lvl2pPr>
    <a:lvl3pPr indent="457200" latinLnBrk="0">
      <a:defRPr sz="1200">
        <a:latin typeface="+mn-lt"/>
        <a:ea typeface="+mn-ea"/>
        <a:cs typeface="+mn-cs"/>
        <a:sym typeface="Arial"/>
      </a:defRPr>
    </a:lvl3pPr>
    <a:lvl4pPr indent="685800" latinLnBrk="0">
      <a:defRPr sz="1200">
        <a:latin typeface="+mn-lt"/>
        <a:ea typeface="+mn-ea"/>
        <a:cs typeface="+mn-cs"/>
        <a:sym typeface="Arial"/>
      </a:defRPr>
    </a:lvl4pPr>
    <a:lvl5pPr indent="914400" latinLnBrk="0">
      <a:defRPr sz="1200">
        <a:latin typeface="+mn-lt"/>
        <a:ea typeface="+mn-ea"/>
        <a:cs typeface="+mn-cs"/>
        <a:sym typeface="Arial"/>
      </a:defRPr>
    </a:lvl5pPr>
    <a:lvl6pPr indent="1143000" latinLnBrk="0">
      <a:defRPr sz="1200">
        <a:latin typeface="+mn-lt"/>
        <a:ea typeface="+mn-ea"/>
        <a:cs typeface="+mn-cs"/>
        <a:sym typeface="Arial"/>
      </a:defRPr>
    </a:lvl6pPr>
    <a:lvl7pPr indent="1371600" latinLnBrk="0">
      <a:defRPr sz="1200">
        <a:latin typeface="+mn-lt"/>
        <a:ea typeface="+mn-ea"/>
        <a:cs typeface="+mn-cs"/>
        <a:sym typeface="Arial"/>
      </a:defRPr>
    </a:lvl7pPr>
    <a:lvl8pPr indent="1600200" latinLnBrk="0">
      <a:defRPr sz="1200">
        <a:latin typeface="+mn-lt"/>
        <a:ea typeface="+mn-ea"/>
        <a:cs typeface="+mn-cs"/>
        <a:sym typeface="Arial"/>
      </a:defRPr>
    </a:lvl8pPr>
    <a:lvl9pPr indent="1828800" latinLnBrk="0">
      <a:defRPr sz="12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685800" y="1583342"/>
            <a:ext cx="7772400" cy="1159857"/>
          </a:xfrm>
          <a:prstGeom prst="rect">
            <a:avLst/>
          </a:prstGeom>
        </p:spPr>
        <p:txBody>
          <a:bodyPr/>
          <a:lstStyle>
            <a:lvl1pPr algn="ctr"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666666"/>
                </a:solidFill>
              </a:defRPr>
            </a:lvl1pPr>
            <a:lvl2pPr algn="ctr">
              <a:defRPr>
                <a:solidFill>
                  <a:srgbClr val="666666"/>
                </a:solidFill>
              </a:defRPr>
            </a:lvl2pPr>
            <a:lvl3pPr algn="ctr">
              <a:defRPr>
                <a:solidFill>
                  <a:srgbClr val="666666"/>
                </a:solidFill>
              </a:defRPr>
            </a:lvl3pPr>
            <a:lvl4pPr algn="ctr">
              <a:defRPr>
                <a:solidFill>
                  <a:srgbClr val="666666"/>
                </a:solidFill>
              </a:defRPr>
            </a:lvl4pPr>
            <a:lvl5pPr algn="ctr">
              <a:defRPr>
                <a:solidFill>
                  <a:srgbClr val="66666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57200" y="1200150"/>
            <a:ext cx="3994526" cy="372568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hape 19"/>
          <p:cNvSpPr txBox="1">
            <a:spLocks noGrp="1"/>
          </p:cNvSpPr>
          <p:nvPr>
            <p:ph type="body" sz="half" idx="13"/>
          </p:nvPr>
        </p:nvSpPr>
        <p:spPr>
          <a:xfrm>
            <a:off x="4692272" y="1200150"/>
            <a:ext cx="3994527" cy="3725680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sp>
        <p:nvSpPr>
          <p:cNvPr id="3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4406308"/>
            <a:ext cx="8229600" cy="519521"/>
          </a:xfrm>
          <a:prstGeom prst="rect">
            <a:avLst/>
          </a:prstGeom>
        </p:spPr>
        <p:txBody>
          <a:bodyPr/>
          <a:lstStyle>
            <a:lvl1pPr algn="ctr">
              <a:spcBef>
                <a:spcPts val="300"/>
              </a:spcBef>
              <a:defRPr sz="1800"/>
            </a:lvl1pPr>
            <a:lvl2pPr algn="ctr">
              <a:spcBef>
                <a:spcPts val="300"/>
              </a:spcBef>
              <a:defRPr sz="1800"/>
            </a:lvl2pPr>
            <a:lvl3pPr algn="ctr">
              <a:spcBef>
                <a:spcPts val="300"/>
              </a:spcBef>
              <a:defRPr sz="1800"/>
            </a:lvl3pPr>
            <a:lvl4pPr algn="ctr">
              <a:spcBef>
                <a:spcPts val="300"/>
              </a:spcBef>
              <a:defRPr sz="1800"/>
            </a:lvl4pPr>
            <a:lvl5pPr algn="ctr">
              <a:spcBef>
                <a:spcPts val="300"/>
              </a:spcBef>
              <a:defRPr sz="1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iapositive de titre 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31"/>
          <p:cNvSpPr/>
          <p:nvPr/>
        </p:nvSpPr>
        <p:spPr>
          <a:xfrm>
            <a:off x="0" y="4894007"/>
            <a:ext cx="9144000" cy="249601"/>
          </a:xfrm>
          <a:prstGeom prst="rect">
            <a:avLst/>
          </a:prstGeom>
          <a:solidFill>
            <a:srgbClr val="F294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3" name="Shape 32"/>
          <p:cNvSpPr/>
          <p:nvPr/>
        </p:nvSpPr>
        <p:spPr>
          <a:xfrm rot="20329420">
            <a:off x="8669404" y="4685893"/>
            <a:ext cx="720021" cy="618695"/>
          </a:xfrm>
          <a:prstGeom prst="rect">
            <a:avLst/>
          </a:prstGeom>
          <a:solidFill>
            <a:srgbClr val="58585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4" name="Shape 33"/>
          <p:cNvSpPr/>
          <p:nvPr/>
        </p:nvSpPr>
        <p:spPr>
          <a:xfrm>
            <a:off x="-1" y="-20539"/>
            <a:ext cx="7164301" cy="539702"/>
          </a:xfrm>
          <a:prstGeom prst="rect">
            <a:avLst/>
          </a:prstGeom>
          <a:solidFill>
            <a:srgbClr val="8E256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65" name="Shape 34" descr="Shape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4507" y="-20538"/>
            <a:ext cx="2239501" cy="544201"/>
          </a:xfrm>
          <a:prstGeom prst="rect">
            <a:avLst/>
          </a:prstGeom>
          <a:ln w="12700">
            <a:miter lim="400000"/>
          </a:ln>
        </p:spPr>
      </p:pic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xfrm>
            <a:off x="685800" y="1597817"/>
            <a:ext cx="7772400" cy="1102500"/>
          </a:xfrm>
          <a:prstGeom prst="rect">
            <a:avLst/>
          </a:prstGeom>
        </p:spPr>
        <p:txBody>
          <a:bodyPr anchor="ctr"/>
          <a:lstStyle>
            <a:lvl1pPr algn="ctr">
              <a:defRPr sz="1400" b="0"/>
            </a:lvl1pPr>
          </a:lstStyle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2914650"/>
            <a:ext cx="6400799" cy="1314600"/>
          </a:xfrm>
          <a:prstGeom prst="rect">
            <a:avLst/>
          </a:prstGeom>
        </p:spPr>
        <p:txBody>
          <a:bodyPr/>
          <a:lstStyle>
            <a:lvl1pPr algn="ctr">
              <a:spcBef>
                <a:spcPts val="600"/>
              </a:spcBef>
              <a:defRPr sz="1800"/>
            </a:lvl1pPr>
            <a:lvl2pPr indent="457200" algn="ctr">
              <a:spcBef>
                <a:spcPts val="600"/>
              </a:spcBef>
              <a:defRPr sz="1800"/>
            </a:lvl2pPr>
            <a:lvl3pPr indent="914400" algn="ctr">
              <a:spcBef>
                <a:spcPts val="600"/>
              </a:spcBef>
              <a:defRPr sz="1800"/>
            </a:lvl3pPr>
            <a:lvl4pPr indent="1371600" algn="ctr">
              <a:spcBef>
                <a:spcPts val="600"/>
              </a:spcBef>
              <a:defRPr sz="1800"/>
            </a:lvl4pPr>
            <a:lvl5pPr indent="1828800" algn="ctr">
              <a:spcBef>
                <a:spcPts val="600"/>
              </a:spcBef>
              <a:defRPr sz="1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176299" y="4686300"/>
            <a:ext cx="281901" cy="287047"/>
          </a:xfrm>
          <a:prstGeom prst="rect">
            <a:avLst/>
          </a:prstGeom>
        </p:spPr>
        <p:txBody>
          <a:bodyPr lIns="45699" tIns="45699" rIns="45699" bIns="45699" anchor="t"/>
          <a:lstStyle>
            <a:lvl1pPr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 anchor="b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726298" y="4762637"/>
            <a:ext cx="379192" cy="367950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3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1pPr>
      <a:lvl2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2pPr>
      <a:lvl3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3pPr>
      <a:lvl4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4pPr>
      <a:lvl5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5pPr>
      <a:lvl6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6pPr>
      <a:lvl7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7pPr>
      <a:lvl8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8pPr>
      <a:lvl9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42"/>
          <p:cNvSpPr txBox="1"/>
          <p:nvPr/>
        </p:nvSpPr>
        <p:spPr>
          <a:xfrm>
            <a:off x="48374" y="96800"/>
            <a:ext cx="5708401" cy="380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b="1">
                <a:solidFill>
                  <a:srgbClr val="F29400"/>
                </a:solidFill>
              </a:defRPr>
            </a:lvl1pPr>
          </a:lstStyle>
          <a:p>
            <a:r>
              <a:t>Soutenance projet Python</a:t>
            </a:r>
          </a:p>
        </p:txBody>
      </p:sp>
      <p:sp>
        <p:nvSpPr>
          <p:cNvPr id="78" name="Shape 43"/>
          <p:cNvSpPr txBox="1"/>
          <p:nvPr/>
        </p:nvSpPr>
        <p:spPr>
          <a:xfrm>
            <a:off x="8670325" y="4749624"/>
            <a:ext cx="657901" cy="3802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t>0</a:t>
            </a:r>
          </a:p>
        </p:txBody>
      </p:sp>
      <p:sp>
        <p:nvSpPr>
          <p:cNvPr id="79" name="Shape 44"/>
          <p:cNvSpPr txBox="1"/>
          <p:nvPr/>
        </p:nvSpPr>
        <p:spPr>
          <a:xfrm>
            <a:off x="530349" y="1825125"/>
            <a:ext cx="5593801" cy="12946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2400"/>
            </a:pPr>
            <a:r>
              <a:t>HORDE Nicolas</a:t>
            </a:r>
          </a:p>
          <a:p>
            <a:br>
              <a:rPr sz="2400"/>
            </a:br>
            <a:endParaRPr sz="2400"/>
          </a:p>
        </p:txBody>
      </p:sp>
      <p:sp>
        <p:nvSpPr>
          <p:cNvPr id="80" name="Shape 46"/>
          <p:cNvSpPr txBox="1"/>
          <p:nvPr/>
        </p:nvSpPr>
        <p:spPr>
          <a:xfrm>
            <a:off x="1557649" y="861074"/>
            <a:ext cx="4755302" cy="10339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000" b="1"/>
            </a:lvl1pPr>
          </a:lstStyle>
          <a:p>
            <a:r>
              <a:t>Groupe SI 12</a:t>
            </a:r>
          </a:p>
        </p:txBody>
      </p:sp>
      <p:sp>
        <p:nvSpPr>
          <p:cNvPr id="81" name="Shape 47"/>
          <p:cNvSpPr txBox="1"/>
          <p:nvPr/>
        </p:nvSpPr>
        <p:spPr>
          <a:xfrm>
            <a:off x="7341550" y="4824024"/>
            <a:ext cx="1196100" cy="3802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t>26/05/2015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42"/>
          <p:cNvSpPr txBox="1"/>
          <p:nvPr/>
        </p:nvSpPr>
        <p:spPr>
          <a:xfrm>
            <a:off x="48374" y="96800"/>
            <a:ext cx="5708401" cy="380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b="1">
                <a:solidFill>
                  <a:srgbClr val="F29400"/>
                </a:solidFill>
              </a:defRPr>
            </a:lvl1pPr>
          </a:lstStyle>
          <a:p>
            <a:r>
              <a:t>Arrêt de la boucle de Tarjan</a:t>
            </a:r>
          </a:p>
        </p:txBody>
      </p:sp>
      <p:sp>
        <p:nvSpPr>
          <p:cNvPr id="176" name="Shape 43"/>
          <p:cNvSpPr txBox="1"/>
          <p:nvPr/>
        </p:nvSpPr>
        <p:spPr>
          <a:xfrm>
            <a:off x="8670325" y="4749624"/>
            <a:ext cx="657901" cy="3802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t>0</a:t>
            </a:r>
          </a:p>
        </p:txBody>
      </p:sp>
      <p:sp>
        <p:nvSpPr>
          <p:cNvPr id="177" name="Shape 44"/>
          <p:cNvSpPr txBox="1"/>
          <p:nvPr/>
        </p:nvSpPr>
        <p:spPr>
          <a:xfrm>
            <a:off x="530349" y="1825125"/>
            <a:ext cx="5593801" cy="7866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br/>
            <a:endParaRPr/>
          </a:p>
        </p:txBody>
      </p:sp>
      <p:sp>
        <p:nvSpPr>
          <p:cNvPr id="178" name="Shape 46"/>
          <p:cNvSpPr txBox="1"/>
          <p:nvPr/>
        </p:nvSpPr>
        <p:spPr>
          <a:xfrm>
            <a:off x="571471" y="861074"/>
            <a:ext cx="7858182" cy="10339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000" b="1"/>
            </a:lvl1pPr>
          </a:lstStyle>
          <a:p>
            <a:r>
              <a:t>Problème: quand arrêter la boucle?</a:t>
            </a:r>
          </a:p>
        </p:txBody>
      </p:sp>
      <p:sp>
        <p:nvSpPr>
          <p:cNvPr id="179" name="Shape 47"/>
          <p:cNvSpPr txBox="1"/>
          <p:nvPr/>
        </p:nvSpPr>
        <p:spPr>
          <a:xfrm>
            <a:off x="7341550" y="4824024"/>
            <a:ext cx="1196100" cy="3802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t>26/05/2015</a:t>
            </a:r>
          </a:p>
        </p:txBody>
      </p:sp>
      <p:sp>
        <p:nvSpPr>
          <p:cNvPr id="180" name="Shape 44"/>
          <p:cNvSpPr txBox="1"/>
          <p:nvPr/>
        </p:nvSpPr>
        <p:spPr>
          <a:xfrm>
            <a:off x="3500430" y="1643055"/>
            <a:ext cx="4357719" cy="17518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2000"/>
            </a:pPr>
            <a:r>
              <a:t>1</a:t>
            </a:r>
            <a:r>
              <a:rPr baseline="30000"/>
              <a:t>ère</a:t>
            </a:r>
            <a:r>
              <a:t> idée: arrêter la boucle lorsqu’une des 4 cases adjacentes à l’arrivée a été affectée d’une valeur positive</a:t>
            </a:r>
          </a:p>
          <a:p>
            <a:br>
              <a:rPr sz="2000"/>
            </a:br>
            <a:endParaRPr sz="2000"/>
          </a:p>
        </p:txBody>
      </p:sp>
      <p:grpSp>
        <p:nvGrpSpPr>
          <p:cNvPr id="196" name="Groupe 47"/>
          <p:cNvGrpSpPr/>
          <p:nvPr/>
        </p:nvGrpSpPr>
        <p:grpSpPr>
          <a:xfrm>
            <a:off x="468000" y="1764000"/>
            <a:ext cx="2802569" cy="2857521"/>
            <a:chOff x="0" y="0"/>
            <a:chExt cx="2802568" cy="2857519"/>
          </a:xfrm>
        </p:grpSpPr>
        <p:grpSp>
          <p:nvGrpSpPr>
            <p:cNvPr id="185" name="Groupe 22"/>
            <p:cNvGrpSpPr/>
            <p:nvPr/>
          </p:nvGrpSpPr>
          <p:grpSpPr>
            <a:xfrm>
              <a:off x="0" y="0"/>
              <a:ext cx="2802569" cy="2857520"/>
              <a:chOff x="0" y="0"/>
              <a:chExt cx="2802568" cy="2857519"/>
            </a:xfrm>
          </p:grpSpPr>
          <p:pic>
            <p:nvPicPr>
              <p:cNvPr id="181" name="Picture 12" descr="Picture 1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0"/>
                <a:ext cx="2802569" cy="285752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82" name="Picture 11" descr="Picture 1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7985" y="1533599"/>
                <a:ext cx="178309" cy="17830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83" name="Picture 11" descr="Picture 1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77999" y="1040399"/>
                <a:ext cx="178309" cy="17830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84" name="Picture 11" descr="Picture 1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6000" y="1036799"/>
                <a:ext cx="178309" cy="17830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186" name="Picture 2" descr="Picture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6000" y="2022176"/>
              <a:ext cx="119159" cy="15887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87" name="Picture 2" descr="Picture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96000" y="1522129"/>
              <a:ext cx="119159" cy="15887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88" name="Picture 2" descr="Picture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4000" y="1530000"/>
              <a:ext cx="119159" cy="15887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89" name="Picture 2" descr="Picture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10000" y="1025999"/>
              <a:ext cx="119159" cy="15887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0" name="Picture 2" descr="Picture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77999" y="539999"/>
              <a:ext cx="119159" cy="15887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1" name="Picture 2" descr="Picture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6000" y="532799"/>
              <a:ext cx="119159" cy="15887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2" name="Picture 4" descr="Picture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14000" y="50399"/>
              <a:ext cx="99061" cy="16097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3" name="Picture 4" descr="Picture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46546" y="539999"/>
              <a:ext cx="99061" cy="16097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4" name="Picture 4" descr="Picture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75174" y="1040399"/>
              <a:ext cx="99061" cy="16097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5" name="Picture 4" descr="Picture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46546" y="1522129"/>
              <a:ext cx="99061" cy="16097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42"/>
          <p:cNvSpPr txBox="1"/>
          <p:nvPr/>
        </p:nvSpPr>
        <p:spPr>
          <a:xfrm>
            <a:off x="48374" y="96800"/>
            <a:ext cx="5708401" cy="380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b="1">
                <a:solidFill>
                  <a:srgbClr val="F29400"/>
                </a:solidFill>
              </a:defRPr>
            </a:lvl1pPr>
          </a:lstStyle>
          <a:p>
            <a:r>
              <a:t>Arrêt de la boucle de Tarjan</a:t>
            </a:r>
          </a:p>
        </p:txBody>
      </p:sp>
      <p:sp>
        <p:nvSpPr>
          <p:cNvPr id="199" name="Shape 43"/>
          <p:cNvSpPr txBox="1"/>
          <p:nvPr/>
        </p:nvSpPr>
        <p:spPr>
          <a:xfrm>
            <a:off x="8670325" y="4749624"/>
            <a:ext cx="657901" cy="3802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t>0</a:t>
            </a:r>
          </a:p>
        </p:txBody>
      </p:sp>
      <p:sp>
        <p:nvSpPr>
          <p:cNvPr id="200" name="Shape 44"/>
          <p:cNvSpPr txBox="1"/>
          <p:nvPr/>
        </p:nvSpPr>
        <p:spPr>
          <a:xfrm>
            <a:off x="530349" y="1825125"/>
            <a:ext cx="5593801" cy="7866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br/>
            <a:endParaRPr/>
          </a:p>
        </p:txBody>
      </p:sp>
      <p:sp>
        <p:nvSpPr>
          <p:cNvPr id="201" name="Shape 46"/>
          <p:cNvSpPr txBox="1"/>
          <p:nvPr/>
        </p:nvSpPr>
        <p:spPr>
          <a:xfrm>
            <a:off x="571471" y="861074"/>
            <a:ext cx="7858182" cy="10339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000" b="1"/>
            </a:lvl1pPr>
          </a:lstStyle>
          <a:p>
            <a:r>
              <a:t>Problème: quand arrêter la boucle?</a:t>
            </a:r>
          </a:p>
        </p:txBody>
      </p:sp>
      <p:sp>
        <p:nvSpPr>
          <p:cNvPr id="202" name="Shape 47"/>
          <p:cNvSpPr txBox="1"/>
          <p:nvPr/>
        </p:nvSpPr>
        <p:spPr>
          <a:xfrm>
            <a:off x="7341550" y="4824024"/>
            <a:ext cx="1196100" cy="3802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t>26/05/2015</a:t>
            </a:r>
          </a:p>
        </p:txBody>
      </p:sp>
      <p:sp>
        <p:nvSpPr>
          <p:cNvPr id="203" name="Shape 44"/>
          <p:cNvSpPr txBox="1"/>
          <p:nvPr/>
        </p:nvSpPr>
        <p:spPr>
          <a:xfrm>
            <a:off x="3500430" y="1643055"/>
            <a:ext cx="4357719" cy="17518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2000"/>
            </a:pPr>
            <a:r>
              <a:t>1</a:t>
            </a:r>
            <a:r>
              <a:rPr baseline="30000"/>
              <a:t>ère</a:t>
            </a:r>
            <a:r>
              <a:t> idée: arrêter la boucle lorsqu’une des 4 cases adjacentes à l’arrivée a été affectée d’une valeur positive</a:t>
            </a:r>
          </a:p>
          <a:p>
            <a:br>
              <a:rPr sz="2000"/>
            </a:br>
            <a:endParaRPr sz="2000"/>
          </a:p>
        </p:txBody>
      </p:sp>
      <p:grpSp>
        <p:nvGrpSpPr>
          <p:cNvPr id="219" name="Groupe 47"/>
          <p:cNvGrpSpPr/>
          <p:nvPr/>
        </p:nvGrpSpPr>
        <p:grpSpPr>
          <a:xfrm>
            <a:off x="468000" y="1764000"/>
            <a:ext cx="2802569" cy="2857521"/>
            <a:chOff x="0" y="0"/>
            <a:chExt cx="2802568" cy="2857519"/>
          </a:xfrm>
        </p:grpSpPr>
        <p:grpSp>
          <p:nvGrpSpPr>
            <p:cNvPr id="208" name="Groupe 22"/>
            <p:cNvGrpSpPr/>
            <p:nvPr/>
          </p:nvGrpSpPr>
          <p:grpSpPr>
            <a:xfrm>
              <a:off x="0" y="0"/>
              <a:ext cx="2802569" cy="2857520"/>
              <a:chOff x="0" y="0"/>
              <a:chExt cx="2802568" cy="2857519"/>
            </a:xfrm>
          </p:grpSpPr>
          <p:pic>
            <p:nvPicPr>
              <p:cNvPr id="204" name="Picture 12" descr="Picture 1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0"/>
                <a:ext cx="2802569" cy="285752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05" name="Picture 11" descr="Picture 1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7985" y="1533599"/>
                <a:ext cx="178309" cy="17830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06" name="Picture 11" descr="Picture 1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77999" y="1040399"/>
                <a:ext cx="178309" cy="17830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07" name="Picture 11" descr="Picture 1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6000" y="1036799"/>
                <a:ext cx="178309" cy="17830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209" name="Picture 2" descr="Picture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6000" y="2022176"/>
              <a:ext cx="119159" cy="15887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10" name="Picture 2" descr="Picture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96000" y="1522129"/>
              <a:ext cx="119159" cy="15887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11" name="Picture 2" descr="Picture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4000" y="1530000"/>
              <a:ext cx="119159" cy="15887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12" name="Picture 2" descr="Picture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10000" y="1025999"/>
              <a:ext cx="119159" cy="15887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13" name="Picture 2" descr="Picture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77999" y="539999"/>
              <a:ext cx="119159" cy="15887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14" name="Picture 2" descr="Picture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6000" y="532799"/>
              <a:ext cx="119159" cy="15887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15" name="Picture 4" descr="Picture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14000" y="50399"/>
              <a:ext cx="99061" cy="16097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16" name="Picture 4" descr="Picture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46546" y="539999"/>
              <a:ext cx="99061" cy="16097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17" name="Picture 4" descr="Picture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75174" y="1040399"/>
              <a:ext cx="99061" cy="16097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18" name="Picture 4" descr="Picture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46546" y="1522129"/>
              <a:ext cx="99061" cy="16097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42"/>
          <p:cNvSpPr txBox="1"/>
          <p:nvPr/>
        </p:nvSpPr>
        <p:spPr>
          <a:xfrm>
            <a:off x="48374" y="96800"/>
            <a:ext cx="5708401" cy="380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b="1">
                <a:solidFill>
                  <a:srgbClr val="F29400"/>
                </a:solidFill>
              </a:defRPr>
            </a:lvl1pPr>
          </a:lstStyle>
          <a:p>
            <a:r>
              <a:t>Arrêt de la boucle de Tarjan</a:t>
            </a:r>
          </a:p>
        </p:txBody>
      </p:sp>
      <p:sp>
        <p:nvSpPr>
          <p:cNvPr id="222" name="Shape 43"/>
          <p:cNvSpPr txBox="1"/>
          <p:nvPr/>
        </p:nvSpPr>
        <p:spPr>
          <a:xfrm>
            <a:off x="8670325" y="4749624"/>
            <a:ext cx="657901" cy="3802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t>0</a:t>
            </a:r>
          </a:p>
        </p:txBody>
      </p:sp>
      <p:sp>
        <p:nvSpPr>
          <p:cNvPr id="223" name="Shape 44"/>
          <p:cNvSpPr txBox="1"/>
          <p:nvPr/>
        </p:nvSpPr>
        <p:spPr>
          <a:xfrm>
            <a:off x="530349" y="1825125"/>
            <a:ext cx="5593801" cy="7866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br/>
            <a:endParaRPr/>
          </a:p>
        </p:txBody>
      </p:sp>
      <p:sp>
        <p:nvSpPr>
          <p:cNvPr id="224" name="Shape 46"/>
          <p:cNvSpPr txBox="1"/>
          <p:nvPr/>
        </p:nvSpPr>
        <p:spPr>
          <a:xfrm>
            <a:off x="571471" y="861074"/>
            <a:ext cx="7858182" cy="10339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000" b="1"/>
            </a:lvl1pPr>
          </a:lstStyle>
          <a:p>
            <a:r>
              <a:t>Problème: quand arrêter la boucle?</a:t>
            </a:r>
          </a:p>
        </p:txBody>
      </p:sp>
      <p:sp>
        <p:nvSpPr>
          <p:cNvPr id="225" name="Shape 47"/>
          <p:cNvSpPr txBox="1"/>
          <p:nvPr/>
        </p:nvSpPr>
        <p:spPr>
          <a:xfrm>
            <a:off x="7341550" y="4824024"/>
            <a:ext cx="1196100" cy="3802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t>26/05/2015</a:t>
            </a:r>
          </a:p>
        </p:txBody>
      </p:sp>
      <p:sp>
        <p:nvSpPr>
          <p:cNvPr id="226" name="Shape 44"/>
          <p:cNvSpPr txBox="1"/>
          <p:nvPr/>
        </p:nvSpPr>
        <p:spPr>
          <a:xfrm>
            <a:off x="3500430" y="1643055"/>
            <a:ext cx="4357719" cy="17518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2000"/>
            </a:pPr>
            <a:r>
              <a:t>1</a:t>
            </a:r>
            <a:r>
              <a:rPr baseline="30000"/>
              <a:t>ère</a:t>
            </a:r>
            <a:r>
              <a:t> idée: arrêter la boucle lorsqu’une des 4 cases adjacentes à l’arrivée a été affectée d’une valeur positive</a:t>
            </a:r>
          </a:p>
          <a:p>
            <a:br>
              <a:rPr sz="2000"/>
            </a:br>
            <a:endParaRPr sz="2000"/>
          </a:p>
        </p:txBody>
      </p:sp>
      <p:grpSp>
        <p:nvGrpSpPr>
          <p:cNvPr id="242" name="Groupe 47"/>
          <p:cNvGrpSpPr/>
          <p:nvPr/>
        </p:nvGrpSpPr>
        <p:grpSpPr>
          <a:xfrm>
            <a:off x="468000" y="1764000"/>
            <a:ext cx="2802569" cy="2857521"/>
            <a:chOff x="0" y="0"/>
            <a:chExt cx="2802568" cy="2857519"/>
          </a:xfrm>
        </p:grpSpPr>
        <p:grpSp>
          <p:nvGrpSpPr>
            <p:cNvPr id="231" name="Groupe 22"/>
            <p:cNvGrpSpPr/>
            <p:nvPr/>
          </p:nvGrpSpPr>
          <p:grpSpPr>
            <a:xfrm>
              <a:off x="0" y="0"/>
              <a:ext cx="2802569" cy="2857520"/>
              <a:chOff x="0" y="0"/>
              <a:chExt cx="2802568" cy="2857519"/>
            </a:xfrm>
          </p:grpSpPr>
          <p:pic>
            <p:nvPicPr>
              <p:cNvPr id="227" name="Picture 12" descr="Picture 1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0"/>
                <a:ext cx="2802569" cy="285752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28" name="Picture 11" descr="Picture 1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7985" y="1533599"/>
                <a:ext cx="178309" cy="17830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29" name="Picture 11" descr="Picture 1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77999" y="1040399"/>
                <a:ext cx="178309" cy="17830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30" name="Picture 11" descr="Picture 1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6000" y="1036799"/>
                <a:ext cx="178309" cy="17830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232" name="Picture 2" descr="Picture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6000" y="2022176"/>
              <a:ext cx="119159" cy="15887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33" name="Picture 2" descr="Picture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96000" y="1522129"/>
              <a:ext cx="119159" cy="15887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34" name="Picture 2" descr="Picture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4000" y="1530000"/>
              <a:ext cx="119159" cy="15887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35" name="Picture 2" descr="Picture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10000" y="1025999"/>
              <a:ext cx="119159" cy="15887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36" name="Picture 2" descr="Picture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77999" y="539999"/>
              <a:ext cx="119159" cy="15887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37" name="Picture 2" descr="Picture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6000" y="532799"/>
              <a:ext cx="119159" cy="15887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38" name="Picture 4" descr="Picture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14000" y="50399"/>
              <a:ext cx="99061" cy="16097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39" name="Picture 4" descr="Picture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46546" y="539999"/>
              <a:ext cx="99061" cy="16097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40" name="Picture 4" descr="Picture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75174" y="1040399"/>
              <a:ext cx="99061" cy="16097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41" name="Picture 4" descr="Picture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46546" y="1522129"/>
              <a:ext cx="99061" cy="16097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42"/>
          <p:cNvSpPr txBox="1"/>
          <p:nvPr/>
        </p:nvSpPr>
        <p:spPr>
          <a:xfrm>
            <a:off x="48374" y="96800"/>
            <a:ext cx="5708401" cy="380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b="1">
                <a:solidFill>
                  <a:srgbClr val="F29400"/>
                </a:solidFill>
              </a:defRPr>
            </a:lvl1pPr>
          </a:lstStyle>
          <a:p>
            <a:r>
              <a:t>Arrêt de la boucle de Tarjan</a:t>
            </a:r>
          </a:p>
        </p:txBody>
      </p:sp>
      <p:sp>
        <p:nvSpPr>
          <p:cNvPr id="245" name="Shape 43"/>
          <p:cNvSpPr txBox="1"/>
          <p:nvPr/>
        </p:nvSpPr>
        <p:spPr>
          <a:xfrm>
            <a:off x="8670325" y="4749624"/>
            <a:ext cx="657901" cy="3802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t>0</a:t>
            </a:r>
          </a:p>
        </p:txBody>
      </p:sp>
      <p:sp>
        <p:nvSpPr>
          <p:cNvPr id="246" name="Shape 44"/>
          <p:cNvSpPr txBox="1"/>
          <p:nvPr/>
        </p:nvSpPr>
        <p:spPr>
          <a:xfrm>
            <a:off x="530349" y="1825125"/>
            <a:ext cx="5593801" cy="7866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br/>
            <a:endParaRPr/>
          </a:p>
        </p:txBody>
      </p:sp>
      <p:sp>
        <p:nvSpPr>
          <p:cNvPr id="247" name="Shape 46"/>
          <p:cNvSpPr txBox="1"/>
          <p:nvPr/>
        </p:nvSpPr>
        <p:spPr>
          <a:xfrm>
            <a:off x="571471" y="861074"/>
            <a:ext cx="7858182" cy="10339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000" b="1"/>
            </a:lvl1pPr>
          </a:lstStyle>
          <a:p>
            <a:r>
              <a:t>Problème: quand arrêter la boucle?</a:t>
            </a:r>
          </a:p>
        </p:txBody>
      </p:sp>
      <p:sp>
        <p:nvSpPr>
          <p:cNvPr id="248" name="Shape 47"/>
          <p:cNvSpPr txBox="1"/>
          <p:nvPr/>
        </p:nvSpPr>
        <p:spPr>
          <a:xfrm>
            <a:off x="7341550" y="4824024"/>
            <a:ext cx="1196100" cy="3802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t>26/05/2015</a:t>
            </a:r>
          </a:p>
        </p:txBody>
      </p:sp>
      <p:sp>
        <p:nvSpPr>
          <p:cNvPr id="249" name="Shape 44"/>
          <p:cNvSpPr txBox="1"/>
          <p:nvPr/>
        </p:nvSpPr>
        <p:spPr>
          <a:xfrm>
            <a:off x="3500430" y="1643055"/>
            <a:ext cx="4357719" cy="17518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2000"/>
            </a:pPr>
            <a:r>
              <a:t>1</a:t>
            </a:r>
            <a:r>
              <a:rPr baseline="30000"/>
              <a:t>ère</a:t>
            </a:r>
            <a:r>
              <a:t> idée: arrêter la boucle lorsqu’une des 4 cases adjacentes à l’arrivée a été affectée d’une valeur positive</a:t>
            </a:r>
          </a:p>
          <a:p>
            <a:br>
              <a:rPr sz="2000"/>
            </a:br>
            <a:endParaRPr sz="2000"/>
          </a:p>
        </p:txBody>
      </p:sp>
      <p:grpSp>
        <p:nvGrpSpPr>
          <p:cNvPr id="265" name="Groupe 47"/>
          <p:cNvGrpSpPr/>
          <p:nvPr/>
        </p:nvGrpSpPr>
        <p:grpSpPr>
          <a:xfrm>
            <a:off x="468000" y="1764000"/>
            <a:ext cx="2802569" cy="2857521"/>
            <a:chOff x="0" y="0"/>
            <a:chExt cx="2802568" cy="2857519"/>
          </a:xfrm>
        </p:grpSpPr>
        <p:grpSp>
          <p:nvGrpSpPr>
            <p:cNvPr id="254" name="Groupe 22"/>
            <p:cNvGrpSpPr/>
            <p:nvPr/>
          </p:nvGrpSpPr>
          <p:grpSpPr>
            <a:xfrm>
              <a:off x="0" y="0"/>
              <a:ext cx="2802569" cy="2857520"/>
              <a:chOff x="0" y="0"/>
              <a:chExt cx="2802568" cy="2857519"/>
            </a:xfrm>
          </p:grpSpPr>
          <p:pic>
            <p:nvPicPr>
              <p:cNvPr id="250" name="Picture 12" descr="Picture 1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0"/>
                <a:ext cx="2802569" cy="285752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51" name="Picture 11" descr="Picture 1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7985" y="1533599"/>
                <a:ext cx="178309" cy="17830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52" name="Picture 11" descr="Picture 1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77999" y="1040399"/>
                <a:ext cx="178309" cy="17830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53" name="Picture 11" descr="Picture 1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6000" y="1036799"/>
                <a:ext cx="178309" cy="17830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255" name="Picture 2" descr="Picture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6000" y="2022176"/>
              <a:ext cx="119159" cy="15887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56" name="Picture 2" descr="Picture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96000" y="1522129"/>
              <a:ext cx="119159" cy="15887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57" name="Picture 2" descr="Picture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4000" y="1530000"/>
              <a:ext cx="119159" cy="15887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58" name="Picture 2" descr="Picture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10000" y="1025999"/>
              <a:ext cx="119159" cy="15887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59" name="Picture 2" descr="Picture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77999" y="539999"/>
              <a:ext cx="119159" cy="15887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60" name="Picture 2" descr="Picture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6000" y="532799"/>
              <a:ext cx="119159" cy="15887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61" name="Picture 4" descr="Picture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14000" y="50399"/>
              <a:ext cx="99061" cy="16097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62" name="Picture 4" descr="Picture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46546" y="539999"/>
              <a:ext cx="99061" cy="16097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63" name="Picture 4" descr="Picture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75174" y="1040399"/>
              <a:ext cx="99061" cy="16097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64" name="Picture 4" descr="Picture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46546" y="1522129"/>
              <a:ext cx="99061" cy="16097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42"/>
          <p:cNvSpPr txBox="1"/>
          <p:nvPr/>
        </p:nvSpPr>
        <p:spPr>
          <a:xfrm>
            <a:off x="48374" y="96800"/>
            <a:ext cx="5708401" cy="380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b="1">
                <a:solidFill>
                  <a:srgbClr val="F29400"/>
                </a:solidFill>
              </a:defRPr>
            </a:lvl1pPr>
          </a:lstStyle>
          <a:p>
            <a:r>
              <a:t>Arrêt de la boucle de Tarjan</a:t>
            </a:r>
          </a:p>
        </p:txBody>
      </p:sp>
      <p:sp>
        <p:nvSpPr>
          <p:cNvPr id="268" name="Shape 43"/>
          <p:cNvSpPr txBox="1"/>
          <p:nvPr/>
        </p:nvSpPr>
        <p:spPr>
          <a:xfrm>
            <a:off x="8670325" y="4749624"/>
            <a:ext cx="657901" cy="3802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t>0</a:t>
            </a:r>
          </a:p>
        </p:txBody>
      </p:sp>
      <p:sp>
        <p:nvSpPr>
          <p:cNvPr id="269" name="Shape 44"/>
          <p:cNvSpPr txBox="1"/>
          <p:nvPr/>
        </p:nvSpPr>
        <p:spPr>
          <a:xfrm>
            <a:off x="530349" y="1825125"/>
            <a:ext cx="5593801" cy="7866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br/>
            <a:endParaRPr/>
          </a:p>
        </p:txBody>
      </p:sp>
      <p:sp>
        <p:nvSpPr>
          <p:cNvPr id="270" name="Shape 46"/>
          <p:cNvSpPr txBox="1"/>
          <p:nvPr/>
        </p:nvSpPr>
        <p:spPr>
          <a:xfrm>
            <a:off x="571471" y="861074"/>
            <a:ext cx="7858182" cy="10339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000" b="1"/>
            </a:lvl1pPr>
          </a:lstStyle>
          <a:p>
            <a:r>
              <a:t>Problème: quand arrêter la boucle?</a:t>
            </a:r>
          </a:p>
        </p:txBody>
      </p:sp>
      <p:sp>
        <p:nvSpPr>
          <p:cNvPr id="271" name="Shape 47"/>
          <p:cNvSpPr txBox="1"/>
          <p:nvPr/>
        </p:nvSpPr>
        <p:spPr>
          <a:xfrm>
            <a:off x="7341550" y="4824024"/>
            <a:ext cx="1196100" cy="3802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t>26/05/2015</a:t>
            </a:r>
          </a:p>
        </p:txBody>
      </p:sp>
      <p:sp>
        <p:nvSpPr>
          <p:cNvPr id="272" name="Shape 44"/>
          <p:cNvSpPr txBox="1"/>
          <p:nvPr/>
        </p:nvSpPr>
        <p:spPr>
          <a:xfrm>
            <a:off x="3500430" y="1643055"/>
            <a:ext cx="4357719" cy="17518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2000"/>
            </a:pPr>
            <a:r>
              <a:t>1</a:t>
            </a:r>
            <a:r>
              <a:rPr baseline="30000"/>
              <a:t>ère</a:t>
            </a:r>
            <a:r>
              <a:t> idée: arrêter la boucle lorsqu’une des 4 cases adjacentes à l’arrivée a été affectée d’une valeur positive</a:t>
            </a:r>
          </a:p>
          <a:p>
            <a:br>
              <a:rPr sz="2000"/>
            </a:br>
            <a:endParaRPr sz="2000"/>
          </a:p>
        </p:txBody>
      </p:sp>
      <p:grpSp>
        <p:nvGrpSpPr>
          <p:cNvPr id="288" name="Groupe 47"/>
          <p:cNvGrpSpPr/>
          <p:nvPr/>
        </p:nvGrpSpPr>
        <p:grpSpPr>
          <a:xfrm>
            <a:off x="468000" y="1764000"/>
            <a:ext cx="2802569" cy="2857521"/>
            <a:chOff x="0" y="0"/>
            <a:chExt cx="2802568" cy="2857519"/>
          </a:xfrm>
        </p:grpSpPr>
        <p:grpSp>
          <p:nvGrpSpPr>
            <p:cNvPr id="277" name="Groupe 22"/>
            <p:cNvGrpSpPr/>
            <p:nvPr/>
          </p:nvGrpSpPr>
          <p:grpSpPr>
            <a:xfrm>
              <a:off x="0" y="0"/>
              <a:ext cx="2802569" cy="2857520"/>
              <a:chOff x="0" y="0"/>
              <a:chExt cx="2802568" cy="2857519"/>
            </a:xfrm>
          </p:grpSpPr>
          <p:pic>
            <p:nvPicPr>
              <p:cNvPr id="273" name="Picture 12" descr="Picture 1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0"/>
                <a:ext cx="2802569" cy="285752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74" name="Picture 11" descr="Picture 1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7985" y="1533599"/>
                <a:ext cx="178309" cy="17830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75" name="Picture 11" descr="Picture 1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77999" y="1040399"/>
                <a:ext cx="178309" cy="17830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76" name="Picture 11" descr="Picture 1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6000" y="1036799"/>
                <a:ext cx="178309" cy="17830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278" name="Picture 2" descr="Picture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6000" y="2022176"/>
              <a:ext cx="119159" cy="15887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9" name="Picture 2" descr="Picture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96000" y="1522129"/>
              <a:ext cx="119159" cy="15887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80" name="Picture 2" descr="Picture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4000" y="1530000"/>
              <a:ext cx="119159" cy="15887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81" name="Picture 2" descr="Picture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10000" y="1025999"/>
              <a:ext cx="119159" cy="15887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82" name="Picture 2" descr="Picture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77999" y="539999"/>
              <a:ext cx="119159" cy="15887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83" name="Picture 2" descr="Picture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6000" y="532799"/>
              <a:ext cx="119159" cy="15887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84" name="Picture 4" descr="Picture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14000" y="50399"/>
              <a:ext cx="99061" cy="16097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85" name="Picture 4" descr="Picture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46546" y="539999"/>
              <a:ext cx="99061" cy="16097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86" name="Picture 4" descr="Picture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75174" y="1040399"/>
              <a:ext cx="99061" cy="16097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87" name="Picture 4" descr="Picture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46546" y="1522129"/>
              <a:ext cx="99061" cy="16097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42"/>
          <p:cNvSpPr txBox="1"/>
          <p:nvPr/>
        </p:nvSpPr>
        <p:spPr>
          <a:xfrm>
            <a:off x="48374" y="96800"/>
            <a:ext cx="5708401" cy="380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b="1">
                <a:solidFill>
                  <a:srgbClr val="F29400"/>
                </a:solidFill>
              </a:defRPr>
            </a:lvl1pPr>
          </a:lstStyle>
          <a:p>
            <a:r>
              <a:t>Arrêt de la boucle de Tarjan</a:t>
            </a:r>
          </a:p>
        </p:txBody>
      </p:sp>
      <p:sp>
        <p:nvSpPr>
          <p:cNvPr id="291" name="Shape 43"/>
          <p:cNvSpPr txBox="1"/>
          <p:nvPr/>
        </p:nvSpPr>
        <p:spPr>
          <a:xfrm>
            <a:off x="8670325" y="4749624"/>
            <a:ext cx="657901" cy="3802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t>0</a:t>
            </a:r>
          </a:p>
        </p:txBody>
      </p:sp>
      <p:sp>
        <p:nvSpPr>
          <p:cNvPr id="292" name="Shape 44"/>
          <p:cNvSpPr txBox="1"/>
          <p:nvPr/>
        </p:nvSpPr>
        <p:spPr>
          <a:xfrm>
            <a:off x="530349" y="1825125"/>
            <a:ext cx="5593801" cy="7866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br/>
            <a:endParaRPr/>
          </a:p>
        </p:txBody>
      </p:sp>
      <p:sp>
        <p:nvSpPr>
          <p:cNvPr id="293" name="Shape 46"/>
          <p:cNvSpPr txBox="1"/>
          <p:nvPr/>
        </p:nvSpPr>
        <p:spPr>
          <a:xfrm>
            <a:off x="571471" y="861074"/>
            <a:ext cx="7858182" cy="10339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000" b="1"/>
            </a:lvl1pPr>
          </a:lstStyle>
          <a:p>
            <a:r>
              <a:t>Problème: quand arrêter la boucle?</a:t>
            </a:r>
          </a:p>
        </p:txBody>
      </p:sp>
      <p:sp>
        <p:nvSpPr>
          <p:cNvPr id="294" name="Shape 47"/>
          <p:cNvSpPr txBox="1"/>
          <p:nvPr/>
        </p:nvSpPr>
        <p:spPr>
          <a:xfrm>
            <a:off x="7341550" y="4824024"/>
            <a:ext cx="1196100" cy="3802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t>26/05/2015</a:t>
            </a:r>
          </a:p>
        </p:txBody>
      </p:sp>
      <p:sp>
        <p:nvSpPr>
          <p:cNvPr id="295" name="Shape 44"/>
          <p:cNvSpPr txBox="1"/>
          <p:nvPr/>
        </p:nvSpPr>
        <p:spPr>
          <a:xfrm>
            <a:off x="3500430" y="1643055"/>
            <a:ext cx="4357719" cy="17518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2000"/>
            </a:pPr>
            <a:r>
              <a:t>1</a:t>
            </a:r>
            <a:r>
              <a:rPr baseline="30000"/>
              <a:t>ère</a:t>
            </a:r>
            <a:r>
              <a:t> idée: arrêter la boucle lorsqu’une des 4 cases adjacentes à l’arrivée a été affectée d’une valeur positive</a:t>
            </a:r>
          </a:p>
          <a:p>
            <a:br>
              <a:rPr sz="2000"/>
            </a:br>
            <a:endParaRPr sz="2000"/>
          </a:p>
        </p:txBody>
      </p:sp>
      <p:grpSp>
        <p:nvGrpSpPr>
          <p:cNvPr id="311" name="Groupe 47"/>
          <p:cNvGrpSpPr/>
          <p:nvPr/>
        </p:nvGrpSpPr>
        <p:grpSpPr>
          <a:xfrm>
            <a:off x="468000" y="1764000"/>
            <a:ext cx="2802569" cy="2857521"/>
            <a:chOff x="0" y="0"/>
            <a:chExt cx="2802568" cy="2857519"/>
          </a:xfrm>
        </p:grpSpPr>
        <p:grpSp>
          <p:nvGrpSpPr>
            <p:cNvPr id="300" name="Groupe 22"/>
            <p:cNvGrpSpPr/>
            <p:nvPr/>
          </p:nvGrpSpPr>
          <p:grpSpPr>
            <a:xfrm>
              <a:off x="0" y="0"/>
              <a:ext cx="2802569" cy="2857520"/>
              <a:chOff x="0" y="0"/>
              <a:chExt cx="2802568" cy="2857519"/>
            </a:xfrm>
          </p:grpSpPr>
          <p:pic>
            <p:nvPicPr>
              <p:cNvPr id="296" name="Picture 12" descr="Picture 1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0"/>
                <a:ext cx="2802569" cy="285752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97" name="Picture 11" descr="Picture 1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7985" y="1533599"/>
                <a:ext cx="178309" cy="17830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98" name="Picture 11" descr="Picture 1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77999" y="1040399"/>
                <a:ext cx="178309" cy="17830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99" name="Picture 11" descr="Picture 1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6000" y="1036799"/>
                <a:ext cx="178309" cy="17830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301" name="Picture 2" descr="Picture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6000" y="2022176"/>
              <a:ext cx="119159" cy="15887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02" name="Picture 2" descr="Picture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96000" y="1522129"/>
              <a:ext cx="119159" cy="15887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03" name="Picture 2" descr="Picture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4000" y="1530000"/>
              <a:ext cx="119159" cy="15887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04" name="Picture 2" descr="Picture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10000" y="1025999"/>
              <a:ext cx="119159" cy="15887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05" name="Picture 2" descr="Picture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77999" y="539999"/>
              <a:ext cx="119159" cy="15887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06" name="Picture 2" descr="Picture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6000" y="532799"/>
              <a:ext cx="119159" cy="15887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07" name="Picture 4" descr="Picture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14000" y="50399"/>
              <a:ext cx="99061" cy="16097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08" name="Picture 4" descr="Picture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46546" y="539999"/>
              <a:ext cx="99061" cy="16097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09" name="Picture 4" descr="Picture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75174" y="1040399"/>
              <a:ext cx="99061" cy="16097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10" name="Picture 4" descr="Picture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46546" y="1522129"/>
              <a:ext cx="99061" cy="16097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42"/>
          <p:cNvSpPr txBox="1"/>
          <p:nvPr/>
        </p:nvSpPr>
        <p:spPr>
          <a:xfrm>
            <a:off x="48374" y="96800"/>
            <a:ext cx="5708401" cy="380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b="1">
                <a:solidFill>
                  <a:srgbClr val="F29400"/>
                </a:solidFill>
              </a:defRPr>
            </a:lvl1pPr>
          </a:lstStyle>
          <a:p>
            <a:r>
              <a:t>Arrêt de la boucle de Tarjan</a:t>
            </a:r>
          </a:p>
        </p:txBody>
      </p:sp>
      <p:sp>
        <p:nvSpPr>
          <p:cNvPr id="314" name="Shape 43"/>
          <p:cNvSpPr txBox="1"/>
          <p:nvPr/>
        </p:nvSpPr>
        <p:spPr>
          <a:xfrm>
            <a:off x="8670325" y="4749624"/>
            <a:ext cx="657901" cy="3802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t>0</a:t>
            </a:r>
          </a:p>
        </p:txBody>
      </p:sp>
      <p:sp>
        <p:nvSpPr>
          <p:cNvPr id="315" name="Shape 44"/>
          <p:cNvSpPr txBox="1"/>
          <p:nvPr/>
        </p:nvSpPr>
        <p:spPr>
          <a:xfrm>
            <a:off x="530349" y="1825125"/>
            <a:ext cx="5593801" cy="7866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br/>
            <a:endParaRPr/>
          </a:p>
        </p:txBody>
      </p:sp>
      <p:sp>
        <p:nvSpPr>
          <p:cNvPr id="316" name="Shape 46"/>
          <p:cNvSpPr txBox="1"/>
          <p:nvPr/>
        </p:nvSpPr>
        <p:spPr>
          <a:xfrm>
            <a:off x="571471" y="861074"/>
            <a:ext cx="7858182" cy="10339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000" b="1"/>
            </a:lvl1pPr>
          </a:lstStyle>
          <a:p>
            <a:r>
              <a:t>Problème: quand arrêter la boucle?</a:t>
            </a:r>
          </a:p>
        </p:txBody>
      </p:sp>
      <p:sp>
        <p:nvSpPr>
          <p:cNvPr id="317" name="Shape 47"/>
          <p:cNvSpPr txBox="1"/>
          <p:nvPr/>
        </p:nvSpPr>
        <p:spPr>
          <a:xfrm>
            <a:off x="7341550" y="4824024"/>
            <a:ext cx="1196100" cy="3802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t>26/05/2015</a:t>
            </a:r>
          </a:p>
        </p:txBody>
      </p:sp>
      <p:sp>
        <p:nvSpPr>
          <p:cNvPr id="318" name="Shape 44"/>
          <p:cNvSpPr txBox="1"/>
          <p:nvPr/>
        </p:nvSpPr>
        <p:spPr>
          <a:xfrm>
            <a:off x="3500430" y="1643055"/>
            <a:ext cx="4357719" cy="17518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2000"/>
            </a:pPr>
            <a:r>
              <a:t>1</a:t>
            </a:r>
            <a:r>
              <a:rPr baseline="30000"/>
              <a:t>ère</a:t>
            </a:r>
            <a:r>
              <a:t> idée: arrêter la boucle lorsqu’une des 4 cases adjacentes à l’arrivée a été affectée d’une valeur positive</a:t>
            </a:r>
          </a:p>
          <a:p>
            <a:br>
              <a:rPr sz="2000"/>
            </a:br>
            <a:endParaRPr sz="2000"/>
          </a:p>
        </p:txBody>
      </p:sp>
      <p:grpSp>
        <p:nvGrpSpPr>
          <p:cNvPr id="334" name="Groupe 47"/>
          <p:cNvGrpSpPr/>
          <p:nvPr/>
        </p:nvGrpSpPr>
        <p:grpSpPr>
          <a:xfrm>
            <a:off x="468000" y="1764000"/>
            <a:ext cx="2802569" cy="2857521"/>
            <a:chOff x="0" y="0"/>
            <a:chExt cx="2802568" cy="2857519"/>
          </a:xfrm>
        </p:grpSpPr>
        <p:grpSp>
          <p:nvGrpSpPr>
            <p:cNvPr id="323" name="Groupe 22"/>
            <p:cNvGrpSpPr/>
            <p:nvPr/>
          </p:nvGrpSpPr>
          <p:grpSpPr>
            <a:xfrm>
              <a:off x="0" y="0"/>
              <a:ext cx="2802569" cy="2857520"/>
              <a:chOff x="0" y="0"/>
              <a:chExt cx="2802568" cy="2857519"/>
            </a:xfrm>
          </p:grpSpPr>
          <p:pic>
            <p:nvPicPr>
              <p:cNvPr id="319" name="Picture 12" descr="Picture 1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0"/>
                <a:ext cx="2802569" cy="285752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20" name="Picture 11" descr="Picture 1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7985" y="1533599"/>
                <a:ext cx="178309" cy="17830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21" name="Picture 11" descr="Picture 1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77999" y="1040399"/>
                <a:ext cx="178309" cy="17830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22" name="Picture 11" descr="Picture 1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6000" y="1036799"/>
                <a:ext cx="178309" cy="17830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324" name="Picture 2" descr="Picture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6000" y="2022176"/>
              <a:ext cx="119159" cy="15887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25" name="Picture 2" descr="Picture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96000" y="1522129"/>
              <a:ext cx="119159" cy="15887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26" name="Picture 2" descr="Picture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4000" y="1530000"/>
              <a:ext cx="119159" cy="15887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27" name="Picture 2" descr="Picture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10000" y="1025999"/>
              <a:ext cx="119159" cy="15887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28" name="Picture 2" descr="Picture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77999" y="539999"/>
              <a:ext cx="119159" cy="15887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29" name="Picture 2" descr="Picture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6000" y="532799"/>
              <a:ext cx="119159" cy="15887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30" name="Picture 4" descr="Picture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14000" y="50399"/>
              <a:ext cx="99061" cy="16097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31" name="Picture 4" descr="Picture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46546" y="539999"/>
              <a:ext cx="99061" cy="16097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32" name="Picture 4" descr="Picture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75174" y="1040399"/>
              <a:ext cx="99061" cy="16097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33" name="Picture 4" descr="Picture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46546" y="1522129"/>
              <a:ext cx="99061" cy="16097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42"/>
          <p:cNvSpPr txBox="1"/>
          <p:nvPr/>
        </p:nvSpPr>
        <p:spPr>
          <a:xfrm>
            <a:off x="48374" y="96800"/>
            <a:ext cx="5708401" cy="380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b="1">
                <a:solidFill>
                  <a:srgbClr val="F29400"/>
                </a:solidFill>
              </a:defRPr>
            </a:lvl1pPr>
          </a:lstStyle>
          <a:p>
            <a:r>
              <a:t>Création de la matrice</a:t>
            </a:r>
          </a:p>
        </p:txBody>
      </p:sp>
      <p:sp>
        <p:nvSpPr>
          <p:cNvPr id="84" name="Shape 43"/>
          <p:cNvSpPr txBox="1"/>
          <p:nvPr/>
        </p:nvSpPr>
        <p:spPr>
          <a:xfrm>
            <a:off x="8670325" y="4749624"/>
            <a:ext cx="657901" cy="3802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t>0</a:t>
            </a:r>
          </a:p>
        </p:txBody>
      </p:sp>
      <p:sp>
        <p:nvSpPr>
          <p:cNvPr id="85" name="Shape 44"/>
          <p:cNvSpPr txBox="1"/>
          <p:nvPr/>
        </p:nvSpPr>
        <p:spPr>
          <a:xfrm>
            <a:off x="357157" y="857237"/>
            <a:ext cx="3327272" cy="11676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2000"/>
            </a:pPr>
            <a:r>
              <a:t>Création d’une liste de liste</a:t>
            </a:r>
          </a:p>
          <a:p>
            <a:br>
              <a:rPr sz="2000"/>
            </a:br>
            <a:endParaRPr sz="2000"/>
          </a:p>
        </p:txBody>
      </p:sp>
      <p:sp>
        <p:nvSpPr>
          <p:cNvPr id="86" name="Shape 47"/>
          <p:cNvSpPr txBox="1"/>
          <p:nvPr/>
        </p:nvSpPr>
        <p:spPr>
          <a:xfrm>
            <a:off x="7341550" y="4824024"/>
            <a:ext cx="1196100" cy="3802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t>26/05/2015</a:t>
            </a:r>
          </a:p>
        </p:txBody>
      </p:sp>
      <p:sp>
        <p:nvSpPr>
          <p:cNvPr id="87" name="Shape 44"/>
          <p:cNvSpPr txBox="1"/>
          <p:nvPr/>
        </p:nvSpPr>
        <p:spPr>
          <a:xfrm>
            <a:off x="500034" y="2357435"/>
            <a:ext cx="6715172" cy="11676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2000"/>
            </a:pPr>
            <a:r>
              <a:t> si n = 3, [ [0,67,21], [58,38,2], [87,7,23] ] par exemple</a:t>
            </a:r>
          </a:p>
          <a:p>
            <a:br>
              <a:rPr sz="2000"/>
            </a:br>
            <a:endParaRPr sz="2000"/>
          </a:p>
        </p:txBody>
      </p:sp>
      <p:pic>
        <p:nvPicPr>
          <p:cNvPr id="88" name="Picture 5" descr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1" y="1357303"/>
            <a:ext cx="4657726" cy="962026"/>
          </a:xfrm>
          <a:prstGeom prst="rect">
            <a:avLst/>
          </a:prstGeom>
          <a:ln w="12700">
            <a:miter lim="400000"/>
          </a:ln>
        </p:spPr>
      </p:pic>
      <p:pic>
        <p:nvPicPr>
          <p:cNvPr id="89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34" y="3000377"/>
            <a:ext cx="3228976" cy="857251"/>
          </a:xfrm>
          <a:prstGeom prst="rect">
            <a:avLst/>
          </a:prstGeom>
          <a:ln w="12700">
            <a:miter lim="400000"/>
          </a:ln>
        </p:spPr>
      </p:pic>
      <p:sp>
        <p:nvSpPr>
          <p:cNvPr id="90" name="Shape 44"/>
          <p:cNvSpPr txBox="1"/>
          <p:nvPr/>
        </p:nvSpPr>
        <p:spPr>
          <a:xfrm>
            <a:off x="571471" y="3929072"/>
            <a:ext cx="7643867" cy="11676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2000" b="1"/>
            </a:pPr>
            <a:r>
              <a:t> On affecte la valeur -1 pour les murs et -2 pour les passages</a:t>
            </a:r>
          </a:p>
          <a:p>
            <a:br>
              <a:rPr sz="2000" b="1"/>
            </a:br>
            <a:endParaRPr sz="2000" b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42"/>
          <p:cNvSpPr txBox="1"/>
          <p:nvPr/>
        </p:nvSpPr>
        <p:spPr>
          <a:xfrm>
            <a:off x="48374" y="96800"/>
            <a:ext cx="5708401" cy="380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b="1">
                <a:solidFill>
                  <a:srgbClr val="F29400"/>
                </a:solidFill>
              </a:defRPr>
            </a:lvl1pPr>
          </a:lstStyle>
          <a:p>
            <a:r>
              <a:t>Placement du départ et de l’arrivée</a:t>
            </a:r>
          </a:p>
        </p:txBody>
      </p:sp>
      <p:sp>
        <p:nvSpPr>
          <p:cNvPr id="93" name="Shape 43"/>
          <p:cNvSpPr txBox="1"/>
          <p:nvPr/>
        </p:nvSpPr>
        <p:spPr>
          <a:xfrm>
            <a:off x="8670325" y="4749624"/>
            <a:ext cx="657901" cy="3802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t>0</a:t>
            </a:r>
          </a:p>
        </p:txBody>
      </p:sp>
      <p:sp>
        <p:nvSpPr>
          <p:cNvPr id="94" name="Shape 44"/>
          <p:cNvSpPr txBox="1"/>
          <p:nvPr/>
        </p:nvSpPr>
        <p:spPr>
          <a:xfrm>
            <a:off x="530349" y="1825125"/>
            <a:ext cx="5593801" cy="7866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br/>
            <a:endParaRPr/>
          </a:p>
        </p:txBody>
      </p:sp>
      <p:sp>
        <p:nvSpPr>
          <p:cNvPr id="95" name="Shape 47"/>
          <p:cNvSpPr txBox="1"/>
          <p:nvPr/>
        </p:nvSpPr>
        <p:spPr>
          <a:xfrm>
            <a:off x="7341550" y="4824024"/>
            <a:ext cx="1196100" cy="3802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t>26/05/2015</a:t>
            </a:r>
          </a:p>
        </p:txBody>
      </p:sp>
      <p:sp>
        <p:nvSpPr>
          <p:cNvPr id="96" name="Shape 44"/>
          <p:cNvSpPr txBox="1"/>
          <p:nvPr/>
        </p:nvSpPr>
        <p:spPr>
          <a:xfrm>
            <a:off x="357157" y="857237"/>
            <a:ext cx="3327272" cy="11676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2000"/>
            </a:pPr>
            <a:endParaRPr/>
          </a:p>
          <a:p>
            <a:br>
              <a:rPr sz="2000"/>
            </a:br>
            <a:endParaRPr sz="2000"/>
          </a:p>
        </p:txBody>
      </p:sp>
      <p:sp>
        <p:nvSpPr>
          <p:cNvPr id="97" name="Shape 44"/>
          <p:cNvSpPr txBox="1"/>
          <p:nvPr/>
        </p:nvSpPr>
        <p:spPr>
          <a:xfrm>
            <a:off x="500033" y="785800"/>
            <a:ext cx="6929488" cy="1459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2000"/>
            </a:pPr>
            <a:r>
              <a:t>L’utilisateur rendre ses coordonnées, on vérifie que c’est possible</a:t>
            </a:r>
          </a:p>
          <a:p>
            <a:br>
              <a:rPr sz="2000"/>
            </a:br>
            <a:endParaRPr sz="2000"/>
          </a:p>
        </p:txBody>
      </p:sp>
      <p:pic>
        <p:nvPicPr>
          <p:cNvPr id="98" name="Picture 4" descr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1" y="1285865"/>
            <a:ext cx="7429501" cy="2066926"/>
          </a:xfrm>
          <a:prstGeom prst="rect">
            <a:avLst/>
          </a:prstGeom>
          <a:ln w="12700">
            <a:miter lim="400000"/>
          </a:ln>
        </p:spPr>
      </p:pic>
      <p:sp>
        <p:nvSpPr>
          <p:cNvPr id="99" name="Shape 44"/>
          <p:cNvSpPr txBox="1"/>
          <p:nvPr/>
        </p:nvSpPr>
        <p:spPr>
          <a:xfrm>
            <a:off x="642909" y="3786196"/>
            <a:ext cx="6929488" cy="1459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2000" b="1"/>
            </a:pPr>
            <a:r>
              <a:t>La case de départ est affecté de la valeur -3</a:t>
            </a:r>
          </a:p>
          <a:p>
            <a:pPr>
              <a:defRPr sz="2000" b="1"/>
            </a:pPr>
            <a:r>
              <a:t>La case d’arrivée est affecté de la valeur -4</a:t>
            </a:r>
          </a:p>
          <a:p>
            <a:br>
              <a:rPr sz="2000" b="1"/>
            </a:br>
            <a:endParaRPr sz="2000" b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Picture 12" descr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00" y="1764000"/>
            <a:ext cx="2802569" cy="2857521"/>
          </a:xfrm>
          <a:prstGeom prst="rect">
            <a:avLst/>
          </a:prstGeom>
          <a:ln w="12700">
            <a:miter lim="400000"/>
          </a:ln>
        </p:spPr>
      </p:pic>
      <p:sp>
        <p:nvSpPr>
          <p:cNvPr id="102" name="Shape 42"/>
          <p:cNvSpPr txBox="1"/>
          <p:nvPr/>
        </p:nvSpPr>
        <p:spPr>
          <a:xfrm>
            <a:off x="48374" y="96800"/>
            <a:ext cx="5708401" cy="380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b="1">
                <a:solidFill>
                  <a:srgbClr val="F29400"/>
                </a:solidFill>
              </a:defRPr>
            </a:pPr>
            <a:r>
              <a:t>Algorithme de Tarjan: 1</a:t>
            </a:r>
            <a:r>
              <a:rPr baseline="30000"/>
              <a:t>ère</a:t>
            </a:r>
            <a:r>
              <a:t> génération (initialisation de la boucle)</a:t>
            </a:r>
          </a:p>
        </p:txBody>
      </p:sp>
      <p:sp>
        <p:nvSpPr>
          <p:cNvPr id="103" name="Shape 43"/>
          <p:cNvSpPr txBox="1"/>
          <p:nvPr/>
        </p:nvSpPr>
        <p:spPr>
          <a:xfrm>
            <a:off x="8670325" y="4749624"/>
            <a:ext cx="657901" cy="3802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t>0</a:t>
            </a:r>
          </a:p>
        </p:txBody>
      </p:sp>
      <p:sp>
        <p:nvSpPr>
          <p:cNvPr id="104" name="Shape 47"/>
          <p:cNvSpPr txBox="1"/>
          <p:nvPr/>
        </p:nvSpPr>
        <p:spPr>
          <a:xfrm>
            <a:off x="7341550" y="4824024"/>
            <a:ext cx="1196100" cy="3802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t>26/05/2015</a:t>
            </a:r>
          </a:p>
        </p:txBody>
      </p:sp>
      <p:sp>
        <p:nvSpPr>
          <p:cNvPr id="105" name="Shape 44"/>
          <p:cNvSpPr txBox="1"/>
          <p:nvPr/>
        </p:nvSpPr>
        <p:spPr>
          <a:xfrm>
            <a:off x="500034" y="785800"/>
            <a:ext cx="7429552" cy="1459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2000"/>
            </a:pPr>
            <a:r>
              <a:rPr dirty="0"/>
              <a:t>- Le point de </a:t>
            </a:r>
            <a:r>
              <a:rPr dirty="0" err="1"/>
              <a:t>départ</a:t>
            </a:r>
            <a:r>
              <a:rPr dirty="0"/>
              <a:t> a pour </a:t>
            </a:r>
            <a:r>
              <a:rPr dirty="0" err="1"/>
              <a:t>coordonnées</a:t>
            </a:r>
            <a:r>
              <a:rPr dirty="0"/>
              <a:t> [</a:t>
            </a:r>
            <a:r>
              <a:rPr dirty="0" err="1"/>
              <a:t>a,b</a:t>
            </a:r>
            <a:r>
              <a:rPr dirty="0"/>
              <a:t>]</a:t>
            </a:r>
          </a:p>
          <a:p>
            <a:pPr>
              <a:defRPr sz="2000"/>
            </a:pPr>
            <a:r>
              <a:rPr dirty="0"/>
              <a:t>- On </a:t>
            </a:r>
            <a:r>
              <a:rPr dirty="0" err="1"/>
              <a:t>regarde</a:t>
            </a:r>
            <a:r>
              <a:rPr dirty="0"/>
              <a:t> les 4 </a:t>
            </a:r>
            <a:r>
              <a:rPr dirty="0" err="1"/>
              <a:t>voisins</a:t>
            </a:r>
            <a:endParaRPr dirty="0"/>
          </a:p>
          <a:p>
            <a:br>
              <a:rPr sz="2000" dirty="0"/>
            </a:br>
            <a:endParaRPr sz="2000" dirty="0"/>
          </a:p>
        </p:txBody>
      </p:sp>
      <p:sp>
        <p:nvSpPr>
          <p:cNvPr id="106" name="Shape 44"/>
          <p:cNvSpPr txBox="1"/>
          <p:nvPr/>
        </p:nvSpPr>
        <p:spPr>
          <a:xfrm>
            <a:off x="3428991" y="1785932"/>
            <a:ext cx="5357851" cy="35044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2000"/>
            </a:pPr>
            <a:r>
              <a:t>- On enregistre les coordonnées des cases affectées de « 1 » dans deux listes</a:t>
            </a:r>
          </a:p>
          <a:p>
            <a:pPr>
              <a:buSzPct val="100000"/>
              <a:buChar char="-"/>
              <a:defRPr sz="2000"/>
            </a:pPr>
            <a:r>
              <a:t> On incrémente le nombre de voisins qui sont affectés de « 1 » pour la prochaine génération</a:t>
            </a:r>
          </a:p>
          <a:p>
            <a:pPr>
              <a:buSzPct val="100000"/>
              <a:buChar char="-"/>
              <a:defRPr sz="2000"/>
            </a:pPr>
            <a:r>
              <a:t> coordOrd=[3,2,2]</a:t>
            </a:r>
          </a:p>
          <a:p>
            <a:pPr>
              <a:buSzPct val="100000"/>
              <a:buChar char="-"/>
              <a:defRPr sz="2000"/>
            </a:pPr>
            <a:r>
              <a:t> coordAbs=[1,2,1]</a:t>
            </a:r>
          </a:p>
          <a:p>
            <a:pPr>
              <a:buSzPct val="100000"/>
              <a:buChar char="-"/>
              <a:defRPr sz="2000"/>
            </a:pPr>
            <a:r>
              <a:t> liste=[1,1,1]</a:t>
            </a:r>
          </a:p>
          <a:p>
            <a:pPr>
              <a:buSzPct val="100000"/>
              <a:buChar char="-"/>
              <a:defRPr sz="2000"/>
            </a:pPr>
            <a:endParaRPr/>
          </a:p>
          <a:p>
            <a:br>
              <a:rPr sz="2000"/>
            </a:br>
            <a:endParaRPr sz="2000"/>
          </a:p>
        </p:txBody>
      </p:sp>
      <p:pic>
        <p:nvPicPr>
          <p:cNvPr id="107" name="Picture 11" descr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985" y="3297599"/>
            <a:ext cx="178309" cy="178309"/>
          </a:xfrm>
          <a:prstGeom prst="rect">
            <a:avLst/>
          </a:prstGeom>
          <a:ln w="12700">
            <a:miter lim="400000"/>
          </a:ln>
        </p:spPr>
      </p:pic>
      <p:pic>
        <p:nvPicPr>
          <p:cNvPr id="108" name="Picture 11" descr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6000" y="2804399"/>
            <a:ext cx="178309" cy="178309"/>
          </a:xfrm>
          <a:prstGeom prst="rect">
            <a:avLst/>
          </a:prstGeom>
          <a:ln w="12700">
            <a:miter lim="400000"/>
          </a:ln>
        </p:spPr>
      </p:pic>
      <p:pic>
        <p:nvPicPr>
          <p:cNvPr id="109" name="Picture 11" descr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999" y="2800799"/>
            <a:ext cx="178309" cy="178309"/>
          </a:xfrm>
          <a:prstGeom prst="rect">
            <a:avLst/>
          </a:prstGeom>
          <a:ln w="12700">
            <a:miter lim="400000"/>
          </a:ln>
        </p:spPr>
      </p:pic>
      <p:pic>
        <p:nvPicPr>
          <p:cNvPr id="110" name="Picture 12" descr="Picture 1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219652" y="1769849"/>
            <a:ext cx="2802569" cy="28575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1" animBg="1" advAuto="0"/>
      <p:bldP spid="108" grpId="2" animBg="1" advAuto="0"/>
      <p:bldP spid="109" grpId="3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42"/>
          <p:cNvSpPr txBox="1"/>
          <p:nvPr/>
        </p:nvSpPr>
        <p:spPr>
          <a:xfrm>
            <a:off x="48374" y="96800"/>
            <a:ext cx="5708401" cy="380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b="1">
                <a:solidFill>
                  <a:srgbClr val="F29400"/>
                </a:solidFill>
              </a:defRPr>
            </a:lvl1pPr>
          </a:lstStyle>
          <a:p>
            <a:r>
              <a:t>Algorithme de Tarjan: génération suivantes </a:t>
            </a:r>
          </a:p>
        </p:txBody>
      </p:sp>
      <p:sp>
        <p:nvSpPr>
          <p:cNvPr id="113" name="Shape 43"/>
          <p:cNvSpPr txBox="1"/>
          <p:nvPr/>
        </p:nvSpPr>
        <p:spPr>
          <a:xfrm>
            <a:off x="8670325" y="4749624"/>
            <a:ext cx="657901" cy="3802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t>0</a:t>
            </a:r>
          </a:p>
        </p:txBody>
      </p:sp>
      <p:sp>
        <p:nvSpPr>
          <p:cNvPr id="114" name="Shape 47"/>
          <p:cNvSpPr txBox="1"/>
          <p:nvPr/>
        </p:nvSpPr>
        <p:spPr>
          <a:xfrm>
            <a:off x="7341550" y="4824024"/>
            <a:ext cx="1196100" cy="3802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t>26/05/2015</a:t>
            </a:r>
          </a:p>
        </p:txBody>
      </p:sp>
      <p:grpSp>
        <p:nvGrpSpPr>
          <p:cNvPr id="119" name="Groupe 11"/>
          <p:cNvGrpSpPr/>
          <p:nvPr/>
        </p:nvGrpSpPr>
        <p:grpSpPr>
          <a:xfrm>
            <a:off x="468000" y="1764000"/>
            <a:ext cx="2802569" cy="2857521"/>
            <a:chOff x="0" y="0"/>
            <a:chExt cx="2802568" cy="2857519"/>
          </a:xfrm>
        </p:grpSpPr>
        <p:pic>
          <p:nvPicPr>
            <p:cNvPr id="115" name="Picture 12" descr="Picture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2802569" cy="28575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6" name="Picture 11" descr="Picture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7985" y="1533599"/>
              <a:ext cx="178309" cy="17830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7" name="Picture 11" descr="Picture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77999" y="1040399"/>
              <a:ext cx="178309" cy="17830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8" name="Picture 11" descr="Picture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6000" y="1036799"/>
              <a:ext cx="178309" cy="17830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20" name="Picture 2" descr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4000" y="3786177"/>
            <a:ext cx="119159" cy="158878"/>
          </a:xfrm>
          <a:prstGeom prst="rect">
            <a:avLst/>
          </a:prstGeom>
          <a:ln w="12700">
            <a:miter lim="400000"/>
          </a:ln>
        </p:spPr>
      </p:pic>
      <p:pic>
        <p:nvPicPr>
          <p:cNvPr id="121" name="Picture 2" descr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4000" y="3286130"/>
            <a:ext cx="119159" cy="158878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" name="Picture 2" descr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000" y="3294000"/>
            <a:ext cx="119159" cy="158878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" name="Picture 2" descr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1670" y="2643188"/>
            <a:ext cx="119159" cy="158878"/>
          </a:xfrm>
          <a:prstGeom prst="rect">
            <a:avLst/>
          </a:prstGeom>
          <a:ln w="12700">
            <a:miter lim="400000"/>
          </a:ln>
        </p:spPr>
      </p:pic>
      <p:pic>
        <p:nvPicPr>
          <p:cNvPr id="124" name="Picture 2" descr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5983" y="3214691"/>
            <a:ext cx="119159" cy="158878"/>
          </a:xfrm>
          <a:prstGeom prst="rect">
            <a:avLst/>
          </a:prstGeom>
          <a:ln w="12700">
            <a:miter lim="400000"/>
          </a:ln>
        </p:spPr>
      </p:pic>
      <p:sp>
        <p:nvSpPr>
          <p:cNvPr id="125" name="Ellipse 17"/>
          <p:cNvSpPr/>
          <p:nvPr/>
        </p:nvSpPr>
        <p:spPr>
          <a:xfrm>
            <a:off x="1223999" y="3214691"/>
            <a:ext cx="285754" cy="285753"/>
          </a:xfrm>
          <a:prstGeom prst="ellipse">
            <a:avLst/>
          </a:prstGeom>
          <a:ln w="25400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6" name="Ellipse 18"/>
          <p:cNvSpPr/>
          <p:nvPr/>
        </p:nvSpPr>
        <p:spPr>
          <a:xfrm>
            <a:off x="1673999" y="2714625"/>
            <a:ext cx="285753" cy="285753"/>
          </a:xfrm>
          <a:prstGeom prst="ellipse">
            <a:avLst/>
          </a:prstGeom>
          <a:ln w="25400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27" name="Picture 2" descr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8000" y="2790000"/>
            <a:ext cx="119159" cy="158878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Picture 2" descr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6000" y="2304000"/>
            <a:ext cx="119159" cy="158878"/>
          </a:xfrm>
          <a:prstGeom prst="rect">
            <a:avLst/>
          </a:prstGeom>
          <a:ln w="12700">
            <a:miter lim="400000"/>
          </a:ln>
        </p:spPr>
      </p:pic>
      <p:pic>
        <p:nvPicPr>
          <p:cNvPr id="129" name="Picture 2" descr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999" y="2296799"/>
            <a:ext cx="119159" cy="158878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Picture 4" descr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2000" y="1814399"/>
            <a:ext cx="99061" cy="160974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Picture 4" descr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14546" y="2304000"/>
            <a:ext cx="99061" cy="160974"/>
          </a:xfrm>
          <a:prstGeom prst="rect">
            <a:avLst/>
          </a:prstGeom>
          <a:ln w="12700">
            <a:miter lim="400000"/>
          </a:ln>
        </p:spPr>
      </p:pic>
      <p:pic>
        <p:nvPicPr>
          <p:cNvPr id="132" name="Picture 4" descr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3173" y="2804399"/>
            <a:ext cx="99061" cy="160974"/>
          </a:xfrm>
          <a:prstGeom prst="rect">
            <a:avLst/>
          </a:prstGeom>
          <a:ln w="12700">
            <a:miter lim="400000"/>
          </a:ln>
        </p:spPr>
      </p:pic>
      <p:pic>
        <p:nvPicPr>
          <p:cNvPr id="133" name="Picture 4" descr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14546" y="3286130"/>
            <a:ext cx="99061" cy="160974"/>
          </a:xfrm>
          <a:prstGeom prst="rect">
            <a:avLst/>
          </a:prstGeom>
          <a:ln w="12700">
            <a:miter lim="400000"/>
          </a:ln>
        </p:spPr>
      </p:pic>
      <p:sp>
        <p:nvSpPr>
          <p:cNvPr id="134" name="Shape 44"/>
          <p:cNvSpPr txBox="1"/>
          <p:nvPr/>
        </p:nvSpPr>
        <p:spPr>
          <a:xfrm>
            <a:off x="500034" y="785800"/>
            <a:ext cx="7429552" cy="1459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2000"/>
            </a:pPr>
            <a:r>
              <a:t>- On effectue les mêmes opérations pour toutes les cases affectées de la valeur « 1 »</a:t>
            </a:r>
          </a:p>
          <a:p>
            <a:br>
              <a:rPr sz="2000"/>
            </a:br>
            <a:endParaRPr sz="2000"/>
          </a:p>
        </p:txBody>
      </p:sp>
      <p:sp>
        <p:nvSpPr>
          <p:cNvPr id="135" name="Shape 44"/>
          <p:cNvSpPr txBox="1"/>
          <p:nvPr/>
        </p:nvSpPr>
        <p:spPr>
          <a:xfrm>
            <a:off x="3428991" y="1857369"/>
            <a:ext cx="5357851" cy="14597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2000"/>
            </a:pPr>
            <a:r>
              <a:t>- Même principe pour les générations suivantes</a:t>
            </a:r>
          </a:p>
          <a:p>
            <a:br>
              <a:rPr sz="2000"/>
            </a:br>
            <a:endParaRPr sz="20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-1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C -0.001213 -0.001702 -0.002296 -0.003323 -0.003446 -0.004751 C -0.004595 -0.006179 -0.005810 -0.007414 -0.007285 -0.008344 C -0.009545 -0.012354 -0.014055 -0.018524 -0.017185 -0.020374 C -0.018745 -0.021304 -0.020305 -0.022224 -0.021865 -0.023154 C -0.022915 -0.023774 -0.024995 -0.025004 -0.024995 -0.025004 C -0.030205 -0.024849 -0.035890 -0.025236 -0.041597 -0.025006 C -0.047303 -0.024776 -0.053030 -0.023929 -0.058325 -0.021304 C -0.060325 -0.020379 -0.062235 -0.019066 -0.064058 -0.017484 C -0.065880 -0.015901 -0.067615 -0.014049 -0.069265 -0.012044 C -0.069785 -0.011429 -0.070565 -0.010504 -0.071215 -0.009732 C -0.071865 -0.008961 -0.072385 -0.008344 -0.072385 -0.008344 C -0.072650 -0.006799 -0.072650 -0.006104 -0.072715 -0.005795 C -0.072780 -0.005486 -0.072910 -0.005564 -0.073435 -0.005564" pathEditMode="relative">
                                      <p:cBhvr>
                                        <p:cTn id="25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9" dur="500" fill="hold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9" dur="500" fill="hold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-1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C -0.000953 -0.005096 -0.003905 -0.008955 -0.007290 -0.011925 C -0.010676 -0.014895 -0.014496 -0.016978 -0.017186 -0.018523 C -0.018056 -0.018988 -0.018924 -0.019450 -0.019791 -0.019913 C -0.020659 -0.020375 -0.021526 -0.020838 -0.022396 -0.021303 C -0.022916 -0.021608 -0.023696 -0.022070 -0.024346 -0.022457 C -0.024996 -0.022843 -0.025516 -0.023153 -0.025516 -0.023153 C -0.036021 -0.022383 -0.037844 -0.022383 -0.038407 -0.021765 C -0.038971 -0.021148 -0.038276 -0.019913 -0.043746 -0.016673 C -0.044616 -0.015128 -0.044834 -0.014433 -0.045051 -0.014124 C -0.045269 -0.013815 -0.045486 -0.013893 -0.046356 -0.013893" pathEditMode="relative">
                                      <p:cBhvr>
                                        <p:cTn id="53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fill="hold" grpId="1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7" dur="500" fill="hold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fill="hold" grpId="1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fill="hold" grpId="1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fill="hold" grpId="1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72" dur="500" fill="hold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fill="hold" grpId="1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7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fill="hold" grpId="1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10" presetClass="entr" fill="hold" grpId="1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10" presetClass="entr" fill="hold" grpId="1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500"/>
                            </p:stCondLst>
                            <p:childTnLst>
                              <p:par>
                                <p:cTn id="93" presetID="10" presetClass="entr" fill="hold" grpId="2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4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000"/>
                            </p:stCondLst>
                            <p:childTnLst>
                              <p:par>
                                <p:cTn id="97" presetID="10" presetClass="entr" fill="hold" grpId="2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8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2" animBg="1" advAuto="0"/>
      <p:bldP spid="121" grpId="3" animBg="1" advAuto="0"/>
      <p:bldP spid="122" grpId="7" animBg="1" advAuto="0"/>
      <p:bldP spid="123" grpId="4" animBg="1" advAuto="0"/>
      <p:bldP spid="123" grpId="6" animBg="1" advAuto="0"/>
      <p:bldP spid="124" grpId="10" animBg="1" advAuto="0"/>
      <p:bldP spid="124" grpId="12" animBg="1" advAuto="0"/>
      <p:bldP spid="125" grpId="1" animBg="1" advAuto="0"/>
      <p:bldP spid="125" grpId="8" animBg="1" advAuto="0"/>
      <p:bldP spid="126" grpId="9" animBg="1" advAuto="0"/>
      <p:bldP spid="126" grpId="15" animBg="1" advAuto="0"/>
      <p:bldP spid="127" grpId="13" animBg="1" advAuto="0"/>
      <p:bldP spid="128" grpId="14" animBg="1" advAuto="0"/>
      <p:bldP spid="129" grpId="16" animBg="1" advAuto="0"/>
      <p:bldP spid="130" grpId="17" animBg="1" advAuto="0"/>
      <p:bldP spid="131" grpId="18" animBg="1" advAuto="0"/>
      <p:bldP spid="132" grpId="19" animBg="1" advAuto="0"/>
      <p:bldP spid="133" grpId="20" animBg="1" advAuto="0"/>
      <p:bldP spid="135" grpId="21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Picture 12">
            <a:extLst>
              <a:ext uri="{FF2B5EF4-FFF2-40B4-BE49-F238E27FC236}">
                <a16:creationId xmlns:a16="http://schemas.microsoft.com/office/drawing/2014/main" id="{3DF7F2B7-F085-454A-AEAC-E1EA855D9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94" y="970625"/>
            <a:ext cx="2802569" cy="2857521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Picture 12" descr="Picture 12">
            <a:extLst>
              <a:ext uri="{FF2B5EF4-FFF2-40B4-BE49-F238E27FC236}">
                <a16:creationId xmlns:a16="http://schemas.microsoft.com/office/drawing/2014/main" id="{79000DD2-B316-4692-83D4-CD0D82263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6728" y="977349"/>
            <a:ext cx="2802569" cy="2857521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Picture 11" descr="Picture 11">
            <a:extLst>
              <a:ext uri="{FF2B5EF4-FFF2-40B4-BE49-F238E27FC236}">
                <a16:creationId xmlns:a16="http://schemas.microsoft.com/office/drawing/2014/main" id="{F27A59EC-9CAB-4C4E-ADB5-69E37B0127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4713" y="2510948"/>
            <a:ext cx="178309" cy="178309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Picture 11" descr="Picture 11">
            <a:extLst>
              <a:ext uri="{FF2B5EF4-FFF2-40B4-BE49-F238E27FC236}">
                <a16:creationId xmlns:a16="http://schemas.microsoft.com/office/drawing/2014/main" id="{145E8F24-1A54-4C65-9017-6F70DB6CB9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4728" y="2017748"/>
            <a:ext cx="178309" cy="178309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Picture 11" descr="Picture 11">
            <a:extLst>
              <a:ext uri="{FF2B5EF4-FFF2-40B4-BE49-F238E27FC236}">
                <a16:creationId xmlns:a16="http://schemas.microsoft.com/office/drawing/2014/main" id="{1FB21B5C-522D-44EA-AFAC-5A3D294F85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2727" y="2014148"/>
            <a:ext cx="178309" cy="178309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9" name="Groupe 11">
            <a:extLst>
              <a:ext uri="{FF2B5EF4-FFF2-40B4-BE49-F238E27FC236}">
                <a16:creationId xmlns:a16="http://schemas.microsoft.com/office/drawing/2014/main" id="{8C8C0687-AC8B-459B-9890-8FD1B9138F82}"/>
              </a:ext>
            </a:extLst>
          </p:cNvPr>
          <p:cNvGrpSpPr/>
          <p:nvPr/>
        </p:nvGrpSpPr>
        <p:grpSpPr>
          <a:xfrm>
            <a:off x="5951465" y="957763"/>
            <a:ext cx="2802569" cy="2857521"/>
            <a:chOff x="0" y="0"/>
            <a:chExt cx="2802568" cy="2857519"/>
          </a:xfrm>
        </p:grpSpPr>
        <p:pic>
          <p:nvPicPr>
            <p:cNvPr id="10" name="Picture 12" descr="Picture 12">
              <a:extLst>
                <a:ext uri="{FF2B5EF4-FFF2-40B4-BE49-F238E27FC236}">
                  <a16:creationId xmlns:a16="http://schemas.microsoft.com/office/drawing/2014/main" id="{5648F622-5770-4978-86A9-608818E0C3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2802569" cy="28575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" name="Picture 11" descr="Picture 11">
              <a:extLst>
                <a:ext uri="{FF2B5EF4-FFF2-40B4-BE49-F238E27FC236}">
                  <a16:creationId xmlns:a16="http://schemas.microsoft.com/office/drawing/2014/main" id="{65C4F89A-4F21-4F03-B837-74660C4BF4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7985" y="1533599"/>
              <a:ext cx="178309" cy="17830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" name="Picture 11" descr="Picture 11">
              <a:extLst>
                <a:ext uri="{FF2B5EF4-FFF2-40B4-BE49-F238E27FC236}">
                  <a16:creationId xmlns:a16="http://schemas.microsoft.com/office/drawing/2014/main" id="{7E359C4F-E83B-4905-A9D7-E0BF250CF1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77999" y="1040399"/>
              <a:ext cx="178309" cy="17830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" name="Picture 11" descr="Picture 11">
              <a:extLst>
                <a:ext uri="{FF2B5EF4-FFF2-40B4-BE49-F238E27FC236}">
                  <a16:creationId xmlns:a16="http://schemas.microsoft.com/office/drawing/2014/main" id="{E7E29C17-6ACA-4ECE-9773-80CB7CD4D9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6000" y="1036799"/>
              <a:ext cx="178309" cy="17830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4" name="Picture 2" descr="Picture 2">
            <a:extLst>
              <a:ext uri="{FF2B5EF4-FFF2-40B4-BE49-F238E27FC236}">
                <a16:creationId xmlns:a16="http://schemas.microsoft.com/office/drawing/2014/main" id="{067640F2-2405-41FC-9E33-E5332EA0C3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7465" y="2979940"/>
            <a:ext cx="119159" cy="158878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Picture 2" descr="Picture 2">
            <a:extLst>
              <a:ext uri="{FF2B5EF4-FFF2-40B4-BE49-F238E27FC236}">
                <a16:creationId xmlns:a16="http://schemas.microsoft.com/office/drawing/2014/main" id="{8ED1E60A-AE0B-491C-B87E-3254BB270A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7465" y="2479893"/>
            <a:ext cx="119159" cy="158878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Picture 2" descr="Picture 2">
            <a:extLst>
              <a:ext uri="{FF2B5EF4-FFF2-40B4-BE49-F238E27FC236}">
                <a16:creationId xmlns:a16="http://schemas.microsoft.com/office/drawing/2014/main" id="{5E4FD230-7964-43C6-BDEA-DE1CF1CA56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5465" y="2487763"/>
            <a:ext cx="119159" cy="158878"/>
          </a:xfrm>
          <a:prstGeom prst="rect">
            <a:avLst/>
          </a:prstGeom>
          <a:ln w="12700">
            <a:miter lim="400000"/>
          </a:ln>
        </p:spPr>
      </p:pic>
      <p:pic>
        <p:nvPicPr>
          <p:cNvPr id="21" name="Picture 2" descr="Picture 2">
            <a:extLst>
              <a:ext uri="{FF2B5EF4-FFF2-40B4-BE49-F238E27FC236}">
                <a16:creationId xmlns:a16="http://schemas.microsoft.com/office/drawing/2014/main" id="{9FFE6426-7D53-49BA-9B55-17686F4FB8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1465" y="1983763"/>
            <a:ext cx="119159" cy="158878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Picture 2" descr="Picture 2">
            <a:extLst>
              <a:ext uri="{FF2B5EF4-FFF2-40B4-BE49-F238E27FC236}">
                <a16:creationId xmlns:a16="http://schemas.microsoft.com/office/drawing/2014/main" id="{2EB68433-A254-4B67-8C93-E866CE5A95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9465" y="1497763"/>
            <a:ext cx="119159" cy="158878"/>
          </a:xfrm>
          <a:prstGeom prst="rect">
            <a:avLst/>
          </a:prstGeom>
          <a:ln w="12700">
            <a:miter lim="400000"/>
          </a:ln>
        </p:spPr>
      </p:pic>
      <p:pic>
        <p:nvPicPr>
          <p:cNvPr id="23" name="Picture 2" descr="Picture 2">
            <a:extLst>
              <a:ext uri="{FF2B5EF4-FFF2-40B4-BE49-F238E27FC236}">
                <a16:creationId xmlns:a16="http://schemas.microsoft.com/office/drawing/2014/main" id="{B0E6F796-1221-414D-BA42-C368015885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7464" y="1490562"/>
            <a:ext cx="119159" cy="158878"/>
          </a:xfrm>
          <a:prstGeom prst="rect">
            <a:avLst/>
          </a:prstGeom>
          <a:ln w="12700">
            <a:miter lim="400000"/>
          </a:ln>
        </p:spPr>
      </p:pic>
      <p:pic>
        <p:nvPicPr>
          <p:cNvPr id="24" name="Picture 4" descr="Picture 4">
            <a:extLst>
              <a:ext uri="{FF2B5EF4-FFF2-40B4-BE49-F238E27FC236}">
                <a16:creationId xmlns:a16="http://schemas.microsoft.com/office/drawing/2014/main" id="{C2ABE650-5334-45A7-BF5C-1077DC0F43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5465" y="1008162"/>
            <a:ext cx="99061" cy="160974"/>
          </a:xfrm>
          <a:prstGeom prst="rect">
            <a:avLst/>
          </a:prstGeom>
          <a:ln w="12700">
            <a:miter lim="400000"/>
          </a:ln>
        </p:spPr>
      </p:pic>
      <p:pic>
        <p:nvPicPr>
          <p:cNvPr id="25" name="Picture 4" descr="Picture 4">
            <a:extLst>
              <a:ext uri="{FF2B5EF4-FFF2-40B4-BE49-F238E27FC236}">
                <a16:creationId xmlns:a16="http://schemas.microsoft.com/office/drawing/2014/main" id="{85BF375F-A8A0-4B6B-BE3F-7FDC02F1C6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8011" y="1497763"/>
            <a:ext cx="99061" cy="160974"/>
          </a:xfrm>
          <a:prstGeom prst="rect">
            <a:avLst/>
          </a:prstGeom>
          <a:ln w="12700">
            <a:miter lim="400000"/>
          </a:ln>
        </p:spPr>
      </p:pic>
      <p:pic>
        <p:nvPicPr>
          <p:cNvPr id="26" name="Picture 4" descr="Picture 4">
            <a:extLst>
              <a:ext uri="{FF2B5EF4-FFF2-40B4-BE49-F238E27FC236}">
                <a16:creationId xmlns:a16="http://schemas.microsoft.com/office/drawing/2014/main" id="{62BAB9D4-4CFB-4AF3-BBCD-201A9AAEDC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26638" y="1998162"/>
            <a:ext cx="99061" cy="160974"/>
          </a:xfrm>
          <a:prstGeom prst="rect">
            <a:avLst/>
          </a:prstGeom>
          <a:ln w="12700">
            <a:miter lim="400000"/>
          </a:ln>
        </p:spPr>
      </p:pic>
      <p:pic>
        <p:nvPicPr>
          <p:cNvPr id="27" name="Picture 4" descr="Picture 4">
            <a:extLst>
              <a:ext uri="{FF2B5EF4-FFF2-40B4-BE49-F238E27FC236}">
                <a16:creationId xmlns:a16="http://schemas.microsoft.com/office/drawing/2014/main" id="{DA519DA2-08E2-48AA-8C05-C744F8867E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8011" y="2479893"/>
            <a:ext cx="99061" cy="160974"/>
          </a:xfrm>
          <a:prstGeom prst="rect">
            <a:avLst/>
          </a:prstGeom>
          <a:ln w="12700">
            <a:miter lim="400000"/>
          </a:ln>
        </p:spPr>
      </p:pic>
      <p:sp>
        <p:nvSpPr>
          <p:cNvPr id="28" name="Ellipse 17">
            <a:extLst>
              <a:ext uri="{FF2B5EF4-FFF2-40B4-BE49-F238E27FC236}">
                <a16:creationId xmlns:a16="http://schemas.microsoft.com/office/drawing/2014/main" id="{34F389E4-47F8-4D90-95EE-8B2A55624343}"/>
              </a:ext>
            </a:extLst>
          </p:cNvPr>
          <p:cNvSpPr/>
          <p:nvPr/>
        </p:nvSpPr>
        <p:spPr>
          <a:xfrm>
            <a:off x="950510" y="1937716"/>
            <a:ext cx="285754" cy="285753"/>
          </a:xfrm>
          <a:prstGeom prst="ellipse">
            <a:avLst/>
          </a:prstGeom>
          <a:ln w="25400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" name="Ellipse 17">
            <a:extLst>
              <a:ext uri="{FF2B5EF4-FFF2-40B4-BE49-F238E27FC236}">
                <a16:creationId xmlns:a16="http://schemas.microsoft.com/office/drawing/2014/main" id="{E5FB153A-87E0-4A3E-9667-B0D6590EC724}"/>
              </a:ext>
            </a:extLst>
          </p:cNvPr>
          <p:cNvSpPr/>
          <p:nvPr/>
        </p:nvSpPr>
        <p:spPr>
          <a:xfrm>
            <a:off x="2263249" y="2437053"/>
            <a:ext cx="285754" cy="285753"/>
          </a:xfrm>
          <a:prstGeom prst="ellipse">
            <a:avLst/>
          </a:prstGeom>
          <a:ln w="25400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0" name="Ellipse 17">
            <a:extLst>
              <a:ext uri="{FF2B5EF4-FFF2-40B4-BE49-F238E27FC236}">
                <a16:creationId xmlns:a16="http://schemas.microsoft.com/office/drawing/2014/main" id="{C6D19FDB-CD78-4CB3-980C-C126B42FA96B}"/>
              </a:ext>
            </a:extLst>
          </p:cNvPr>
          <p:cNvSpPr/>
          <p:nvPr/>
        </p:nvSpPr>
        <p:spPr>
          <a:xfrm>
            <a:off x="3824004" y="1944439"/>
            <a:ext cx="285754" cy="285753"/>
          </a:xfrm>
          <a:prstGeom prst="ellipse">
            <a:avLst/>
          </a:prstGeom>
          <a:ln w="25400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1" name="Ellipse 17">
            <a:extLst>
              <a:ext uri="{FF2B5EF4-FFF2-40B4-BE49-F238E27FC236}">
                <a16:creationId xmlns:a16="http://schemas.microsoft.com/office/drawing/2014/main" id="{8F6F550D-20E7-4E5B-B8A2-981C9CDCA5D8}"/>
              </a:ext>
            </a:extLst>
          </p:cNvPr>
          <p:cNvSpPr/>
          <p:nvPr/>
        </p:nvSpPr>
        <p:spPr>
          <a:xfrm>
            <a:off x="5134719" y="2443777"/>
            <a:ext cx="285754" cy="285753"/>
          </a:xfrm>
          <a:prstGeom prst="ellipse">
            <a:avLst/>
          </a:prstGeom>
          <a:ln w="25400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2" name="Ellipse 17">
            <a:extLst>
              <a:ext uri="{FF2B5EF4-FFF2-40B4-BE49-F238E27FC236}">
                <a16:creationId xmlns:a16="http://schemas.microsoft.com/office/drawing/2014/main" id="{9A530D1C-5C78-4BF6-8310-C2FD6AFEED6D}"/>
              </a:ext>
            </a:extLst>
          </p:cNvPr>
          <p:cNvSpPr/>
          <p:nvPr/>
        </p:nvSpPr>
        <p:spPr>
          <a:xfrm>
            <a:off x="3398391" y="1944438"/>
            <a:ext cx="285754" cy="285753"/>
          </a:xfrm>
          <a:prstGeom prst="ellipse">
            <a:avLst/>
          </a:prstGeom>
          <a:ln w="25400"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3" name="Ellipse 17">
            <a:extLst>
              <a:ext uri="{FF2B5EF4-FFF2-40B4-BE49-F238E27FC236}">
                <a16:creationId xmlns:a16="http://schemas.microsoft.com/office/drawing/2014/main" id="{F71E7249-85D5-4614-AAF2-E523C0C70E90}"/>
              </a:ext>
            </a:extLst>
          </p:cNvPr>
          <p:cNvSpPr/>
          <p:nvPr/>
        </p:nvSpPr>
        <p:spPr>
          <a:xfrm>
            <a:off x="3833180" y="2446466"/>
            <a:ext cx="285754" cy="285753"/>
          </a:xfrm>
          <a:prstGeom prst="ellipse">
            <a:avLst/>
          </a:prstGeom>
          <a:ln w="25400"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4" name="Ellipse 17">
            <a:extLst>
              <a:ext uri="{FF2B5EF4-FFF2-40B4-BE49-F238E27FC236}">
                <a16:creationId xmlns:a16="http://schemas.microsoft.com/office/drawing/2014/main" id="{695FBB75-7B6E-4A22-A6CF-EC388311CA0B}"/>
              </a:ext>
            </a:extLst>
          </p:cNvPr>
          <p:cNvSpPr/>
          <p:nvPr/>
        </p:nvSpPr>
        <p:spPr>
          <a:xfrm>
            <a:off x="4288144" y="1946677"/>
            <a:ext cx="285754" cy="285753"/>
          </a:xfrm>
          <a:prstGeom prst="ellipse">
            <a:avLst/>
          </a:prstGeom>
          <a:ln w="25400"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35" name="Picture 11" descr="Picture 11">
            <a:extLst>
              <a:ext uri="{FF2B5EF4-FFF2-40B4-BE49-F238E27FC236}">
                <a16:creationId xmlns:a16="http://schemas.microsoft.com/office/drawing/2014/main" id="{ACC57C7D-CD4B-45F9-B1F2-F17B36D1E9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6867" y="2495256"/>
            <a:ext cx="178309" cy="178309"/>
          </a:xfrm>
          <a:prstGeom prst="rect">
            <a:avLst/>
          </a:prstGeom>
          <a:ln w="12700">
            <a:miter lim="400000"/>
          </a:ln>
        </p:spPr>
      </p:pic>
      <p:pic>
        <p:nvPicPr>
          <p:cNvPr id="36" name="Picture 11" descr="Picture 11">
            <a:extLst>
              <a:ext uri="{FF2B5EF4-FFF2-40B4-BE49-F238E27FC236}">
                <a16:creationId xmlns:a16="http://schemas.microsoft.com/office/drawing/2014/main" id="{1E4DC977-7CED-40B1-9BD8-DA07E17AED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6882" y="2002056"/>
            <a:ext cx="178309" cy="178309"/>
          </a:xfrm>
          <a:prstGeom prst="rect">
            <a:avLst/>
          </a:prstGeom>
          <a:ln w="12700">
            <a:miter lim="400000"/>
          </a:ln>
        </p:spPr>
      </p:pic>
      <p:pic>
        <p:nvPicPr>
          <p:cNvPr id="37" name="Picture 11" descr="Picture 11">
            <a:extLst>
              <a:ext uri="{FF2B5EF4-FFF2-40B4-BE49-F238E27FC236}">
                <a16:creationId xmlns:a16="http://schemas.microsoft.com/office/drawing/2014/main" id="{E55D1FCE-1986-4014-B046-C9F8F9A943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4881" y="1998456"/>
            <a:ext cx="178309" cy="178309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Ellipse 17">
            <a:extLst>
              <a:ext uri="{FF2B5EF4-FFF2-40B4-BE49-F238E27FC236}">
                <a16:creationId xmlns:a16="http://schemas.microsoft.com/office/drawing/2014/main" id="{80D9A381-2D78-4860-A363-95A2CFBD654D}"/>
              </a:ext>
            </a:extLst>
          </p:cNvPr>
          <p:cNvSpPr/>
          <p:nvPr/>
        </p:nvSpPr>
        <p:spPr>
          <a:xfrm>
            <a:off x="6706158" y="1928747"/>
            <a:ext cx="285754" cy="285753"/>
          </a:xfrm>
          <a:prstGeom prst="ellipse">
            <a:avLst/>
          </a:prstGeom>
          <a:ln w="25400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9" name="Ellipse 17">
            <a:extLst>
              <a:ext uri="{FF2B5EF4-FFF2-40B4-BE49-F238E27FC236}">
                <a16:creationId xmlns:a16="http://schemas.microsoft.com/office/drawing/2014/main" id="{8F369E7A-B1BD-431E-868B-EE98DC37FB35}"/>
              </a:ext>
            </a:extLst>
          </p:cNvPr>
          <p:cNvSpPr/>
          <p:nvPr/>
        </p:nvSpPr>
        <p:spPr>
          <a:xfrm>
            <a:off x="8016873" y="2428085"/>
            <a:ext cx="285754" cy="285753"/>
          </a:xfrm>
          <a:prstGeom prst="ellipse">
            <a:avLst/>
          </a:prstGeom>
          <a:ln w="25400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0" name="Ellipse 17">
            <a:extLst>
              <a:ext uri="{FF2B5EF4-FFF2-40B4-BE49-F238E27FC236}">
                <a16:creationId xmlns:a16="http://schemas.microsoft.com/office/drawing/2014/main" id="{0D9E6584-5649-42DB-A28A-8C1363D02D67}"/>
              </a:ext>
            </a:extLst>
          </p:cNvPr>
          <p:cNvSpPr/>
          <p:nvPr/>
        </p:nvSpPr>
        <p:spPr>
          <a:xfrm>
            <a:off x="6280545" y="1928746"/>
            <a:ext cx="285754" cy="285753"/>
          </a:xfrm>
          <a:prstGeom prst="ellipse">
            <a:avLst/>
          </a:prstGeom>
          <a:ln w="25400"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1" name="Ellipse 17">
            <a:extLst>
              <a:ext uri="{FF2B5EF4-FFF2-40B4-BE49-F238E27FC236}">
                <a16:creationId xmlns:a16="http://schemas.microsoft.com/office/drawing/2014/main" id="{6FA8F420-70F9-48C1-B424-5DCA3413EB1E}"/>
              </a:ext>
            </a:extLst>
          </p:cNvPr>
          <p:cNvSpPr/>
          <p:nvPr/>
        </p:nvSpPr>
        <p:spPr>
          <a:xfrm>
            <a:off x="6715334" y="2424050"/>
            <a:ext cx="285754" cy="285753"/>
          </a:xfrm>
          <a:prstGeom prst="ellipse">
            <a:avLst/>
          </a:prstGeom>
          <a:ln w="25400"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2" name="Ellipse 17">
            <a:extLst>
              <a:ext uri="{FF2B5EF4-FFF2-40B4-BE49-F238E27FC236}">
                <a16:creationId xmlns:a16="http://schemas.microsoft.com/office/drawing/2014/main" id="{30ABBF5B-EC2E-41E1-8403-FA23F5AF3E7E}"/>
              </a:ext>
            </a:extLst>
          </p:cNvPr>
          <p:cNvSpPr/>
          <p:nvPr/>
        </p:nvSpPr>
        <p:spPr>
          <a:xfrm>
            <a:off x="7170298" y="1930985"/>
            <a:ext cx="285754" cy="285753"/>
          </a:xfrm>
          <a:prstGeom prst="ellipse">
            <a:avLst/>
          </a:prstGeom>
          <a:ln w="25400"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4" name="Ellipse 17">
            <a:extLst>
              <a:ext uri="{FF2B5EF4-FFF2-40B4-BE49-F238E27FC236}">
                <a16:creationId xmlns:a16="http://schemas.microsoft.com/office/drawing/2014/main" id="{49B21BA0-7B3B-4383-84D5-8BEEA4BD6F9B}"/>
              </a:ext>
            </a:extLst>
          </p:cNvPr>
          <p:cNvSpPr/>
          <p:nvPr/>
        </p:nvSpPr>
        <p:spPr>
          <a:xfrm>
            <a:off x="7160746" y="2425840"/>
            <a:ext cx="285754" cy="285753"/>
          </a:xfrm>
          <a:prstGeom prst="ellipse">
            <a:avLst/>
          </a:prstGeom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5" name="Ellipse 17">
            <a:extLst>
              <a:ext uri="{FF2B5EF4-FFF2-40B4-BE49-F238E27FC236}">
                <a16:creationId xmlns:a16="http://schemas.microsoft.com/office/drawing/2014/main" id="{0C3630A9-5B25-4EAB-AAED-AFB7600ADE33}"/>
              </a:ext>
            </a:extLst>
          </p:cNvPr>
          <p:cNvSpPr/>
          <p:nvPr/>
        </p:nvSpPr>
        <p:spPr>
          <a:xfrm>
            <a:off x="6708022" y="2921144"/>
            <a:ext cx="285754" cy="285753"/>
          </a:xfrm>
          <a:prstGeom prst="ellipse">
            <a:avLst/>
          </a:prstGeom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6" name="Ellipse 17">
            <a:extLst>
              <a:ext uri="{FF2B5EF4-FFF2-40B4-BE49-F238E27FC236}">
                <a16:creationId xmlns:a16="http://schemas.microsoft.com/office/drawing/2014/main" id="{9E8B6F06-A8BA-4E41-8688-345B7147D5BA}"/>
              </a:ext>
            </a:extLst>
          </p:cNvPr>
          <p:cNvSpPr/>
          <p:nvPr/>
        </p:nvSpPr>
        <p:spPr>
          <a:xfrm>
            <a:off x="6278327" y="2424049"/>
            <a:ext cx="285754" cy="285753"/>
          </a:xfrm>
          <a:prstGeom prst="ellipse">
            <a:avLst/>
          </a:prstGeom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7" name="Ellipse 17">
            <a:extLst>
              <a:ext uri="{FF2B5EF4-FFF2-40B4-BE49-F238E27FC236}">
                <a16:creationId xmlns:a16="http://schemas.microsoft.com/office/drawing/2014/main" id="{889B721D-7E4A-4568-83E2-0BA47C82D181}"/>
              </a:ext>
            </a:extLst>
          </p:cNvPr>
          <p:cNvSpPr/>
          <p:nvPr/>
        </p:nvSpPr>
        <p:spPr>
          <a:xfrm>
            <a:off x="7568645" y="1926049"/>
            <a:ext cx="285754" cy="285753"/>
          </a:xfrm>
          <a:prstGeom prst="ellipse">
            <a:avLst/>
          </a:prstGeom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8" name="Ellipse 17">
            <a:extLst>
              <a:ext uri="{FF2B5EF4-FFF2-40B4-BE49-F238E27FC236}">
                <a16:creationId xmlns:a16="http://schemas.microsoft.com/office/drawing/2014/main" id="{A7E64D99-6BED-4DB8-947E-FE5CC56A351E}"/>
              </a:ext>
            </a:extLst>
          </p:cNvPr>
          <p:cNvSpPr/>
          <p:nvPr/>
        </p:nvSpPr>
        <p:spPr>
          <a:xfrm>
            <a:off x="7142813" y="1426259"/>
            <a:ext cx="285754" cy="285753"/>
          </a:xfrm>
          <a:prstGeom prst="ellipse">
            <a:avLst/>
          </a:prstGeom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9" name="Ellipse 17">
            <a:extLst>
              <a:ext uri="{FF2B5EF4-FFF2-40B4-BE49-F238E27FC236}">
                <a16:creationId xmlns:a16="http://schemas.microsoft.com/office/drawing/2014/main" id="{2924FF1E-8AF7-4B46-B551-314E23F7246A}"/>
              </a:ext>
            </a:extLst>
          </p:cNvPr>
          <p:cNvSpPr/>
          <p:nvPr/>
        </p:nvSpPr>
        <p:spPr>
          <a:xfrm>
            <a:off x="6262035" y="1432984"/>
            <a:ext cx="285754" cy="285753"/>
          </a:xfrm>
          <a:prstGeom prst="ellipse">
            <a:avLst/>
          </a:prstGeom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0" name="Ellipse 17">
            <a:extLst>
              <a:ext uri="{FF2B5EF4-FFF2-40B4-BE49-F238E27FC236}">
                <a16:creationId xmlns:a16="http://schemas.microsoft.com/office/drawing/2014/main" id="{2334FF08-E80D-4786-A907-CCD509693FD7}"/>
              </a:ext>
            </a:extLst>
          </p:cNvPr>
          <p:cNvSpPr/>
          <p:nvPr/>
        </p:nvSpPr>
        <p:spPr>
          <a:xfrm>
            <a:off x="8016885" y="1923805"/>
            <a:ext cx="285754" cy="285753"/>
          </a:xfrm>
          <a:prstGeom prst="ellipse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1" name="Ellipse 17">
            <a:extLst>
              <a:ext uri="{FF2B5EF4-FFF2-40B4-BE49-F238E27FC236}">
                <a16:creationId xmlns:a16="http://schemas.microsoft.com/office/drawing/2014/main" id="{7C4BD51D-2D97-47CF-89B1-F6FEAF9CF287}"/>
              </a:ext>
            </a:extLst>
          </p:cNvPr>
          <p:cNvSpPr/>
          <p:nvPr/>
        </p:nvSpPr>
        <p:spPr>
          <a:xfrm>
            <a:off x="7591054" y="2419108"/>
            <a:ext cx="285754" cy="285753"/>
          </a:xfrm>
          <a:prstGeom prst="ellipse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2" name="Ellipse 17">
            <a:extLst>
              <a:ext uri="{FF2B5EF4-FFF2-40B4-BE49-F238E27FC236}">
                <a16:creationId xmlns:a16="http://schemas.microsoft.com/office/drawing/2014/main" id="{74EE6421-E732-4384-BB44-42CBACF39A38}"/>
              </a:ext>
            </a:extLst>
          </p:cNvPr>
          <p:cNvSpPr/>
          <p:nvPr/>
        </p:nvSpPr>
        <p:spPr>
          <a:xfrm>
            <a:off x="7597782" y="1430746"/>
            <a:ext cx="285754" cy="285753"/>
          </a:xfrm>
          <a:prstGeom prst="ellipse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3" name="Ellipse 17">
            <a:extLst>
              <a:ext uri="{FF2B5EF4-FFF2-40B4-BE49-F238E27FC236}">
                <a16:creationId xmlns:a16="http://schemas.microsoft.com/office/drawing/2014/main" id="{8B87CF4D-0AF3-4F6B-8993-D9D0A940E6C6}"/>
              </a:ext>
            </a:extLst>
          </p:cNvPr>
          <p:cNvSpPr/>
          <p:nvPr/>
        </p:nvSpPr>
        <p:spPr>
          <a:xfrm>
            <a:off x="6259803" y="960092"/>
            <a:ext cx="285754" cy="285753"/>
          </a:xfrm>
          <a:prstGeom prst="ellipse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8C7D6C11-8E0F-46B5-A148-51480C35DD1D}"/>
              </a:ext>
            </a:extLst>
          </p:cNvPr>
          <p:cNvCxnSpPr>
            <a:cxnSpLocks/>
          </p:cNvCxnSpPr>
          <p:nvPr/>
        </p:nvCxnSpPr>
        <p:spPr>
          <a:xfrm rot="10800000">
            <a:off x="7009310" y="2071622"/>
            <a:ext cx="1150441" cy="349736"/>
          </a:xfrm>
          <a:prstGeom prst="bentConnector3">
            <a:avLst>
              <a:gd name="adj1" fmla="val 908"/>
            </a:avLst>
          </a:prstGeom>
          <a:noFill/>
          <a:ln w="28575" cap="flat">
            <a:solidFill>
              <a:srgbClr val="00B050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7977160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xit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73" dur="500" fill="hold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xit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8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xit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93" dur="500" fill="hold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8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xit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03" dur="500" fill="hold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8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xit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13" dur="500" fill="hold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8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xit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23" dur="500" fill="hold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8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xit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33" dur="500" fill="hold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8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3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8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3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xit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58" dur="500" fill="hold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3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0" presetClass="exit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68" dur="500" fill="hold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3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xit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78" dur="500" fill="hold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3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0" presetClass="exit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88" dur="500" fill="hold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3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0" presetClass="exit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98" dur="500" fill="hold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3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0" presetClass="exit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08" dur="500" fill="hold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3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0" presetClass="exit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18" dur="500" fill="hold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3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0" presetClass="exit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28" dur="500" fill="hold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3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0" presetClass="exit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38" dur="500" fill="hold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3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0" presetClass="exit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48" dur="500" fill="hold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9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3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0" presetClass="exit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58" dur="500" fill="hold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9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3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10" presetClass="exit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68" dur="500" fill="hold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9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3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10" presetClass="exit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78" dur="500" fill="hold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9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3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10" presetClass="exit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88" dur="500" fill="hold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9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3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10" presetClass="exit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98" dur="500" fill="hold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9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dvAuto="0"/>
      <p:bldP spid="7" grpId="0" animBg="1" advAuto="0"/>
      <p:bldP spid="8" grpId="0" animBg="1" advAuto="0"/>
      <p:bldP spid="14" grpId="0" animBg="1" advAuto="0"/>
      <p:bldP spid="15" grpId="0" animBg="1" advAuto="0"/>
      <p:bldP spid="16" grpId="0" animBg="1" advAuto="0"/>
      <p:bldP spid="21" grpId="0" animBg="1" advAuto="0"/>
      <p:bldP spid="22" grpId="0" animBg="1" advAuto="0"/>
      <p:bldP spid="23" grpId="0" animBg="1" advAuto="0"/>
      <p:bldP spid="24" grpId="0" animBg="1" advAuto="0"/>
      <p:bldP spid="25" grpId="0" animBg="1" advAuto="0"/>
      <p:bldP spid="26" grpId="0" animBg="1" advAuto="0"/>
      <p:bldP spid="27" grpId="0" animBg="1" advAuto="0"/>
      <p:bldP spid="28" grpId="0" animBg="1" advAuto="0"/>
      <p:bldP spid="28" grpId="1" animBg="1" advAuto="0"/>
      <p:bldP spid="29" grpId="0" animBg="1" advAuto="0"/>
      <p:bldP spid="29" grpId="1" animBg="1" advAuto="0"/>
      <p:bldP spid="30" grpId="0" animBg="1" advAuto="0"/>
      <p:bldP spid="30" grpId="1" animBg="1" advAuto="0"/>
      <p:bldP spid="31" grpId="0" animBg="1" advAuto="0"/>
      <p:bldP spid="31" grpId="1" animBg="1" advAuto="0"/>
      <p:bldP spid="32" grpId="0" animBg="1" advAuto="0"/>
      <p:bldP spid="32" grpId="1" animBg="1" advAuto="0"/>
      <p:bldP spid="33" grpId="0" animBg="1" advAuto="0"/>
      <p:bldP spid="33" grpId="1" animBg="1" advAuto="0"/>
      <p:bldP spid="34" grpId="0" animBg="1" advAuto="0"/>
      <p:bldP spid="34" grpId="1" animBg="1" advAuto="0"/>
      <p:bldP spid="35" grpId="0" animBg="1" advAuto="0"/>
      <p:bldP spid="36" grpId="0" animBg="1" advAuto="0"/>
      <p:bldP spid="37" grpId="0" animBg="1" advAuto="0"/>
      <p:bldP spid="38" grpId="0" animBg="1" advAuto="0"/>
      <p:bldP spid="38" grpId="1" animBg="1" advAuto="0"/>
      <p:bldP spid="39" grpId="0" animBg="1" advAuto="0"/>
      <p:bldP spid="39" grpId="1" animBg="1" advAuto="0"/>
      <p:bldP spid="40" grpId="0" animBg="1" advAuto="0"/>
      <p:bldP spid="40" grpId="1" animBg="1" advAuto="0"/>
      <p:bldP spid="41" grpId="0" animBg="1" advAuto="0"/>
      <p:bldP spid="41" grpId="1" animBg="1" advAuto="0"/>
      <p:bldP spid="42" grpId="0" animBg="1" advAuto="0"/>
      <p:bldP spid="42" grpId="1" animBg="1" advAuto="0"/>
      <p:bldP spid="44" grpId="0" animBg="1" advAuto="0"/>
      <p:bldP spid="44" grpId="1" animBg="1" advAuto="0"/>
      <p:bldP spid="45" grpId="0" animBg="1" advAuto="0"/>
      <p:bldP spid="45" grpId="1" animBg="1" advAuto="0"/>
      <p:bldP spid="46" grpId="0" animBg="1" advAuto="0"/>
      <p:bldP spid="46" grpId="1" animBg="1" advAuto="0"/>
      <p:bldP spid="47" grpId="0" animBg="1" advAuto="0"/>
      <p:bldP spid="47" grpId="1" animBg="1" advAuto="0"/>
      <p:bldP spid="48" grpId="0" animBg="1" advAuto="0"/>
      <p:bldP spid="48" grpId="1" animBg="1" advAuto="0"/>
      <p:bldP spid="49" grpId="0" animBg="1" advAuto="0"/>
      <p:bldP spid="49" grpId="1" animBg="1" advAuto="0"/>
      <p:bldP spid="50" grpId="0" animBg="1" advAuto="0"/>
      <p:bldP spid="50" grpId="1" animBg="1" advAuto="0"/>
      <p:bldP spid="51" grpId="0" animBg="1" advAuto="0"/>
      <p:bldP spid="51" grpId="1" animBg="1" advAuto="0"/>
      <p:bldP spid="52" grpId="0" animBg="1" advAuto="0"/>
      <p:bldP spid="52" grpId="1" animBg="1" advAuto="0"/>
      <p:bldP spid="53" grpId="0" animBg="1" advAuto="0"/>
      <p:bldP spid="53" grpId="1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42"/>
          <p:cNvSpPr txBox="1"/>
          <p:nvPr/>
        </p:nvSpPr>
        <p:spPr>
          <a:xfrm>
            <a:off x="48374" y="96800"/>
            <a:ext cx="5708401" cy="380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b="1">
                <a:solidFill>
                  <a:srgbClr val="F29400"/>
                </a:solidFill>
              </a:defRPr>
            </a:pPr>
            <a:r>
              <a:t>Arrêt de la boucle de Tarjan: 2</a:t>
            </a:r>
            <a:r>
              <a:rPr baseline="30000"/>
              <a:t>ème</a:t>
            </a:r>
            <a:r>
              <a:t> idée</a:t>
            </a:r>
          </a:p>
        </p:txBody>
      </p:sp>
      <p:sp>
        <p:nvSpPr>
          <p:cNvPr id="138" name="Shape 43"/>
          <p:cNvSpPr txBox="1"/>
          <p:nvPr/>
        </p:nvSpPr>
        <p:spPr>
          <a:xfrm>
            <a:off x="8670325" y="4749624"/>
            <a:ext cx="657901" cy="3802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t>0</a:t>
            </a:r>
          </a:p>
        </p:txBody>
      </p:sp>
      <p:sp>
        <p:nvSpPr>
          <p:cNvPr id="139" name="Shape 44"/>
          <p:cNvSpPr txBox="1"/>
          <p:nvPr/>
        </p:nvSpPr>
        <p:spPr>
          <a:xfrm>
            <a:off x="530349" y="1825125"/>
            <a:ext cx="5593801" cy="7866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br/>
            <a:endParaRPr/>
          </a:p>
        </p:txBody>
      </p:sp>
      <p:sp>
        <p:nvSpPr>
          <p:cNvPr id="140" name="Shape 46"/>
          <p:cNvSpPr txBox="1"/>
          <p:nvPr/>
        </p:nvSpPr>
        <p:spPr>
          <a:xfrm>
            <a:off x="571471" y="861074"/>
            <a:ext cx="7858182" cy="10339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000" b="1"/>
            </a:lvl1pPr>
          </a:lstStyle>
          <a:p>
            <a:r>
              <a:t>Problème: quand arrêter la boucle?</a:t>
            </a:r>
          </a:p>
        </p:txBody>
      </p:sp>
      <p:sp>
        <p:nvSpPr>
          <p:cNvPr id="141" name="Shape 47"/>
          <p:cNvSpPr txBox="1"/>
          <p:nvPr/>
        </p:nvSpPr>
        <p:spPr>
          <a:xfrm>
            <a:off x="7341550" y="4824024"/>
            <a:ext cx="1196100" cy="3802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t>26/05/2015</a:t>
            </a:r>
          </a:p>
        </p:txBody>
      </p:sp>
      <p:sp>
        <p:nvSpPr>
          <p:cNvPr id="142" name="Shape 44"/>
          <p:cNvSpPr txBox="1"/>
          <p:nvPr/>
        </p:nvSpPr>
        <p:spPr>
          <a:xfrm>
            <a:off x="3500430" y="1643055"/>
            <a:ext cx="4357719" cy="11676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2000"/>
            </a:pPr>
            <a:r>
              <a:t>Quel est le plus long chemin?</a:t>
            </a:r>
          </a:p>
          <a:p>
            <a:br>
              <a:rPr sz="2000"/>
            </a:br>
            <a:endParaRPr sz="20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42"/>
          <p:cNvSpPr txBox="1"/>
          <p:nvPr/>
        </p:nvSpPr>
        <p:spPr>
          <a:xfrm>
            <a:off x="48374" y="96800"/>
            <a:ext cx="5708401" cy="380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b="1">
                <a:solidFill>
                  <a:srgbClr val="F29400"/>
                </a:solidFill>
              </a:defRPr>
            </a:pPr>
            <a:r>
              <a:t>Arrêt de la boucle de Tarjan: 1</a:t>
            </a:r>
            <a:r>
              <a:rPr baseline="30000"/>
              <a:t>ère</a:t>
            </a:r>
            <a:r>
              <a:t> idée idée</a:t>
            </a:r>
          </a:p>
        </p:txBody>
      </p:sp>
      <p:sp>
        <p:nvSpPr>
          <p:cNvPr id="145" name="Shape 43"/>
          <p:cNvSpPr txBox="1"/>
          <p:nvPr/>
        </p:nvSpPr>
        <p:spPr>
          <a:xfrm>
            <a:off x="8670325" y="4749624"/>
            <a:ext cx="657901" cy="3802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t>0</a:t>
            </a:r>
          </a:p>
        </p:txBody>
      </p:sp>
      <p:sp>
        <p:nvSpPr>
          <p:cNvPr id="146" name="Shape 44"/>
          <p:cNvSpPr txBox="1"/>
          <p:nvPr/>
        </p:nvSpPr>
        <p:spPr>
          <a:xfrm>
            <a:off x="530349" y="1825125"/>
            <a:ext cx="5593801" cy="7866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br/>
            <a:endParaRPr/>
          </a:p>
        </p:txBody>
      </p:sp>
      <p:sp>
        <p:nvSpPr>
          <p:cNvPr id="147" name="Shape 46"/>
          <p:cNvSpPr txBox="1"/>
          <p:nvPr/>
        </p:nvSpPr>
        <p:spPr>
          <a:xfrm>
            <a:off x="571471" y="861074"/>
            <a:ext cx="7858182" cy="10339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000" b="1"/>
            </a:lvl1pPr>
          </a:lstStyle>
          <a:p>
            <a:r>
              <a:t>Problème: quand arrêter la boucle?</a:t>
            </a:r>
          </a:p>
        </p:txBody>
      </p:sp>
      <p:sp>
        <p:nvSpPr>
          <p:cNvPr id="148" name="Shape 47"/>
          <p:cNvSpPr txBox="1"/>
          <p:nvPr/>
        </p:nvSpPr>
        <p:spPr>
          <a:xfrm>
            <a:off x="7341550" y="4824024"/>
            <a:ext cx="1196100" cy="3802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t>26/05/2015</a:t>
            </a:r>
          </a:p>
        </p:txBody>
      </p:sp>
      <p:sp>
        <p:nvSpPr>
          <p:cNvPr id="149" name="Shape 44"/>
          <p:cNvSpPr txBox="1"/>
          <p:nvPr/>
        </p:nvSpPr>
        <p:spPr>
          <a:xfrm>
            <a:off x="3500430" y="1643055"/>
            <a:ext cx="5286412" cy="14597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2000"/>
            </a:pPr>
            <a:r>
              <a:t>Si le labyrinthe n’a pas de solutions, la boucle de Tarjan </a:t>
            </a:r>
            <a:r>
              <a:rPr b="1"/>
              <a:t>ne s’arrête jamais</a:t>
            </a:r>
          </a:p>
          <a:p>
            <a:br>
              <a:rPr sz="2000" b="1"/>
            </a:br>
            <a:endParaRPr sz="2000" b="1"/>
          </a:p>
        </p:txBody>
      </p:sp>
      <p:pic>
        <p:nvPicPr>
          <p:cNvPr id="150" name="Picture 3" descr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7" y="1643055"/>
            <a:ext cx="2928960" cy="282435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42"/>
          <p:cNvSpPr txBox="1"/>
          <p:nvPr/>
        </p:nvSpPr>
        <p:spPr>
          <a:xfrm>
            <a:off x="48374" y="96800"/>
            <a:ext cx="5708401" cy="380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b="1">
                <a:solidFill>
                  <a:srgbClr val="F29400"/>
                </a:solidFill>
              </a:defRPr>
            </a:lvl1pPr>
          </a:lstStyle>
          <a:p>
            <a:r>
              <a:t>Arrêt de la boucle de Tarjan</a:t>
            </a:r>
          </a:p>
        </p:txBody>
      </p:sp>
      <p:sp>
        <p:nvSpPr>
          <p:cNvPr id="153" name="Shape 43"/>
          <p:cNvSpPr txBox="1"/>
          <p:nvPr/>
        </p:nvSpPr>
        <p:spPr>
          <a:xfrm>
            <a:off x="8670325" y="4749624"/>
            <a:ext cx="657901" cy="3802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t>0</a:t>
            </a:r>
          </a:p>
        </p:txBody>
      </p:sp>
      <p:sp>
        <p:nvSpPr>
          <p:cNvPr id="154" name="Shape 44"/>
          <p:cNvSpPr txBox="1"/>
          <p:nvPr/>
        </p:nvSpPr>
        <p:spPr>
          <a:xfrm>
            <a:off x="530349" y="1825125"/>
            <a:ext cx="5593801" cy="7866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br/>
            <a:endParaRPr/>
          </a:p>
        </p:txBody>
      </p:sp>
      <p:sp>
        <p:nvSpPr>
          <p:cNvPr id="155" name="Shape 46"/>
          <p:cNvSpPr txBox="1"/>
          <p:nvPr/>
        </p:nvSpPr>
        <p:spPr>
          <a:xfrm>
            <a:off x="571471" y="861074"/>
            <a:ext cx="7858182" cy="10339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000" b="1"/>
            </a:lvl1pPr>
          </a:lstStyle>
          <a:p>
            <a:r>
              <a:t>Problème: quand arrêter la boucle?</a:t>
            </a:r>
          </a:p>
        </p:txBody>
      </p:sp>
      <p:sp>
        <p:nvSpPr>
          <p:cNvPr id="156" name="Shape 47"/>
          <p:cNvSpPr txBox="1"/>
          <p:nvPr/>
        </p:nvSpPr>
        <p:spPr>
          <a:xfrm>
            <a:off x="7341550" y="4824024"/>
            <a:ext cx="1196100" cy="3802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t>26/05/2015</a:t>
            </a:r>
          </a:p>
        </p:txBody>
      </p:sp>
      <p:sp>
        <p:nvSpPr>
          <p:cNvPr id="157" name="Shape 44"/>
          <p:cNvSpPr txBox="1"/>
          <p:nvPr/>
        </p:nvSpPr>
        <p:spPr>
          <a:xfrm>
            <a:off x="3500430" y="1643055"/>
            <a:ext cx="4357719" cy="17518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2000"/>
            </a:pPr>
            <a:r>
              <a:t>1</a:t>
            </a:r>
            <a:r>
              <a:rPr baseline="30000"/>
              <a:t>ère</a:t>
            </a:r>
            <a:r>
              <a:t> idée: arrêter la boucle lorsqu’une des 4 cases adjacentes à l’arrivée a été affectée d’une valeur positive</a:t>
            </a:r>
          </a:p>
          <a:p>
            <a:br>
              <a:rPr sz="2000"/>
            </a:br>
            <a:endParaRPr sz="2000"/>
          </a:p>
        </p:txBody>
      </p:sp>
      <p:grpSp>
        <p:nvGrpSpPr>
          <p:cNvPr id="173" name="Groupe 47"/>
          <p:cNvGrpSpPr/>
          <p:nvPr/>
        </p:nvGrpSpPr>
        <p:grpSpPr>
          <a:xfrm>
            <a:off x="468000" y="1764000"/>
            <a:ext cx="2802569" cy="2857521"/>
            <a:chOff x="0" y="0"/>
            <a:chExt cx="2802568" cy="2857519"/>
          </a:xfrm>
        </p:grpSpPr>
        <p:grpSp>
          <p:nvGrpSpPr>
            <p:cNvPr id="162" name="Groupe 22"/>
            <p:cNvGrpSpPr/>
            <p:nvPr/>
          </p:nvGrpSpPr>
          <p:grpSpPr>
            <a:xfrm>
              <a:off x="0" y="0"/>
              <a:ext cx="2802569" cy="2857520"/>
              <a:chOff x="0" y="0"/>
              <a:chExt cx="2802568" cy="2857519"/>
            </a:xfrm>
          </p:grpSpPr>
          <p:pic>
            <p:nvPicPr>
              <p:cNvPr id="158" name="Picture 12" descr="Picture 1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0"/>
                <a:ext cx="2802569" cy="285752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59" name="Picture 11" descr="Picture 1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7985" y="1533599"/>
                <a:ext cx="178309" cy="17830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60" name="Picture 11" descr="Picture 1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77999" y="1040399"/>
                <a:ext cx="178309" cy="17830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61" name="Picture 11" descr="Picture 1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6000" y="1036799"/>
                <a:ext cx="178309" cy="17830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163" name="Picture 2" descr="Picture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6000" y="2022176"/>
              <a:ext cx="119159" cy="15887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4" name="Picture 2" descr="Picture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96000" y="1522129"/>
              <a:ext cx="119159" cy="15887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5" name="Picture 2" descr="Picture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4000" y="1530000"/>
              <a:ext cx="119159" cy="15887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6" name="Picture 2" descr="Picture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10000" y="1025999"/>
              <a:ext cx="119159" cy="15887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7" name="Picture 2" descr="Picture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77999" y="539999"/>
              <a:ext cx="119159" cy="15887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8" name="Picture 2" descr="Picture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6000" y="532799"/>
              <a:ext cx="119159" cy="15887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9" name="Picture 4" descr="Picture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14000" y="50399"/>
              <a:ext cx="99061" cy="16097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0" name="Picture 4" descr="Picture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46546" y="539999"/>
              <a:ext cx="99061" cy="16097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1" name="Picture 4" descr="Picture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75174" y="1040399"/>
              <a:ext cx="99061" cy="16097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2" name="Picture 4" descr="Picture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46546" y="1522129"/>
              <a:ext cx="99061" cy="16097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imple-light">
  <a:themeElements>
    <a:clrScheme name="simple-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0000FF"/>
      </a:hlink>
      <a:folHlink>
        <a:srgbClr val="FF00FF"/>
      </a:folHlink>
    </a:clrScheme>
    <a:fontScheme name="simple-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-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-light">
  <a:themeElements>
    <a:clrScheme name="simple-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0000FF"/>
      </a:hlink>
      <a:folHlink>
        <a:srgbClr val="FF00FF"/>
      </a:folHlink>
    </a:clrScheme>
    <a:fontScheme name="simple-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-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571</Words>
  <Application>Microsoft Office PowerPoint</Application>
  <PresentationFormat>On-screen Show (16:9)</PresentationFormat>
  <Paragraphs>116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Helvetica</vt:lpstr>
      <vt:lpstr>Times New Roman</vt:lpstr>
      <vt:lpstr>simple-light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Horde, Nicolas (CAI - Atlanta)</cp:lastModifiedBy>
  <cp:revision>1</cp:revision>
  <dcterms:modified xsi:type="dcterms:W3CDTF">2021-01-19T19:57:10Z</dcterms:modified>
</cp:coreProperties>
</file>