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1583342"/>
            <a:ext cx="7772400" cy="1159857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666666"/>
                </a:solidFill>
              </a:defRPr>
            </a:lvl1pPr>
            <a:lvl2pPr algn="ctr">
              <a:defRPr>
                <a:solidFill>
                  <a:srgbClr val="666666"/>
                </a:solidFill>
              </a:defRPr>
            </a:lvl2pPr>
            <a:lvl3pPr algn="ctr">
              <a:defRPr>
                <a:solidFill>
                  <a:srgbClr val="666666"/>
                </a:solidFill>
              </a:defRPr>
            </a:lvl3pPr>
            <a:lvl4pPr algn="ctr">
              <a:defRPr>
                <a:solidFill>
                  <a:srgbClr val="666666"/>
                </a:solidFill>
              </a:defRPr>
            </a:lvl4pPr>
            <a:lvl5pPr algn="ctr">
              <a:defRPr>
                <a:solidFill>
                  <a:srgbClr val="66666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half" idx="1"/>
          </p:nvPr>
        </p:nvSpPr>
        <p:spPr>
          <a:xfrm>
            <a:off x="457200" y="1200150"/>
            <a:ext cx="3994526" cy="372568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19"/>
          <p:cNvSpPr txBox="1"/>
          <p:nvPr>
            <p:ph type="body" sz="half" idx="13"/>
          </p:nvPr>
        </p:nvSpPr>
        <p:spPr>
          <a:xfrm>
            <a:off x="4692272" y="1200150"/>
            <a:ext cx="3994527" cy="372568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/>
          <p:nvPr>
            <p:ph type="body" sz="quarter" idx="1"/>
          </p:nvPr>
        </p:nvSpPr>
        <p:spPr>
          <a:xfrm>
            <a:off x="457200" y="4406308"/>
            <a:ext cx="8229600" cy="519521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00"/>
              </a:spcBef>
              <a:defRPr sz="1800"/>
            </a:lvl1pPr>
            <a:lvl2pPr algn="ctr">
              <a:spcBef>
                <a:spcPts val="300"/>
              </a:spcBef>
              <a:defRPr sz="1800"/>
            </a:lvl2pPr>
            <a:lvl3pPr algn="ctr">
              <a:spcBef>
                <a:spcPts val="300"/>
              </a:spcBef>
              <a:defRPr sz="1800"/>
            </a:lvl3pPr>
            <a:lvl4pPr algn="ctr">
              <a:spcBef>
                <a:spcPts val="300"/>
              </a:spcBef>
              <a:defRPr sz="1800"/>
            </a:lvl4pPr>
            <a:lvl5pPr algn="ctr">
              <a:spcBef>
                <a:spcPts val="300"/>
              </a:spcBef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apositive de titre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31"/>
          <p:cNvSpPr/>
          <p:nvPr/>
        </p:nvSpPr>
        <p:spPr>
          <a:xfrm>
            <a:off x="0" y="4894007"/>
            <a:ext cx="9144000" cy="249601"/>
          </a:xfrm>
          <a:prstGeom prst="rect">
            <a:avLst/>
          </a:prstGeom>
          <a:solidFill>
            <a:srgbClr val="F294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63" name="Shape 32"/>
          <p:cNvSpPr/>
          <p:nvPr/>
        </p:nvSpPr>
        <p:spPr>
          <a:xfrm rot="20329420">
            <a:off x="8669404" y="4685893"/>
            <a:ext cx="720021" cy="618695"/>
          </a:xfrm>
          <a:prstGeom prst="rect">
            <a:avLst/>
          </a:prstGeom>
          <a:solidFill>
            <a:srgbClr val="58585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64" name="Shape 33"/>
          <p:cNvSpPr/>
          <p:nvPr/>
        </p:nvSpPr>
        <p:spPr>
          <a:xfrm>
            <a:off x="-1" y="-20539"/>
            <a:ext cx="7164301" cy="539702"/>
          </a:xfrm>
          <a:prstGeom prst="rect">
            <a:avLst/>
          </a:prstGeom>
          <a:solidFill>
            <a:srgbClr val="8E256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pic>
        <p:nvPicPr>
          <p:cNvPr id="65" name="Shape 34" descr="Shape 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04507" y="-20538"/>
            <a:ext cx="2239501" cy="54420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Title Text"/>
          <p:cNvSpPr txBox="1"/>
          <p:nvPr>
            <p:ph type="title"/>
          </p:nvPr>
        </p:nvSpPr>
        <p:spPr>
          <a:xfrm>
            <a:off x="685800" y="1597817"/>
            <a:ext cx="7772400" cy="1102500"/>
          </a:xfrm>
          <a:prstGeom prst="rect">
            <a:avLst/>
          </a:prstGeom>
        </p:spPr>
        <p:txBody>
          <a:bodyPr anchor="ctr"/>
          <a:lstStyle>
            <a:lvl1pPr algn="ctr">
              <a:defRPr b="0" sz="1400"/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1371600" y="2914650"/>
            <a:ext cx="6400799" cy="13146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1800"/>
            </a:lvl1pPr>
            <a:lvl2pPr indent="457200" algn="ctr">
              <a:spcBef>
                <a:spcPts val="600"/>
              </a:spcBef>
              <a:defRPr sz="1800"/>
            </a:lvl2pPr>
            <a:lvl3pPr indent="914400" algn="ctr">
              <a:spcBef>
                <a:spcPts val="600"/>
              </a:spcBef>
              <a:defRPr sz="1800"/>
            </a:lvl3pPr>
            <a:lvl4pPr indent="1371600" algn="ctr">
              <a:spcBef>
                <a:spcPts val="600"/>
              </a:spcBef>
              <a:defRPr sz="1800"/>
            </a:lvl4pPr>
            <a:lvl5pPr indent="1828800" algn="ctr">
              <a:spcBef>
                <a:spcPts val="600"/>
              </a:spcBef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8176299" y="4686300"/>
            <a:ext cx="281901" cy="287047"/>
          </a:xfrm>
          <a:prstGeom prst="rect">
            <a:avLst/>
          </a:prstGeom>
        </p:spPr>
        <p:txBody>
          <a:bodyPr lIns="45699" tIns="45699" rIns="45699" bIns="45699" anchor="t"/>
          <a:lstStyle>
            <a:lvl1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726298" y="4762637"/>
            <a:ext cx="379192" cy="367950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42"/>
          <p:cNvSpPr txBox="1"/>
          <p:nvPr/>
        </p:nvSpPr>
        <p:spPr>
          <a:xfrm>
            <a:off x="48374" y="96800"/>
            <a:ext cx="57084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29400"/>
                </a:solidFill>
              </a:defRPr>
            </a:lvl1pPr>
          </a:lstStyle>
          <a:p>
            <a:pPr/>
            <a:r>
              <a:t>Soutenance projet Python</a:t>
            </a:r>
          </a:p>
        </p:txBody>
      </p:sp>
      <p:sp>
        <p:nvSpPr>
          <p:cNvPr id="78" name="Shape 43"/>
          <p:cNvSpPr txBox="1"/>
          <p:nvPr/>
        </p:nvSpPr>
        <p:spPr>
          <a:xfrm>
            <a:off x="8670325" y="4749624"/>
            <a:ext cx="6579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79" name="Shape 44"/>
          <p:cNvSpPr txBox="1"/>
          <p:nvPr/>
        </p:nvSpPr>
        <p:spPr>
          <a:xfrm>
            <a:off x="530349" y="1825125"/>
            <a:ext cx="5593801" cy="1294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/>
            </a:pPr>
            <a:r>
              <a:t>HORDE Nicolas</a:t>
            </a:r>
          </a:p>
          <a:p>
            <a:pPr/>
            <a:br>
              <a:rPr sz="2400"/>
            </a:br>
          </a:p>
        </p:txBody>
      </p:sp>
      <p:sp>
        <p:nvSpPr>
          <p:cNvPr id="80" name="Shape 46"/>
          <p:cNvSpPr txBox="1"/>
          <p:nvPr/>
        </p:nvSpPr>
        <p:spPr>
          <a:xfrm>
            <a:off x="1557649" y="861074"/>
            <a:ext cx="4755302" cy="103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/>
            </a:lvl1pPr>
          </a:lstStyle>
          <a:p>
            <a:pPr/>
            <a:r>
              <a:t>Groupe SI 12</a:t>
            </a:r>
          </a:p>
        </p:txBody>
      </p:sp>
      <p:sp>
        <p:nvSpPr>
          <p:cNvPr id="81" name="Shape 47"/>
          <p:cNvSpPr txBox="1"/>
          <p:nvPr/>
        </p:nvSpPr>
        <p:spPr>
          <a:xfrm>
            <a:off x="7341550" y="4824024"/>
            <a:ext cx="11961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26/05/2015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42"/>
          <p:cNvSpPr txBox="1"/>
          <p:nvPr/>
        </p:nvSpPr>
        <p:spPr>
          <a:xfrm>
            <a:off x="48374" y="96800"/>
            <a:ext cx="57084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29400"/>
                </a:solidFill>
              </a:defRPr>
            </a:lvl1pPr>
          </a:lstStyle>
          <a:p>
            <a:pPr/>
            <a:r>
              <a:t>Arrêt de la boucle de Tarjan</a:t>
            </a:r>
          </a:p>
        </p:txBody>
      </p:sp>
      <p:sp>
        <p:nvSpPr>
          <p:cNvPr id="199" name="Shape 43"/>
          <p:cNvSpPr txBox="1"/>
          <p:nvPr/>
        </p:nvSpPr>
        <p:spPr>
          <a:xfrm>
            <a:off x="8670325" y="4749624"/>
            <a:ext cx="6579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00" name="Shape 44"/>
          <p:cNvSpPr txBox="1"/>
          <p:nvPr/>
        </p:nvSpPr>
        <p:spPr>
          <a:xfrm>
            <a:off x="530349" y="1825125"/>
            <a:ext cx="5593801" cy="786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br/>
          </a:p>
        </p:txBody>
      </p:sp>
      <p:sp>
        <p:nvSpPr>
          <p:cNvPr id="201" name="Shape 46"/>
          <p:cNvSpPr txBox="1"/>
          <p:nvPr/>
        </p:nvSpPr>
        <p:spPr>
          <a:xfrm>
            <a:off x="571471" y="861074"/>
            <a:ext cx="7858182" cy="103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/>
            </a:lvl1pPr>
          </a:lstStyle>
          <a:p>
            <a:pPr/>
            <a:r>
              <a:t>Problème: quand arrêter la boucle?</a:t>
            </a:r>
          </a:p>
        </p:txBody>
      </p:sp>
      <p:sp>
        <p:nvSpPr>
          <p:cNvPr id="202" name="Shape 47"/>
          <p:cNvSpPr txBox="1"/>
          <p:nvPr/>
        </p:nvSpPr>
        <p:spPr>
          <a:xfrm>
            <a:off x="7341550" y="4824024"/>
            <a:ext cx="11961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26/05/2015</a:t>
            </a:r>
          </a:p>
        </p:txBody>
      </p:sp>
      <p:sp>
        <p:nvSpPr>
          <p:cNvPr id="203" name="Shape 44"/>
          <p:cNvSpPr txBox="1"/>
          <p:nvPr/>
        </p:nvSpPr>
        <p:spPr>
          <a:xfrm>
            <a:off x="3500430" y="1643055"/>
            <a:ext cx="4357719" cy="175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1</a:t>
            </a:r>
            <a:r>
              <a:rPr baseline="30000"/>
              <a:t>ère</a:t>
            </a:r>
            <a:r>
              <a:t> idée: arrêter la boucle lorsqu’une des 4 cases adjacentes à l’arrivée a été affectée d’une valeur positive</a:t>
            </a:r>
          </a:p>
          <a:p>
            <a:pPr/>
            <a:br>
              <a:rPr sz="2000"/>
            </a:br>
          </a:p>
        </p:txBody>
      </p:sp>
      <p:grpSp>
        <p:nvGrpSpPr>
          <p:cNvPr id="219" name="Groupe 47"/>
          <p:cNvGrpSpPr/>
          <p:nvPr/>
        </p:nvGrpSpPr>
        <p:grpSpPr>
          <a:xfrm>
            <a:off x="468000" y="1764000"/>
            <a:ext cx="2802569" cy="2857521"/>
            <a:chOff x="0" y="0"/>
            <a:chExt cx="2802568" cy="2857519"/>
          </a:xfrm>
        </p:grpSpPr>
        <p:grpSp>
          <p:nvGrpSpPr>
            <p:cNvPr id="208" name="Groupe 22"/>
            <p:cNvGrpSpPr/>
            <p:nvPr/>
          </p:nvGrpSpPr>
          <p:grpSpPr>
            <a:xfrm>
              <a:off x="0" y="0"/>
              <a:ext cx="2802569" cy="2857520"/>
              <a:chOff x="0" y="0"/>
              <a:chExt cx="2802568" cy="2857519"/>
            </a:xfrm>
          </p:grpSpPr>
          <p:pic>
            <p:nvPicPr>
              <p:cNvPr id="204" name="Picture 12" descr="Picture 1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2802569" cy="285752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5" name="Picture 11" descr="Picture 1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827985" y="15335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6" name="Picture 11" descr="Picture 1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277999" y="10403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7" name="Picture 11" descr="Picture 1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96000" y="10367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09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46000" y="2022176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0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6000" y="152212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1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4000" y="1530000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2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10000" y="10259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3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7999" y="5399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4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96000" y="5327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5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14000" y="503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6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746546" y="5399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7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175174" y="10403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746546" y="152212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42"/>
          <p:cNvSpPr txBox="1"/>
          <p:nvPr/>
        </p:nvSpPr>
        <p:spPr>
          <a:xfrm>
            <a:off x="48374" y="96800"/>
            <a:ext cx="57084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29400"/>
                </a:solidFill>
              </a:defRPr>
            </a:lvl1pPr>
          </a:lstStyle>
          <a:p>
            <a:pPr/>
            <a:r>
              <a:t>Arrêt de la boucle de Tarjan</a:t>
            </a:r>
          </a:p>
        </p:txBody>
      </p:sp>
      <p:sp>
        <p:nvSpPr>
          <p:cNvPr id="222" name="Shape 43"/>
          <p:cNvSpPr txBox="1"/>
          <p:nvPr/>
        </p:nvSpPr>
        <p:spPr>
          <a:xfrm>
            <a:off x="8670325" y="4749624"/>
            <a:ext cx="6579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23" name="Shape 44"/>
          <p:cNvSpPr txBox="1"/>
          <p:nvPr/>
        </p:nvSpPr>
        <p:spPr>
          <a:xfrm>
            <a:off x="530349" y="1825125"/>
            <a:ext cx="5593801" cy="786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br/>
          </a:p>
        </p:txBody>
      </p:sp>
      <p:sp>
        <p:nvSpPr>
          <p:cNvPr id="224" name="Shape 46"/>
          <p:cNvSpPr txBox="1"/>
          <p:nvPr/>
        </p:nvSpPr>
        <p:spPr>
          <a:xfrm>
            <a:off x="571471" y="861074"/>
            <a:ext cx="7858182" cy="103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/>
            </a:lvl1pPr>
          </a:lstStyle>
          <a:p>
            <a:pPr/>
            <a:r>
              <a:t>Problème: quand arrêter la boucle?</a:t>
            </a:r>
          </a:p>
        </p:txBody>
      </p:sp>
      <p:sp>
        <p:nvSpPr>
          <p:cNvPr id="225" name="Shape 47"/>
          <p:cNvSpPr txBox="1"/>
          <p:nvPr/>
        </p:nvSpPr>
        <p:spPr>
          <a:xfrm>
            <a:off x="7341550" y="4824024"/>
            <a:ext cx="11961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26/05/2015</a:t>
            </a:r>
          </a:p>
        </p:txBody>
      </p:sp>
      <p:sp>
        <p:nvSpPr>
          <p:cNvPr id="226" name="Shape 44"/>
          <p:cNvSpPr txBox="1"/>
          <p:nvPr/>
        </p:nvSpPr>
        <p:spPr>
          <a:xfrm>
            <a:off x="3500430" y="1643055"/>
            <a:ext cx="4357719" cy="175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1</a:t>
            </a:r>
            <a:r>
              <a:rPr baseline="30000"/>
              <a:t>ère</a:t>
            </a:r>
            <a:r>
              <a:t> idée: arrêter la boucle lorsqu’une des 4 cases adjacentes à l’arrivée a été affectée d’une valeur positive</a:t>
            </a:r>
          </a:p>
          <a:p>
            <a:pPr/>
            <a:br>
              <a:rPr sz="2000"/>
            </a:br>
          </a:p>
        </p:txBody>
      </p:sp>
      <p:grpSp>
        <p:nvGrpSpPr>
          <p:cNvPr id="242" name="Groupe 47"/>
          <p:cNvGrpSpPr/>
          <p:nvPr/>
        </p:nvGrpSpPr>
        <p:grpSpPr>
          <a:xfrm>
            <a:off x="468000" y="1764000"/>
            <a:ext cx="2802569" cy="2857521"/>
            <a:chOff x="0" y="0"/>
            <a:chExt cx="2802568" cy="2857519"/>
          </a:xfrm>
        </p:grpSpPr>
        <p:grpSp>
          <p:nvGrpSpPr>
            <p:cNvPr id="231" name="Groupe 22"/>
            <p:cNvGrpSpPr/>
            <p:nvPr/>
          </p:nvGrpSpPr>
          <p:grpSpPr>
            <a:xfrm>
              <a:off x="0" y="0"/>
              <a:ext cx="2802569" cy="2857520"/>
              <a:chOff x="0" y="0"/>
              <a:chExt cx="2802568" cy="2857519"/>
            </a:xfrm>
          </p:grpSpPr>
          <p:pic>
            <p:nvPicPr>
              <p:cNvPr id="227" name="Picture 12" descr="Picture 1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2802569" cy="285752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8" name="Picture 11" descr="Picture 1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827985" y="15335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9" name="Picture 11" descr="Picture 1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277999" y="10403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0" name="Picture 11" descr="Picture 1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96000" y="10367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32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46000" y="2022176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3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6000" y="152212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4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4000" y="1530000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5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10000" y="10259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6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7999" y="5399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7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96000" y="5327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8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14000" y="503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9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746546" y="5399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0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175174" y="10403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1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746546" y="152212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42"/>
          <p:cNvSpPr txBox="1"/>
          <p:nvPr/>
        </p:nvSpPr>
        <p:spPr>
          <a:xfrm>
            <a:off x="48374" y="96800"/>
            <a:ext cx="57084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29400"/>
                </a:solidFill>
              </a:defRPr>
            </a:lvl1pPr>
          </a:lstStyle>
          <a:p>
            <a:pPr/>
            <a:r>
              <a:t>Arrêt de la boucle de Tarjan</a:t>
            </a:r>
          </a:p>
        </p:txBody>
      </p:sp>
      <p:sp>
        <p:nvSpPr>
          <p:cNvPr id="245" name="Shape 43"/>
          <p:cNvSpPr txBox="1"/>
          <p:nvPr/>
        </p:nvSpPr>
        <p:spPr>
          <a:xfrm>
            <a:off x="8670325" y="4749624"/>
            <a:ext cx="6579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46" name="Shape 44"/>
          <p:cNvSpPr txBox="1"/>
          <p:nvPr/>
        </p:nvSpPr>
        <p:spPr>
          <a:xfrm>
            <a:off x="530349" y="1825125"/>
            <a:ext cx="5593801" cy="786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br/>
          </a:p>
        </p:txBody>
      </p:sp>
      <p:sp>
        <p:nvSpPr>
          <p:cNvPr id="247" name="Shape 46"/>
          <p:cNvSpPr txBox="1"/>
          <p:nvPr/>
        </p:nvSpPr>
        <p:spPr>
          <a:xfrm>
            <a:off x="571471" y="861074"/>
            <a:ext cx="7858182" cy="103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/>
            </a:lvl1pPr>
          </a:lstStyle>
          <a:p>
            <a:pPr/>
            <a:r>
              <a:t>Problème: quand arrêter la boucle?</a:t>
            </a:r>
          </a:p>
        </p:txBody>
      </p:sp>
      <p:sp>
        <p:nvSpPr>
          <p:cNvPr id="248" name="Shape 47"/>
          <p:cNvSpPr txBox="1"/>
          <p:nvPr/>
        </p:nvSpPr>
        <p:spPr>
          <a:xfrm>
            <a:off x="7341550" y="4824024"/>
            <a:ext cx="11961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26/05/2015</a:t>
            </a:r>
          </a:p>
        </p:txBody>
      </p:sp>
      <p:sp>
        <p:nvSpPr>
          <p:cNvPr id="249" name="Shape 44"/>
          <p:cNvSpPr txBox="1"/>
          <p:nvPr/>
        </p:nvSpPr>
        <p:spPr>
          <a:xfrm>
            <a:off x="3500430" y="1643055"/>
            <a:ext cx="4357719" cy="175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1</a:t>
            </a:r>
            <a:r>
              <a:rPr baseline="30000"/>
              <a:t>ère</a:t>
            </a:r>
            <a:r>
              <a:t> idée: arrêter la boucle lorsqu’une des 4 cases adjacentes à l’arrivée a été affectée d’une valeur positive</a:t>
            </a:r>
          </a:p>
          <a:p>
            <a:pPr/>
            <a:br>
              <a:rPr sz="2000"/>
            </a:br>
          </a:p>
        </p:txBody>
      </p:sp>
      <p:grpSp>
        <p:nvGrpSpPr>
          <p:cNvPr id="265" name="Groupe 47"/>
          <p:cNvGrpSpPr/>
          <p:nvPr/>
        </p:nvGrpSpPr>
        <p:grpSpPr>
          <a:xfrm>
            <a:off x="468000" y="1764000"/>
            <a:ext cx="2802569" cy="2857521"/>
            <a:chOff x="0" y="0"/>
            <a:chExt cx="2802568" cy="2857519"/>
          </a:xfrm>
        </p:grpSpPr>
        <p:grpSp>
          <p:nvGrpSpPr>
            <p:cNvPr id="254" name="Groupe 22"/>
            <p:cNvGrpSpPr/>
            <p:nvPr/>
          </p:nvGrpSpPr>
          <p:grpSpPr>
            <a:xfrm>
              <a:off x="0" y="0"/>
              <a:ext cx="2802569" cy="2857520"/>
              <a:chOff x="0" y="0"/>
              <a:chExt cx="2802568" cy="2857519"/>
            </a:xfrm>
          </p:grpSpPr>
          <p:pic>
            <p:nvPicPr>
              <p:cNvPr id="250" name="Picture 12" descr="Picture 1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2802569" cy="285752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51" name="Picture 11" descr="Picture 1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827985" y="15335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52" name="Picture 11" descr="Picture 1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277999" y="10403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53" name="Picture 11" descr="Picture 1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96000" y="10367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55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46000" y="2022176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6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6000" y="152212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7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4000" y="1530000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8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10000" y="10259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9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7999" y="5399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96000" y="5327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1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14000" y="503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2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746546" y="5399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3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175174" y="10403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4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746546" y="152212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42"/>
          <p:cNvSpPr txBox="1"/>
          <p:nvPr/>
        </p:nvSpPr>
        <p:spPr>
          <a:xfrm>
            <a:off x="48374" y="96800"/>
            <a:ext cx="57084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29400"/>
                </a:solidFill>
              </a:defRPr>
            </a:lvl1pPr>
          </a:lstStyle>
          <a:p>
            <a:pPr/>
            <a:r>
              <a:t>Arrêt de la boucle de Tarjan</a:t>
            </a:r>
          </a:p>
        </p:txBody>
      </p:sp>
      <p:sp>
        <p:nvSpPr>
          <p:cNvPr id="268" name="Shape 43"/>
          <p:cNvSpPr txBox="1"/>
          <p:nvPr/>
        </p:nvSpPr>
        <p:spPr>
          <a:xfrm>
            <a:off x="8670325" y="4749624"/>
            <a:ext cx="6579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9" name="Shape 44"/>
          <p:cNvSpPr txBox="1"/>
          <p:nvPr/>
        </p:nvSpPr>
        <p:spPr>
          <a:xfrm>
            <a:off x="530349" y="1825125"/>
            <a:ext cx="5593801" cy="786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br/>
          </a:p>
        </p:txBody>
      </p:sp>
      <p:sp>
        <p:nvSpPr>
          <p:cNvPr id="270" name="Shape 46"/>
          <p:cNvSpPr txBox="1"/>
          <p:nvPr/>
        </p:nvSpPr>
        <p:spPr>
          <a:xfrm>
            <a:off x="571471" y="861074"/>
            <a:ext cx="7858182" cy="103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/>
            </a:lvl1pPr>
          </a:lstStyle>
          <a:p>
            <a:pPr/>
            <a:r>
              <a:t>Problème: quand arrêter la boucle?</a:t>
            </a:r>
          </a:p>
        </p:txBody>
      </p:sp>
      <p:sp>
        <p:nvSpPr>
          <p:cNvPr id="271" name="Shape 47"/>
          <p:cNvSpPr txBox="1"/>
          <p:nvPr/>
        </p:nvSpPr>
        <p:spPr>
          <a:xfrm>
            <a:off x="7341550" y="4824024"/>
            <a:ext cx="11961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26/05/2015</a:t>
            </a:r>
          </a:p>
        </p:txBody>
      </p:sp>
      <p:sp>
        <p:nvSpPr>
          <p:cNvPr id="272" name="Shape 44"/>
          <p:cNvSpPr txBox="1"/>
          <p:nvPr/>
        </p:nvSpPr>
        <p:spPr>
          <a:xfrm>
            <a:off x="3500430" y="1643055"/>
            <a:ext cx="4357719" cy="175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1</a:t>
            </a:r>
            <a:r>
              <a:rPr baseline="30000"/>
              <a:t>ère</a:t>
            </a:r>
            <a:r>
              <a:t> idée: arrêter la boucle lorsqu’une des 4 cases adjacentes à l’arrivée a été affectée d’une valeur positive</a:t>
            </a:r>
          </a:p>
          <a:p>
            <a:pPr/>
            <a:br>
              <a:rPr sz="2000"/>
            </a:br>
          </a:p>
        </p:txBody>
      </p:sp>
      <p:grpSp>
        <p:nvGrpSpPr>
          <p:cNvPr id="288" name="Groupe 47"/>
          <p:cNvGrpSpPr/>
          <p:nvPr/>
        </p:nvGrpSpPr>
        <p:grpSpPr>
          <a:xfrm>
            <a:off x="468000" y="1764000"/>
            <a:ext cx="2802569" cy="2857521"/>
            <a:chOff x="0" y="0"/>
            <a:chExt cx="2802568" cy="2857519"/>
          </a:xfrm>
        </p:grpSpPr>
        <p:grpSp>
          <p:nvGrpSpPr>
            <p:cNvPr id="277" name="Groupe 22"/>
            <p:cNvGrpSpPr/>
            <p:nvPr/>
          </p:nvGrpSpPr>
          <p:grpSpPr>
            <a:xfrm>
              <a:off x="0" y="0"/>
              <a:ext cx="2802569" cy="2857520"/>
              <a:chOff x="0" y="0"/>
              <a:chExt cx="2802568" cy="2857519"/>
            </a:xfrm>
          </p:grpSpPr>
          <p:pic>
            <p:nvPicPr>
              <p:cNvPr id="273" name="Picture 12" descr="Picture 1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2802569" cy="285752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74" name="Picture 11" descr="Picture 1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827985" y="15335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75" name="Picture 11" descr="Picture 1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277999" y="10403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76" name="Picture 11" descr="Picture 1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96000" y="10367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78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46000" y="2022176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9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6000" y="152212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0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4000" y="1530000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1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10000" y="10259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2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7999" y="5399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3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96000" y="5327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4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14000" y="503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5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746546" y="5399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6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175174" y="10403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7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746546" y="152212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42"/>
          <p:cNvSpPr txBox="1"/>
          <p:nvPr/>
        </p:nvSpPr>
        <p:spPr>
          <a:xfrm>
            <a:off x="48374" y="96800"/>
            <a:ext cx="57084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29400"/>
                </a:solidFill>
              </a:defRPr>
            </a:lvl1pPr>
          </a:lstStyle>
          <a:p>
            <a:pPr/>
            <a:r>
              <a:t>Arrêt de la boucle de Tarjan</a:t>
            </a:r>
          </a:p>
        </p:txBody>
      </p:sp>
      <p:sp>
        <p:nvSpPr>
          <p:cNvPr id="291" name="Shape 43"/>
          <p:cNvSpPr txBox="1"/>
          <p:nvPr/>
        </p:nvSpPr>
        <p:spPr>
          <a:xfrm>
            <a:off x="8670325" y="4749624"/>
            <a:ext cx="6579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92" name="Shape 44"/>
          <p:cNvSpPr txBox="1"/>
          <p:nvPr/>
        </p:nvSpPr>
        <p:spPr>
          <a:xfrm>
            <a:off x="530349" y="1825125"/>
            <a:ext cx="5593801" cy="786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br/>
          </a:p>
        </p:txBody>
      </p:sp>
      <p:sp>
        <p:nvSpPr>
          <p:cNvPr id="293" name="Shape 46"/>
          <p:cNvSpPr txBox="1"/>
          <p:nvPr/>
        </p:nvSpPr>
        <p:spPr>
          <a:xfrm>
            <a:off x="571471" y="861074"/>
            <a:ext cx="7858182" cy="103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/>
            </a:lvl1pPr>
          </a:lstStyle>
          <a:p>
            <a:pPr/>
            <a:r>
              <a:t>Problème: quand arrêter la boucle?</a:t>
            </a:r>
          </a:p>
        </p:txBody>
      </p:sp>
      <p:sp>
        <p:nvSpPr>
          <p:cNvPr id="294" name="Shape 47"/>
          <p:cNvSpPr txBox="1"/>
          <p:nvPr/>
        </p:nvSpPr>
        <p:spPr>
          <a:xfrm>
            <a:off x="7341550" y="4824024"/>
            <a:ext cx="11961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26/05/2015</a:t>
            </a:r>
          </a:p>
        </p:txBody>
      </p:sp>
      <p:sp>
        <p:nvSpPr>
          <p:cNvPr id="295" name="Shape 44"/>
          <p:cNvSpPr txBox="1"/>
          <p:nvPr/>
        </p:nvSpPr>
        <p:spPr>
          <a:xfrm>
            <a:off x="3500430" y="1643055"/>
            <a:ext cx="4357719" cy="175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1</a:t>
            </a:r>
            <a:r>
              <a:rPr baseline="30000"/>
              <a:t>ère</a:t>
            </a:r>
            <a:r>
              <a:t> idée: arrêter la boucle lorsqu’une des 4 cases adjacentes à l’arrivée a été affectée d’une valeur positive</a:t>
            </a:r>
          </a:p>
          <a:p>
            <a:pPr/>
            <a:br>
              <a:rPr sz="2000"/>
            </a:br>
          </a:p>
        </p:txBody>
      </p:sp>
      <p:grpSp>
        <p:nvGrpSpPr>
          <p:cNvPr id="311" name="Groupe 47"/>
          <p:cNvGrpSpPr/>
          <p:nvPr/>
        </p:nvGrpSpPr>
        <p:grpSpPr>
          <a:xfrm>
            <a:off x="468000" y="1764000"/>
            <a:ext cx="2802569" cy="2857521"/>
            <a:chOff x="0" y="0"/>
            <a:chExt cx="2802568" cy="2857519"/>
          </a:xfrm>
        </p:grpSpPr>
        <p:grpSp>
          <p:nvGrpSpPr>
            <p:cNvPr id="300" name="Groupe 22"/>
            <p:cNvGrpSpPr/>
            <p:nvPr/>
          </p:nvGrpSpPr>
          <p:grpSpPr>
            <a:xfrm>
              <a:off x="0" y="0"/>
              <a:ext cx="2802569" cy="2857520"/>
              <a:chOff x="0" y="0"/>
              <a:chExt cx="2802568" cy="2857519"/>
            </a:xfrm>
          </p:grpSpPr>
          <p:pic>
            <p:nvPicPr>
              <p:cNvPr id="296" name="Picture 12" descr="Picture 1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2802569" cy="285752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97" name="Picture 11" descr="Picture 1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827985" y="15335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98" name="Picture 11" descr="Picture 1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277999" y="10403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99" name="Picture 11" descr="Picture 1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96000" y="10367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01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46000" y="2022176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2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6000" y="152212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3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4000" y="1530000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4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10000" y="10259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5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7999" y="5399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6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96000" y="5327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7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14000" y="503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8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746546" y="5399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9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175174" y="10403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0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746546" y="152212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42"/>
          <p:cNvSpPr txBox="1"/>
          <p:nvPr/>
        </p:nvSpPr>
        <p:spPr>
          <a:xfrm>
            <a:off x="48374" y="96800"/>
            <a:ext cx="57084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29400"/>
                </a:solidFill>
              </a:defRPr>
            </a:lvl1pPr>
          </a:lstStyle>
          <a:p>
            <a:pPr/>
            <a:r>
              <a:t>Arrêt de la boucle de Tarjan</a:t>
            </a:r>
          </a:p>
        </p:txBody>
      </p:sp>
      <p:sp>
        <p:nvSpPr>
          <p:cNvPr id="314" name="Shape 43"/>
          <p:cNvSpPr txBox="1"/>
          <p:nvPr/>
        </p:nvSpPr>
        <p:spPr>
          <a:xfrm>
            <a:off x="8670325" y="4749624"/>
            <a:ext cx="6579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15" name="Shape 44"/>
          <p:cNvSpPr txBox="1"/>
          <p:nvPr/>
        </p:nvSpPr>
        <p:spPr>
          <a:xfrm>
            <a:off x="530349" y="1825125"/>
            <a:ext cx="5593801" cy="786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br/>
          </a:p>
        </p:txBody>
      </p:sp>
      <p:sp>
        <p:nvSpPr>
          <p:cNvPr id="316" name="Shape 46"/>
          <p:cNvSpPr txBox="1"/>
          <p:nvPr/>
        </p:nvSpPr>
        <p:spPr>
          <a:xfrm>
            <a:off x="571471" y="861074"/>
            <a:ext cx="7858182" cy="103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/>
            </a:lvl1pPr>
          </a:lstStyle>
          <a:p>
            <a:pPr/>
            <a:r>
              <a:t>Problème: quand arrêter la boucle?</a:t>
            </a:r>
          </a:p>
        </p:txBody>
      </p:sp>
      <p:sp>
        <p:nvSpPr>
          <p:cNvPr id="317" name="Shape 47"/>
          <p:cNvSpPr txBox="1"/>
          <p:nvPr/>
        </p:nvSpPr>
        <p:spPr>
          <a:xfrm>
            <a:off x="7341550" y="4824024"/>
            <a:ext cx="11961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26/05/2015</a:t>
            </a:r>
          </a:p>
        </p:txBody>
      </p:sp>
      <p:sp>
        <p:nvSpPr>
          <p:cNvPr id="318" name="Shape 44"/>
          <p:cNvSpPr txBox="1"/>
          <p:nvPr/>
        </p:nvSpPr>
        <p:spPr>
          <a:xfrm>
            <a:off x="3500430" y="1643055"/>
            <a:ext cx="4357719" cy="175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1</a:t>
            </a:r>
            <a:r>
              <a:rPr baseline="30000"/>
              <a:t>ère</a:t>
            </a:r>
            <a:r>
              <a:t> idée: arrêter la boucle lorsqu’une des 4 cases adjacentes à l’arrivée a été affectée d’une valeur positive</a:t>
            </a:r>
          </a:p>
          <a:p>
            <a:pPr/>
            <a:br>
              <a:rPr sz="2000"/>
            </a:br>
          </a:p>
        </p:txBody>
      </p:sp>
      <p:grpSp>
        <p:nvGrpSpPr>
          <p:cNvPr id="334" name="Groupe 47"/>
          <p:cNvGrpSpPr/>
          <p:nvPr/>
        </p:nvGrpSpPr>
        <p:grpSpPr>
          <a:xfrm>
            <a:off x="468000" y="1764000"/>
            <a:ext cx="2802569" cy="2857521"/>
            <a:chOff x="0" y="0"/>
            <a:chExt cx="2802568" cy="2857519"/>
          </a:xfrm>
        </p:grpSpPr>
        <p:grpSp>
          <p:nvGrpSpPr>
            <p:cNvPr id="323" name="Groupe 22"/>
            <p:cNvGrpSpPr/>
            <p:nvPr/>
          </p:nvGrpSpPr>
          <p:grpSpPr>
            <a:xfrm>
              <a:off x="0" y="0"/>
              <a:ext cx="2802569" cy="2857520"/>
              <a:chOff x="0" y="0"/>
              <a:chExt cx="2802568" cy="2857519"/>
            </a:xfrm>
          </p:grpSpPr>
          <p:pic>
            <p:nvPicPr>
              <p:cNvPr id="319" name="Picture 12" descr="Picture 1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2802569" cy="285752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20" name="Picture 11" descr="Picture 1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827985" y="15335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21" name="Picture 11" descr="Picture 1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277999" y="10403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22" name="Picture 11" descr="Picture 1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96000" y="10367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24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46000" y="2022176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5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6000" y="152212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6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4000" y="1530000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7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10000" y="10259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8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7999" y="5399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9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96000" y="5327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0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14000" y="503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1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746546" y="5399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2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175174" y="10403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746546" y="152212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42"/>
          <p:cNvSpPr txBox="1"/>
          <p:nvPr/>
        </p:nvSpPr>
        <p:spPr>
          <a:xfrm>
            <a:off x="48374" y="96800"/>
            <a:ext cx="57084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29400"/>
                </a:solidFill>
              </a:defRPr>
            </a:lvl1pPr>
          </a:lstStyle>
          <a:p>
            <a:pPr/>
            <a:r>
              <a:t>Création de la matrice</a:t>
            </a:r>
          </a:p>
        </p:txBody>
      </p:sp>
      <p:sp>
        <p:nvSpPr>
          <p:cNvPr id="84" name="Shape 43"/>
          <p:cNvSpPr txBox="1"/>
          <p:nvPr/>
        </p:nvSpPr>
        <p:spPr>
          <a:xfrm>
            <a:off x="8670325" y="4749624"/>
            <a:ext cx="6579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85" name="Shape 44"/>
          <p:cNvSpPr txBox="1"/>
          <p:nvPr/>
        </p:nvSpPr>
        <p:spPr>
          <a:xfrm>
            <a:off x="357157" y="857237"/>
            <a:ext cx="3327272" cy="1167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Création d’une liste de liste</a:t>
            </a:r>
          </a:p>
          <a:p>
            <a:pPr/>
            <a:br>
              <a:rPr sz="2000"/>
            </a:br>
          </a:p>
        </p:txBody>
      </p:sp>
      <p:sp>
        <p:nvSpPr>
          <p:cNvPr id="86" name="Shape 47"/>
          <p:cNvSpPr txBox="1"/>
          <p:nvPr/>
        </p:nvSpPr>
        <p:spPr>
          <a:xfrm>
            <a:off x="7341550" y="4824024"/>
            <a:ext cx="11961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26/05/2015</a:t>
            </a:r>
          </a:p>
        </p:txBody>
      </p:sp>
      <p:sp>
        <p:nvSpPr>
          <p:cNvPr id="87" name="Shape 44"/>
          <p:cNvSpPr txBox="1"/>
          <p:nvPr/>
        </p:nvSpPr>
        <p:spPr>
          <a:xfrm>
            <a:off x="500034" y="2357435"/>
            <a:ext cx="6715172" cy="1167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 si n = 3, [ [0,67,21], [58,38,2], [87,7,23] ] par exemple</a:t>
            </a:r>
          </a:p>
          <a:p>
            <a:pPr/>
            <a:br>
              <a:rPr sz="2000"/>
            </a:br>
          </a:p>
        </p:txBody>
      </p:sp>
      <p:pic>
        <p:nvPicPr>
          <p:cNvPr id="8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471" y="1357303"/>
            <a:ext cx="4657726" cy="962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0034" y="3000377"/>
            <a:ext cx="3228976" cy="857251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44"/>
          <p:cNvSpPr txBox="1"/>
          <p:nvPr/>
        </p:nvSpPr>
        <p:spPr>
          <a:xfrm>
            <a:off x="571471" y="3929072"/>
            <a:ext cx="7643867" cy="1167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 sz="2000"/>
            </a:pPr>
            <a:r>
              <a:t> On affecte la valeur -1 pour les murs et -2 pour les passages</a:t>
            </a:r>
          </a:p>
          <a:p>
            <a:pPr/>
            <a:br>
              <a:rPr b="1" sz="2000"/>
            </a:b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42"/>
          <p:cNvSpPr txBox="1"/>
          <p:nvPr/>
        </p:nvSpPr>
        <p:spPr>
          <a:xfrm>
            <a:off x="48374" y="96800"/>
            <a:ext cx="57084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29400"/>
                </a:solidFill>
              </a:defRPr>
            </a:lvl1pPr>
          </a:lstStyle>
          <a:p>
            <a:pPr/>
            <a:r>
              <a:t>Placement du départ et de l’arrivée</a:t>
            </a:r>
          </a:p>
        </p:txBody>
      </p:sp>
      <p:sp>
        <p:nvSpPr>
          <p:cNvPr id="93" name="Shape 43"/>
          <p:cNvSpPr txBox="1"/>
          <p:nvPr/>
        </p:nvSpPr>
        <p:spPr>
          <a:xfrm>
            <a:off x="8670325" y="4749624"/>
            <a:ext cx="6579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4" name="Shape 44"/>
          <p:cNvSpPr txBox="1"/>
          <p:nvPr/>
        </p:nvSpPr>
        <p:spPr>
          <a:xfrm>
            <a:off x="530349" y="1825125"/>
            <a:ext cx="5593801" cy="786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br/>
          </a:p>
        </p:txBody>
      </p:sp>
      <p:sp>
        <p:nvSpPr>
          <p:cNvPr id="95" name="Shape 47"/>
          <p:cNvSpPr txBox="1"/>
          <p:nvPr/>
        </p:nvSpPr>
        <p:spPr>
          <a:xfrm>
            <a:off x="7341550" y="4824024"/>
            <a:ext cx="11961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26/05/2015</a:t>
            </a:r>
          </a:p>
        </p:txBody>
      </p:sp>
      <p:sp>
        <p:nvSpPr>
          <p:cNvPr id="96" name="Shape 44"/>
          <p:cNvSpPr txBox="1"/>
          <p:nvPr/>
        </p:nvSpPr>
        <p:spPr>
          <a:xfrm>
            <a:off x="357157" y="857237"/>
            <a:ext cx="3327272" cy="1167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</a:p>
          <a:p>
            <a:pPr/>
            <a:br>
              <a:rPr sz="2000"/>
            </a:br>
          </a:p>
        </p:txBody>
      </p:sp>
      <p:sp>
        <p:nvSpPr>
          <p:cNvPr id="97" name="Shape 44"/>
          <p:cNvSpPr txBox="1"/>
          <p:nvPr/>
        </p:nvSpPr>
        <p:spPr>
          <a:xfrm>
            <a:off x="500033" y="785800"/>
            <a:ext cx="6929488" cy="145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L’utilisateur rendre ses coordonnées, on vérifie que c’est possible</a:t>
            </a:r>
          </a:p>
          <a:p>
            <a:pPr/>
            <a:br>
              <a:rPr sz="2000"/>
            </a:br>
          </a:p>
        </p:txBody>
      </p:sp>
      <p:pic>
        <p:nvPicPr>
          <p:cNvPr id="9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471" y="1285865"/>
            <a:ext cx="7429501" cy="2066926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44"/>
          <p:cNvSpPr txBox="1"/>
          <p:nvPr/>
        </p:nvSpPr>
        <p:spPr>
          <a:xfrm>
            <a:off x="642909" y="3786196"/>
            <a:ext cx="6929488" cy="145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 sz="2000"/>
            </a:pPr>
            <a:r>
              <a:t>La case de départ est affecté de la valeur -3</a:t>
            </a:r>
          </a:p>
          <a:p>
            <a:pPr>
              <a:defRPr b="1" sz="2000"/>
            </a:pPr>
            <a:r>
              <a:t>La case d’arrivée est affecté de la valeur -4</a:t>
            </a:r>
          </a:p>
          <a:p>
            <a:pPr/>
            <a:br>
              <a:rPr b="1" sz="2000"/>
            </a:b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000" y="1764000"/>
            <a:ext cx="2802569" cy="2857521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42"/>
          <p:cNvSpPr txBox="1"/>
          <p:nvPr/>
        </p:nvSpPr>
        <p:spPr>
          <a:xfrm>
            <a:off x="48374" y="96800"/>
            <a:ext cx="57084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>
                <a:solidFill>
                  <a:srgbClr val="F29400"/>
                </a:solidFill>
              </a:defRPr>
            </a:pPr>
            <a:r>
              <a:t>Algorithme de Tarjan: 1</a:t>
            </a:r>
            <a:r>
              <a:rPr baseline="30000"/>
              <a:t>ère</a:t>
            </a:r>
            <a:r>
              <a:t> génération (initialisation de la boucle)</a:t>
            </a:r>
          </a:p>
        </p:txBody>
      </p:sp>
      <p:sp>
        <p:nvSpPr>
          <p:cNvPr id="103" name="Shape 43"/>
          <p:cNvSpPr txBox="1"/>
          <p:nvPr/>
        </p:nvSpPr>
        <p:spPr>
          <a:xfrm>
            <a:off x="8670325" y="4749624"/>
            <a:ext cx="6579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4" name="Shape 47"/>
          <p:cNvSpPr txBox="1"/>
          <p:nvPr/>
        </p:nvSpPr>
        <p:spPr>
          <a:xfrm>
            <a:off x="7341550" y="4824024"/>
            <a:ext cx="11961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26/05/2015</a:t>
            </a:r>
          </a:p>
        </p:txBody>
      </p:sp>
      <p:sp>
        <p:nvSpPr>
          <p:cNvPr id="105" name="Shape 44"/>
          <p:cNvSpPr txBox="1"/>
          <p:nvPr/>
        </p:nvSpPr>
        <p:spPr>
          <a:xfrm>
            <a:off x="500034" y="785800"/>
            <a:ext cx="7429552" cy="145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- Le point de départ a pour coordonnées [a,b]</a:t>
            </a:r>
          </a:p>
          <a:p>
            <a:pPr>
              <a:defRPr sz="2000"/>
            </a:pPr>
            <a:r>
              <a:t>- On regarde les 4 voisins</a:t>
            </a:r>
          </a:p>
          <a:p>
            <a:pPr/>
            <a:br>
              <a:rPr sz="2000"/>
            </a:br>
          </a:p>
        </p:txBody>
      </p:sp>
      <p:sp>
        <p:nvSpPr>
          <p:cNvPr id="106" name="Shape 44"/>
          <p:cNvSpPr txBox="1"/>
          <p:nvPr/>
        </p:nvSpPr>
        <p:spPr>
          <a:xfrm>
            <a:off x="3428991" y="1785932"/>
            <a:ext cx="5357851" cy="3504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- On enregistre les coordonnées des cases affectées de « 1 » dans deux listes</a:t>
            </a:r>
          </a:p>
          <a:p>
            <a:pPr>
              <a:buSzPct val="100000"/>
              <a:buChar char="-"/>
              <a:defRPr sz="2000"/>
            </a:pPr>
            <a:r>
              <a:t> On incrémente le nombre de voisins qui sont affectés de « 1 » pour la prochaine génération</a:t>
            </a:r>
          </a:p>
          <a:p>
            <a:pPr>
              <a:buSzPct val="100000"/>
              <a:buChar char="-"/>
              <a:defRPr sz="2000"/>
            </a:pPr>
            <a:r>
              <a:t> coordOrd=[3,2,2]</a:t>
            </a:r>
          </a:p>
          <a:p>
            <a:pPr>
              <a:buSzPct val="100000"/>
              <a:buChar char="-"/>
              <a:defRPr sz="2000"/>
            </a:pPr>
            <a:r>
              <a:t> coordAbs=[1,2,1]</a:t>
            </a:r>
          </a:p>
          <a:p>
            <a:pPr>
              <a:buSzPct val="100000"/>
              <a:buChar char="-"/>
              <a:defRPr sz="2000"/>
            </a:pPr>
            <a:r>
              <a:t> liste=[1,1,1]</a:t>
            </a:r>
          </a:p>
          <a:p>
            <a:pPr>
              <a:buSzPct val="100000"/>
              <a:buChar char="-"/>
              <a:defRPr sz="2000"/>
            </a:pPr>
          </a:p>
          <a:p>
            <a:pPr/>
            <a:br>
              <a:rPr sz="2000"/>
            </a:br>
          </a:p>
        </p:txBody>
      </p:sp>
      <p:pic>
        <p:nvPicPr>
          <p:cNvPr id="107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5985" y="3297599"/>
            <a:ext cx="178309" cy="1783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46000" y="2804399"/>
            <a:ext cx="178309" cy="1783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999" y="2800799"/>
            <a:ext cx="178309" cy="1783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219652" y="1769849"/>
            <a:ext cx="2802569" cy="2857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7" grpId="1"/>
      <p:bldP build="whole" bldLvl="1" animBg="1" rev="0" advAuto="0" spid="109" grpId="3"/>
      <p:bldP build="whole" bldLvl="1" animBg="1" rev="0" advAuto="0" spid="108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42"/>
          <p:cNvSpPr txBox="1"/>
          <p:nvPr/>
        </p:nvSpPr>
        <p:spPr>
          <a:xfrm>
            <a:off x="48374" y="96800"/>
            <a:ext cx="57084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29400"/>
                </a:solidFill>
              </a:defRPr>
            </a:lvl1pPr>
          </a:lstStyle>
          <a:p>
            <a:pPr/>
            <a:r>
              <a:t>Algorithme de Tarjan: génération suivantes </a:t>
            </a:r>
          </a:p>
        </p:txBody>
      </p:sp>
      <p:sp>
        <p:nvSpPr>
          <p:cNvPr id="113" name="Shape 43"/>
          <p:cNvSpPr txBox="1"/>
          <p:nvPr/>
        </p:nvSpPr>
        <p:spPr>
          <a:xfrm>
            <a:off x="8670325" y="4749624"/>
            <a:ext cx="6579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4" name="Shape 47"/>
          <p:cNvSpPr txBox="1"/>
          <p:nvPr/>
        </p:nvSpPr>
        <p:spPr>
          <a:xfrm>
            <a:off x="7341550" y="4824024"/>
            <a:ext cx="11961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26/05/2015</a:t>
            </a:r>
          </a:p>
        </p:txBody>
      </p:sp>
      <p:grpSp>
        <p:nvGrpSpPr>
          <p:cNvPr id="119" name="Groupe 11"/>
          <p:cNvGrpSpPr/>
          <p:nvPr/>
        </p:nvGrpSpPr>
        <p:grpSpPr>
          <a:xfrm>
            <a:off x="468000" y="1764000"/>
            <a:ext cx="2802569" cy="2857521"/>
            <a:chOff x="0" y="0"/>
            <a:chExt cx="2802568" cy="2857519"/>
          </a:xfrm>
        </p:grpSpPr>
        <p:pic>
          <p:nvPicPr>
            <p:cNvPr id="115" name="Picture 12" descr="Picture 1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802569" cy="28575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6" name="Picture 11" descr="Picture 1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27985" y="1533599"/>
              <a:ext cx="178309" cy="1783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7" name="Picture 11" descr="Picture 1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7999" y="1040399"/>
              <a:ext cx="178309" cy="1783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8" name="Picture 11" descr="Picture 1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96000" y="1036799"/>
              <a:ext cx="178309" cy="1783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20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4000" y="3786177"/>
            <a:ext cx="119159" cy="158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64000" y="3286130"/>
            <a:ext cx="119159" cy="158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2000" y="3294000"/>
            <a:ext cx="119159" cy="158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71670" y="2643188"/>
            <a:ext cx="119159" cy="158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85983" y="3214691"/>
            <a:ext cx="119159" cy="158878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Ellipse 17"/>
          <p:cNvSpPr/>
          <p:nvPr/>
        </p:nvSpPr>
        <p:spPr>
          <a:xfrm>
            <a:off x="1223999" y="3214691"/>
            <a:ext cx="285754" cy="285753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Ellipse 18"/>
          <p:cNvSpPr/>
          <p:nvPr/>
        </p:nvSpPr>
        <p:spPr>
          <a:xfrm>
            <a:off x="1673999" y="2714625"/>
            <a:ext cx="285753" cy="285753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7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78000" y="2790000"/>
            <a:ext cx="119159" cy="158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46000" y="2304000"/>
            <a:ext cx="119159" cy="158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3999" y="2296799"/>
            <a:ext cx="119159" cy="158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icture 4" descr="Pictur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82000" y="1814399"/>
            <a:ext cx="99061" cy="160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4" descr="Pictur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14546" y="2304000"/>
            <a:ext cx="99061" cy="160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icture 4" descr="Pictur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43173" y="2804399"/>
            <a:ext cx="99061" cy="160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icture 4" descr="Pictur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14546" y="3286130"/>
            <a:ext cx="99061" cy="16097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44"/>
          <p:cNvSpPr txBox="1"/>
          <p:nvPr/>
        </p:nvSpPr>
        <p:spPr>
          <a:xfrm>
            <a:off x="500034" y="785800"/>
            <a:ext cx="7429552" cy="145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- On effectue les mêmes opérations pour toutes les cases affectées de la valeur « 1 »</a:t>
            </a:r>
          </a:p>
          <a:p>
            <a:pPr/>
            <a:br>
              <a:rPr sz="2000"/>
            </a:br>
          </a:p>
        </p:txBody>
      </p:sp>
      <p:sp>
        <p:nvSpPr>
          <p:cNvPr id="135" name="Shape 44"/>
          <p:cNvSpPr txBox="1"/>
          <p:nvPr/>
        </p:nvSpPr>
        <p:spPr>
          <a:xfrm>
            <a:off x="3428991" y="1857369"/>
            <a:ext cx="5357851" cy="1459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- Même principe pour les générations suivantes</a:t>
            </a:r>
          </a:p>
          <a:p>
            <a:pPr/>
            <a:br>
              <a:rPr sz="2000"/>
            </a:b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after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01213 -0.001702 -0.002296 -0.003323 -0.003446 -0.004751 C -0.004595 -0.006179 -0.005810 -0.007414 -0.007285 -0.008344 C -0.009545 -0.012354 -0.014055 -0.018524 -0.017185 -0.020374 C -0.018745 -0.021304 -0.020305 -0.022224 -0.021865 -0.023154 C -0.022915 -0.023774 -0.024995 -0.025004 -0.024995 -0.025004 C -0.030205 -0.024849 -0.035890 -0.025236 -0.041597 -0.025006 C -0.047303 -0.024776 -0.053030 -0.023929 -0.058325 -0.021304 C -0.060325 -0.020379 -0.062235 -0.019066 -0.064058 -0.017484 C -0.065880 -0.015901 -0.067615 -0.014049 -0.069265 -0.012044 C -0.069785 -0.011429 -0.070565 -0.010504 -0.071215 -0.009732 C -0.071865 -0.008961 -0.072385 -0.008344 -0.072385 -0.008344 C -0.072650 -0.006799 -0.072650 -0.006104 -0.072715 -0.005795 C -0.072780 -0.005486 -0.072910 -0.005564 -0.073435 -0.005564" origin="layout" pathEditMode="relative">
                                      <p:cBhvr>
                                        <p:cTn id="2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xit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9" dur="500" fill="hold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xit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9" dur="500" fill="hold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path" nodeType="after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00953 -0.005096 -0.003905 -0.008955 -0.007290 -0.011925 C -0.010676 -0.014895 -0.014496 -0.016978 -0.017186 -0.018523 C -0.018056 -0.018988 -0.018924 -0.019450 -0.019791 -0.019913 C -0.020659 -0.020375 -0.021526 -0.020838 -0.022396 -0.021303 C -0.022916 -0.021608 -0.023696 -0.022070 -0.024346 -0.022457 C -0.024996 -0.022843 -0.025516 -0.023153 -0.025516 -0.023153 C -0.036021 -0.022383 -0.037844 -0.022383 -0.038407 -0.021765 C -0.038971 -0.021148 -0.038276 -0.019913 -0.043746 -0.016673 C -0.044616 -0.015128 -0.044834 -0.014433 -0.045051 -0.014124 C -0.045269 -0.013815 -0.045486 -0.013893 -0.046356 -0.013893" origin="layout" pathEditMode="relative">
                                      <p:cBhvr>
                                        <p:cTn id="5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xit" nodeType="click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7" dur="500" fill="hold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xit" nodeType="click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2" dur="500" fill="hold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click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Class="entr" nodeType="afterEffect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Class="entr" nodeType="afterEffect" presetID="10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Class="entr" nodeType="afterEffect" presetID="10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Class="entr" nodeType="afterEffect" presetID="10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16"/>
      <p:bldP build="whole" bldLvl="1" animBg="1" rev="0" advAuto="0" spid="131" grpId="18"/>
      <p:bldP build="whole" bldLvl="1" animBg="1" rev="0" advAuto="0" spid="126" grpId="9"/>
      <p:bldP build="whole" bldLvl="1" animBg="1" rev="0" advAuto="0" spid="127" grpId="13"/>
      <p:bldP build="whole" bldLvl="1" animBg="1" rev="0" advAuto="0" spid="125" grpId="1"/>
      <p:bldP build="whole" bldLvl="1" animBg="1" rev="0" advAuto="0" spid="133" grpId="20"/>
      <p:bldP build="whole" bldLvl="1" animBg="1" rev="0" advAuto="0" spid="135" grpId="21"/>
      <p:bldP build="whole" bldLvl="1" animBg="1" rev="0" advAuto="0" spid="126" grpId="15"/>
      <p:bldP build="whole" bldLvl="1" animBg="1" rev="0" advAuto="0" spid="125" grpId="8"/>
      <p:bldP build="whole" bldLvl="1" animBg="1" rev="0" advAuto="0" spid="124" grpId="10"/>
      <p:bldP build="whole" bldLvl="1" animBg="1" rev="0" advAuto="0" spid="124" grpId="12"/>
      <p:bldP build="whole" bldLvl="1" animBg="1" rev="0" advAuto="0" spid="130" grpId="17"/>
      <p:bldP build="whole" bldLvl="1" animBg="1" rev="0" advAuto="0" spid="132" grpId="19"/>
      <p:bldP build="whole" bldLvl="1" animBg="1" rev="0" advAuto="0" spid="120" grpId="2"/>
      <p:bldP build="whole" bldLvl="1" animBg="1" rev="0" advAuto="0" spid="122" grpId="7"/>
      <p:bldP build="whole" bldLvl="1" animBg="1" rev="0" advAuto="0" spid="123" grpId="4"/>
      <p:bldP build="whole" bldLvl="1" animBg="1" rev="0" advAuto="0" spid="128" grpId="14"/>
      <p:bldP build="whole" bldLvl="1" animBg="1" rev="0" advAuto="0" spid="121" grpId="3"/>
      <p:bldP build="whole" bldLvl="1" animBg="1" rev="0" advAuto="0" spid="123" grpId="6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42"/>
          <p:cNvSpPr txBox="1"/>
          <p:nvPr/>
        </p:nvSpPr>
        <p:spPr>
          <a:xfrm>
            <a:off x="48374" y="96800"/>
            <a:ext cx="57084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>
                <a:solidFill>
                  <a:srgbClr val="F29400"/>
                </a:solidFill>
              </a:defRPr>
            </a:pPr>
            <a:r>
              <a:t>Arrêt de la boucle de Tarjan: 2</a:t>
            </a:r>
            <a:r>
              <a:rPr baseline="30000"/>
              <a:t>ème</a:t>
            </a:r>
            <a:r>
              <a:t> idée</a:t>
            </a:r>
          </a:p>
        </p:txBody>
      </p:sp>
      <p:sp>
        <p:nvSpPr>
          <p:cNvPr id="138" name="Shape 43"/>
          <p:cNvSpPr txBox="1"/>
          <p:nvPr/>
        </p:nvSpPr>
        <p:spPr>
          <a:xfrm>
            <a:off x="8670325" y="4749624"/>
            <a:ext cx="6579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9" name="Shape 44"/>
          <p:cNvSpPr txBox="1"/>
          <p:nvPr/>
        </p:nvSpPr>
        <p:spPr>
          <a:xfrm>
            <a:off x="530349" y="1825125"/>
            <a:ext cx="5593801" cy="786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br/>
          </a:p>
        </p:txBody>
      </p:sp>
      <p:sp>
        <p:nvSpPr>
          <p:cNvPr id="140" name="Shape 46"/>
          <p:cNvSpPr txBox="1"/>
          <p:nvPr/>
        </p:nvSpPr>
        <p:spPr>
          <a:xfrm>
            <a:off x="571471" y="861074"/>
            <a:ext cx="7858182" cy="103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/>
            </a:lvl1pPr>
          </a:lstStyle>
          <a:p>
            <a:pPr/>
            <a:r>
              <a:t>Problème: quand arrêter la boucle?</a:t>
            </a:r>
          </a:p>
        </p:txBody>
      </p:sp>
      <p:sp>
        <p:nvSpPr>
          <p:cNvPr id="141" name="Shape 47"/>
          <p:cNvSpPr txBox="1"/>
          <p:nvPr/>
        </p:nvSpPr>
        <p:spPr>
          <a:xfrm>
            <a:off x="7341550" y="4824024"/>
            <a:ext cx="11961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26/05/2015</a:t>
            </a:r>
          </a:p>
        </p:txBody>
      </p:sp>
      <p:sp>
        <p:nvSpPr>
          <p:cNvPr id="142" name="Shape 44"/>
          <p:cNvSpPr txBox="1"/>
          <p:nvPr/>
        </p:nvSpPr>
        <p:spPr>
          <a:xfrm>
            <a:off x="3500430" y="1643055"/>
            <a:ext cx="4357719" cy="1167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Quel est le plus long chemin?</a:t>
            </a:r>
          </a:p>
          <a:p>
            <a:pPr/>
            <a:br>
              <a:rPr sz="2000"/>
            </a:b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42"/>
          <p:cNvSpPr txBox="1"/>
          <p:nvPr/>
        </p:nvSpPr>
        <p:spPr>
          <a:xfrm>
            <a:off x="48374" y="96800"/>
            <a:ext cx="57084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>
                <a:solidFill>
                  <a:srgbClr val="F29400"/>
                </a:solidFill>
              </a:defRPr>
            </a:pPr>
            <a:r>
              <a:t>Arrêt de la boucle de Tarjan: 1</a:t>
            </a:r>
            <a:r>
              <a:rPr baseline="30000"/>
              <a:t>ère</a:t>
            </a:r>
            <a:r>
              <a:t> idée idée</a:t>
            </a:r>
          </a:p>
        </p:txBody>
      </p:sp>
      <p:sp>
        <p:nvSpPr>
          <p:cNvPr id="145" name="Shape 43"/>
          <p:cNvSpPr txBox="1"/>
          <p:nvPr/>
        </p:nvSpPr>
        <p:spPr>
          <a:xfrm>
            <a:off x="8670325" y="4749624"/>
            <a:ext cx="6579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6" name="Shape 44"/>
          <p:cNvSpPr txBox="1"/>
          <p:nvPr/>
        </p:nvSpPr>
        <p:spPr>
          <a:xfrm>
            <a:off x="530349" y="1825125"/>
            <a:ext cx="5593801" cy="786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br/>
          </a:p>
        </p:txBody>
      </p:sp>
      <p:sp>
        <p:nvSpPr>
          <p:cNvPr id="147" name="Shape 46"/>
          <p:cNvSpPr txBox="1"/>
          <p:nvPr/>
        </p:nvSpPr>
        <p:spPr>
          <a:xfrm>
            <a:off x="571471" y="861074"/>
            <a:ext cx="7858182" cy="103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/>
            </a:lvl1pPr>
          </a:lstStyle>
          <a:p>
            <a:pPr/>
            <a:r>
              <a:t>Problème: quand arrêter la boucle?</a:t>
            </a:r>
          </a:p>
        </p:txBody>
      </p:sp>
      <p:sp>
        <p:nvSpPr>
          <p:cNvPr id="148" name="Shape 47"/>
          <p:cNvSpPr txBox="1"/>
          <p:nvPr/>
        </p:nvSpPr>
        <p:spPr>
          <a:xfrm>
            <a:off x="7341550" y="4824024"/>
            <a:ext cx="11961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26/05/2015</a:t>
            </a:r>
          </a:p>
        </p:txBody>
      </p:sp>
      <p:sp>
        <p:nvSpPr>
          <p:cNvPr id="149" name="Shape 44"/>
          <p:cNvSpPr txBox="1"/>
          <p:nvPr/>
        </p:nvSpPr>
        <p:spPr>
          <a:xfrm>
            <a:off x="3500430" y="1643055"/>
            <a:ext cx="5286412" cy="1459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Si le labyrinthe n’a pas de solutions, la boucle de Tarjan </a:t>
            </a:r>
            <a:r>
              <a:rPr b="1"/>
              <a:t>ne s’arrête jamais</a:t>
            </a:r>
            <a:endParaRPr b="1"/>
          </a:p>
          <a:p>
            <a:pPr/>
            <a:br>
              <a:rPr b="1" sz="2000"/>
            </a:br>
          </a:p>
        </p:txBody>
      </p:sp>
      <p:pic>
        <p:nvPicPr>
          <p:cNvPr id="15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157" y="1643055"/>
            <a:ext cx="2928960" cy="28243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42"/>
          <p:cNvSpPr txBox="1"/>
          <p:nvPr/>
        </p:nvSpPr>
        <p:spPr>
          <a:xfrm>
            <a:off x="48374" y="96800"/>
            <a:ext cx="57084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29400"/>
                </a:solidFill>
              </a:defRPr>
            </a:lvl1pPr>
          </a:lstStyle>
          <a:p>
            <a:pPr/>
            <a:r>
              <a:t>Arrêt de la boucle de Tarjan</a:t>
            </a:r>
          </a:p>
        </p:txBody>
      </p:sp>
      <p:sp>
        <p:nvSpPr>
          <p:cNvPr id="153" name="Shape 43"/>
          <p:cNvSpPr txBox="1"/>
          <p:nvPr/>
        </p:nvSpPr>
        <p:spPr>
          <a:xfrm>
            <a:off x="8670325" y="4749624"/>
            <a:ext cx="6579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4" name="Shape 44"/>
          <p:cNvSpPr txBox="1"/>
          <p:nvPr/>
        </p:nvSpPr>
        <p:spPr>
          <a:xfrm>
            <a:off x="530349" y="1825125"/>
            <a:ext cx="5593801" cy="786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br/>
          </a:p>
        </p:txBody>
      </p:sp>
      <p:sp>
        <p:nvSpPr>
          <p:cNvPr id="155" name="Shape 46"/>
          <p:cNvSpPr txBox="1"/>
          <p:nvPr/>
        </p:nvSpPr>
        <p:spPr>
          <a:xfrm>
            <a:off x="571471" y="861074"/>
            <a:ext cx="7858182" cy="103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/>
            </a:lvl1pPr>
          </a:lstStyle>
          <a:p>
            <a:pPr/>
            <a:r>
              <a:t>Problème: quand arrêter la boucle?</a:t>
            </a:r>
          </a:p>
        </p:txBody>
      </p:sp>
      <p:sp>
        <p:nvSpPr>
          <p:cNvPr id="156" name="Shape 47"/>
          <p:cNvSpPr txBox="1"/>
          <p:nvPr/>
        </p:nvSpPr>
        <p:spPr>
          <a:xfrm>
            <a:off x="7341550" y="4824024"/>
            <a:ext cx="11961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26/05/2015</a:t>
            </a:r>
          </a:p>
        </p:txBody>
      </p:sp>
      <p:sp>
        <p:nvSpPr>
          <p:cNvPr id="157" name="Shape 44"/>
          <p:cNvSpPr txBox="1"/>
          <p:nvPr/>
        </p:nvSpPr>
        <p:spPr>
          <a:xfrm>
            <a:off x="3500430" y="1643055"/>
            <a:ext cx="4357719" cy="175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1</a:t>
            </a:r>
            <a:r>
              <a:rPr baseline="30000"/>
              <a:t>ère</a:t>
            </a:r>
            <a:r>
              <a:t> idée: arrêter la boucle lorsqu’une des 4 cases adjacentes à l’arrivée a été affectée d’une valeur positive</a:t>
            </a:r>
          </a:p>
          <a:p>
            <a:pPr/>
            <a:br>
              <a:rPr sz="2000"/>
            </a:br>
          </a:p>
        </p:txBody>
      </p:sp>
      <p:grpSp>
        <p:nvGrpSpPr>
          <p:cNvPr id="173" name="Groupe 47"/>
          <p:cNvGrpSpPr/>
          <p:nvPr/>
        </p:nvGrpSpPr>
        <p:grpSpPr>
          <a:xfrm>
            <a:off x="468000" y="1764000"/>
            <a:ext cx="2802569" cy="2857521"/>
            <a:chOff x="0" y="0"/>
            <a:chExt cx="2802568" cy="2857519"/>
          </a:xfrm>
        </p:grpSpPr>
        <p:grpSp>
          <p:nvGrpSpPr>
            <p:cNvPr id="162" name="Groupe 22"/>
            <p:cNvGrpSpPr/>
            <p:nvPr/>
          </p:nvGrpSpPr>
          <p:grpSpPr>
            <a:xfrm>
              <a:off x="0" y="0"/>
              <a:ext cx="2802569" cy="2857520"/>
              <a:chOff x="0" y="0"/>
              <a:chExt cx="2802568" cy="2857519"/>
            </a:xfrm>
          </p:grpSpPr>
          <p:pic>
            <p:nvPicPr>
              <p:cNvPr id="158" name="Picture 12" descr="Picture 1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2802569" cy="285752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9" name="Picture 11" descr="Picture 1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827985" y="15335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0" name="Picture 11" descr="Picture 1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277999" y="10403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1" name="Picture 11" descr="Picture 1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96000" y="10367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3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46000" y="2022176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4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6000" y="152212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5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4000" y="1530000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6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10000" y="10259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7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7999" y="5399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8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96000" y="5327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9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14000" y="503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746546" y="5399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1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175174" y="10403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746546" y="152212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42"/>
          <p:cNvSpPr txBox="1"/>
          <p:nvPr/>
        </p:nvSpPr>
        <p:spPr>
          <a:xfrm>
            <a:off x="48374" y="96800"/>
            <a:ext cx="57084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29400"/>
                </a:solidFill>
              </a:defRPr>
            </a:lvl1pPr>
          </a:lstStyle>
          <a:p>
            <a:pPr/>
            <a:r>
              <a:t>Arrêt de la boucle de Tarjan</a:t>
            </a:r>
          </a:p>
        </p:txBody>
      </p:sp>
      <p:sp>
        <p:nvSpPr>
          <p:cNvPr id="176" name="Shape 43"/>
          <p:cNvSpPr txBox="1"/>
          <p:nvPr/>
        </p:nvSpPr>
        <p:spPr>
          <a:xfrm>
            <a:off x="8670325" y="4749624"/>
            <a:ext cx="6579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77" name="Shape 44"/>
          <p:cNvSpPr txBox="1"/>
          <p:nvPr/>
        </p:nvSpPr>
        <p:spPr>
          <a:xfrm>
            <a:off x="530349" y="1825125"/>
            <a:ext cx="5593801" cy="786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br/>
          </a:p>
        </p:txBody>
      </p:sp>
      <p:sp>
        <p:nvSpPr>
          <p:cNvPr id="178" name="Shape 46"/>
          <p:cNvSpPr txBox="1"/>
          <p:nvPr/>
        </p:nvSpPr>
        <p:spPr>
          <a:xfrm>
            <a:off x="571471" y="861074"/>
            <a:ext cx="7858182" cy="103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000"/>
            </a:lvl1pPr>
          </a:lstStyle>
          <a:p>
            <a:pPr/>
            <a:r>
              <a:t>Problème: quand arrêter la boucle?</a:t>
            </a:r>
          </a:p>
        </p:txBody>
      </p:sp>
      <p:sp>
        <p:nvSpPr>
          <p:cNvPr id="179" name="Shape 47"/>
          <p:cNvSpPr txBox="1"/>
          <p:nvPr/>
        </p:nvSpPr>
        <p:spPr>
          <a:xfrm>
            <a:off x="7341550" y="4824024"/>
            <a:ext cx="11961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26/05/2015</a:t>
            </a:r>
          </a:p>
        </p:txBody>
      </p:sp>
      <p:sp>
        <p:nvSpPr>
          <p:cNvPr id="180" name="Shape 44"/>
          <p:cNvSpPr txBox="1"/>
          <p:nvPr/>
        </p:nvSpPr>
        <p:spPr>
          <a:xfrm>
            <a:off x="3500430" y="1643055"/>
            <a:ext cx="4357719" cy="175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/>
            </a:pPr>
            <a:r>
              <a:t>1</a:t>
            </a:r>
            <a:r>
              <a:rPr baseline="30000"/>
              <a:t>ère</a:t>
            </a:r>
            <a:r>
              <a:t> idée: arrêter la boucle lorsqu’une des 4 cases adjacentes à l’arrivée a été affectée d’une valeur positive</a:t>
            </a:r>
          </a:p>
          <a:p>
            <a:pPr/>
            <a:br>
              <a:rPr sz="2000"/>
            </a:br>
          </a:p>
        </p:txBody>
      </p:sp>
      <p:grpSp>
        <p:nvGrpSpPr>
          <p:cNvPr id="196" name="Groupe 47"/>
          <p:cNvGrpSpPr/>
          <p:nvPr/>
        </p:nvGrpSpPr>
        <p:grpSpPr>
          <a:xfrm>
            <a:off x="468000" y="1764000"/>
            <a:ext cx="2802569" cy="2857521"/>
            <a:chOff x="0" y="0"/>
            <a:chExt cx="2802568" cy="2857519"/>
          </a:xfrm>
        </p:grpSpPr>
        <p:grpSp>
          <p:nvGrpSpPr>
            <p:cNvPr id="185" name="Groupe 22"/>
            <p:cNvGrpSpPr/>
            <p:nvPr/>
          </p:nvGrpSpPr>
          <p:grpSpPr>
            <a:xfrm>
              <a:off x="0" y="0"/>
              <a:ext cx="2802569" cy="2857520"/>
              <a:chOff x="0" y="0"/>
              <a:chExt cx="2802568" cy="2857519"/>
            </a:xfrm>
          </p:grpSpPr>
          <p:pic>
            <p:nvPicPr>
              <p:cNvPr id="181" name="Picture 12" descr="Picture 1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2802569" cy="285752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2" name="Picture 11" descr="Picture 1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827985" y="15335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3" name="Picture 11" descr="Picture 1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277999" y="10403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4" name="Picture 11" descr="Picture 1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96000" y="1036799"/>
                <a:ext cx="178309" cy="178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86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46000" y="2022176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7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96000" y="152212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8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4000" y="1530000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9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10000" y="10259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0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7999" y="5399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1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96000" y="532799"/>
              <a:ext cx="119159" cy="158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2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14000" y="503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3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746546" y="5399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4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175174" y="104039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Picture 4" descr="Picture 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746546" y="1522129"/>
              <a:ext cx="99061" cy="160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simple-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-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-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simple-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-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-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