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32"/>
  </p:notesMasterIdLst>
  <p:sldIdLst>
    <p:sldId id="258" r:id="rId6"/>
    <p:sldId id="310" r:id="rId7"/>
    <p:sldId id="267" r:id="rId8"/>
    <p:sldId id="266" r:id="rId9"/>
    <p:sldId id="297" r:id="rId10"/>
    <p:sldId id="272" r:id="rId11"/>
    <p:sldId id="337" r:id="rId12"/>
    <p:sldId id="288" r:id="rId13"/>
    <p:sldId id="290" r:id="rId14"/>
    <p:sldId id="300" r:id="rId15"/>
    <p:sldId id="381" r:id="rId16"/>
    <p:sldId id="386" r:id="rId17"/>
    <p:sldId id="382" r:id="rId18"/>
    <p:sldId id="383" r:id="rId19"/>
    <p:sldId id="384" r:id="rId20"/>
    <p:sldId id="312" r:id="rId21"/>
    <p:sldId id="374" r:id="rId22"/>
    <p:sldId id="379" r:id="rId23"/>
    <p:sldId id="315" r:id="rId24"/>
    <p:sldId id="385" r:id="rId25"/>
    <p:sldId id="330" r:id="rId26"/>
    <p:sldId id="275" r:id="rId27"/>
    <p:sldId id="380" r:id="rId28"/>
    <p:sldId id="368" r:id="rId29"/>
    <p:sldId id="377" r:id="rId30"/>
    <p:sldId id="372" r:id="rId3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showGuides="1">
      <p:cViewPr varScale="1">
        <p:scale>
          <a:sx n="54" d="100"/>
          <a:sy n="54" d="100"/>
        </p:scale>
        <p:origin x="806" y="58"/>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2023/2/14</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‹N°›</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5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0"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1"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1"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1"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1"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1"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2"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2"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2"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2"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2"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6" grpId="0" animBg="1"/>
      <p:bldP spid="16" grpId="1" animBg="1"/>
      <p:bldP spid="16" grpId="2" animBg="1"/>
      <p:bldP spid="4" grpId="0" animBg="1"/>
      <p:bldP spid="4" grpId="1" animBg="1"/>
      <p:bldP spid="4" grpId="2" animBg="1"/>
      <p:bldP spid="13" grpId="0" animBg="1"/>
      <p:bldP spid="13" grpId="1" animBg="1"/>
      <p:bldP spid="13" grpId="2" animBg="1"/>
      <p:bldP spid="14" grpId="0" animBg="1"/>
      <p:bldP spid="14" grpId="1" animBg="1"/>
      <p:bldP spid="14" grpId="2"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theme" Target="../theme/theme2.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theme" Target="../theme/theme3.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slideLayout" Target="../slideLayouts/slideLayout85.xml"/><Relationship Id="rId1" Type="http://schemas.openxmlformats.org/officeDocument/2006/relationships/slideLayout" Target="../slideLayouts/slideLayout84.xml"/><Relationship Id="rId5" Type="http://schemas.openxmlformats.org/officeDocument/2006/relationships/theme" Target="../theme/theme4.xml"/><Relationship Id="rId4" Type="http://schemas.openxmlformats.org/officeDocument/2006/relationships/slideLayout" Target="../slideLayouts/slideLayout8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9.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 id="2147483812" r:id="rId5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fif"/><Relationship Id="rId1" Type="http://schemas.openxmlformats.org/officeDocument/2006/relationships/slideLayout" Target="../slideLayouts/slideLayout3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hyperlink" Target="http://man.hubwiz.com/docset/Terraform.docset/Contents/Resources/Documents/downloads.html" TargetMode="External"/><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kumimoji="1" lang="en-US" altLang="ja-JP" sz="9600" dirty="0"/>
              <a:t>Présentation</a:t>
            </a:r>
            <a:r>
              <a:rPr kumimoji="1" lang="en-US" altLang="ja-JP" dirty="0"/>
              <a:t> </a:t>
            </a:r>
            <a:r>
              <a:rPr kumimoji="1" lang="en-US" altLang="ja-JP" sz="10700" dirty="0"/>
              <a:t>Terraform</a:t>
            </a:r>
            <a:endParaRPr kumimoji="1" lang="ja-JP" altLang="en-US" sz="10700" dirty="0"/>
          </a:p>
        </p:txBody>
      </p:sp>
      <p:sp>
        <p:nvSpPr>
          <p:cNvPr id="9" name="テキスト プレースホルダー 8"/>
          <p:cNvSpPr>
            <a:spLocks noGrp="1"/>
          </p:cNvSpPr>
          <p:nvPr>
            <p:ph type="body" sz="quarter" idx="13"/>
          </p:nvPr>
        </p:nvSpPr>
        <p:spPr>
          <a:xfrm>
            <a:off x="1314449" y="6432550"/>
            <a:ext cx="16497561" cy="747032"/>
          </a:xfrm>
        </p:spPr>
        <p:txBody>
          <a:bodyPr/>
          <a:lstStyle/>
          <a:p>
            <a:r>
              <a:rPr kumimoji="1" lang="fr-FR" altLang="ja-JP" sz="6000" dirty="0">
                <a:latin typeface="Ubuntu Light" panose="020B0604020202020204" pitchFamily="34" charset="0"/>
              </a:rPr>
              <a:t>Promo 2 AWS re/Start Orange Digital Center</a:t>
            </a:r>
            <a:endParaRPr kumimoji="1" lang="ja-JP" altLang="en-US" sz="6000" dirty="0">
              <a:latin typeface="Ubuntu Light" panose="020B0604020202020204" pitchFamily="34" charset="0"/>
            </a:endParaRPr>
          </a:p>
        </p:txBody>
      </p:sp>
      <p:sp>
        <p:nvSpPr>
          <p:cNvPr id="8" name="テキスト プレースホルダー 7"/>
          <p:cNvSpPr>
            <a:spLocks noGrp="1"/>
          </p:cNvSpPr>
          <p:nvPr>
            <p:ph type="body" sz="quarter" idx="12"/>
          </p:nvPr>
        </p:nvSpPr>
        <p:spPr/>
        <p:txBody>
          <a:bodyPr/>
          <a:lstStyle/>
          <a:p>
            <a:endParaRPr kumimoji="1" lang="ja-JP" altLang="en-US" dirty="0"/>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Le language HCL </a:t>
            </a:r>
            <a:endParaRPr kumimoji="1" lang="ja-JP" altLang="en-US" dirty="0"/>
          </a:p>
          <a:p>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7C9609E7-8617-C9FC-A77F-9C8A7B255D3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r="2"/>
          <a:stretch/>
        </p:blipFill>
        <p:spPr>
          <a:xfrm>
            <a:off x="2992898" y="2078182"/>
            <a:ext cx="12302203" cy="6345437"/>
          </a:xfrm>
          <a:prstGeom prst="rect">
            <a:avLst/>
          </a:prstGeom>
          <a:ln>
            <a:noFill/>
          </a:ln>
          <a:effectLst>
            <a:outerShdw blurRad="292100" dist="139700" dir="2700000" algn="tl" rotWithShape="0">
              <a:srgbClr val="333333">
                <a:alpha val="65000"/>
              </a:srgbClr>
            </a:outerShdw>
          </a:effectLst>
        </p:spPr>
      </p:pic>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
        <p:nvSpPr>
          <p:cNvPr id="15" name="ZoneTexte 14">
            <a:extLst>
              <a:ext uri="{FF2B5EF4-FFF2-40B4-BE49-F238E27FC236}">
                <a16:creationId xmlns:a16="http://schemas.microsoft.com/office/drawing/2014/main" id="{277731B4-D01C-7B07-A954-BCC023BF4E80}"/>
              </a:ext>
            </a:extLst>
          </p:cNvPr>
          <p:cNvSpPr txBox="1"/>
          <p:nvPr/>
        </p:nvSpPr>
        <p:spPr>
          <a:xfrm>
            <a:off x="1689625" y="329733"/>
            <a:ext cx="13003388" cy="1015663"/>
          </a:xfrm>
          <a:prstGeom prst="rect">
            <a:avLst/>
          </a:prstGeom>
          <a:noFill/>
        </p:spPr>
        <p:txBody>
          <a:bodyPr wrap="square" rtlCol="0">
            <a:spAutoFit/>
          </a:bodyPr>
          <a:lstStyle/>
          <a:p>
            <a:r>
              <a:rPr kumimoji="1" lang="en-US" sz="6000" dirty="0">
                <a:latin typeface="+mj-lt"/>
              </a:rPr>
              <a:t>HashiCorp Configuration Langage</a:t>
            </a:r>
            <a:endParaRPr lang="fr-FR" sz="6000" dirty="0">
              <a:latin typeface="+mj-lt"/>
            </a:endParaRPr>
          </a:p>
        </p:txBody>
      </p:sp>
    </p:spTree>
    <p:extLst>
      <p:ext uri="{BB962C8B-B14F-4D97-AF65-F5344CB8AC3E}">
        <p14:creationId xmlns:p14="http://schemas.microsoft.com/office/powerpoint/2010/main" val="465815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7C9609E7-8617-C9FC-A77F-9C8A7B255D3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927" t="31" r="434" b="1"/>
          <a:stretch/>
        </p:blipFill>
        <p:spPr>
          <a:xfrm>
            <a:off x="2992898" y="1953491"/>
            <a:ext cx="12302203" cy="6359292"/>
          </a:xfrm>
          <a:prstGeom prst="rect">
            <a:avLst/>
          </a:prstGeom>
          <a:ln>
            <a:noFill/>
          </a:ln>
          <a:effectLst>
            <a:outerShdw blurRad="292100" dist="139700" dir="2700000" algn="tl" rotWithShape="0">
              <a:srgbClr val="333333">
                <a:alpha val="65000"/>
              </a:srgbClr>
            </a:outerShdw>
          </a:effectLst>
        </p:spPr>
      </p:pic>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
        <p:nvSpPr>
          <p:cNvPr id="15" name="ZoneTexte 14">
            <a:extLst>
              <a:ext uri="{FF2B5EF4-FFF2-40B4-BE49-F238E27FC236}">
                <a16:creationId xmlns:a16="http://schemas.microsoft.com/office/drawing/2014/main" id="{277731B4-D01C-7B07-A954-BCC023BF4E80}"/>
              </a:ext>
            </a:extLst>
          </p:cNvPr>
          <p:cNvSpPr txBox="1"/>
          <p:nvPr/>
        </p:nvSpPr>
        <p:spPr>
          <a:xfrm>
            <a:off x="1689625" y="329733"/>
            <a:ext cx="13003388" cy="1015663"/>
          </a:xfrm>
          <a:prstGeom prst="rect">
            <a:avLst/>
          </a:prstGeom>
          <a:noFill/>
        </p:spPr>
        <p:txBody>
          <a:bodyPr wrap="square" rtlCol="0">
            <a:spAutoFit/>
          </a:bodyPr>
          <a:lstStyle/>
          <a:p>
            <a:r>
              <a:rPr kumimoji="1" lang="en-US" sz="6000" dirty="0">
                <a:latin typeface="+mj-lt"/>
              </a:rPr>
              <a:t>HashiCorp Configuration Langage</a:t>
            </a:r>
            <a:endParaRPr lang="fr-FR" sz="6000" dirty="0">
              <a:latin typeface="+mj-lt"/>
            </a:endParaRPr>
          </a:p>
        </p:txBody>
      </p:sp>
    </p:spTree>
    <p:extLst>
      <p:ext uri="{BB962C8B-B14F-4D97-AF65-F5344CB8AC3E}">
        <p14:creationId xmlns:p14="http://schemas.microsoft.com/office/powerpoint/2010/main" val="596384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7C9609E7-8617-C9FC-A77F-9C8A7B255D3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 t="1" r="113" b="-439"/>
          <a:stretch/>
        </p:blipFill>
        <p:spPr>
          <a:xfrm>
            <a:off x="2992898" y="2244437"/>
            <a:ext cx="13003388" cy="6871854"/>
          </a:xfrm>
          <a:prstGeom prst="rect">
            <a:avLst/>
          </a:prstGeom>
          <a:ln>
            <a:noFill/>
          </a:ln>
          <a:effectLst>
            <a:outerShdw blurRad="292100" dist="139700" dir="2700000" algn="tl" rotWithShape="0">
              <a:srgbClr val="333333">
                <a:alpha val="65000"/>
              </a:srgbClr>
            </a:outerShdw>
          </a:effectLst>
        </p:spPr>
      </p:pic>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
        <p:nvSpPr>
          <p:cNvPr id="15" name="ZoneTexte 14">
            <a:extLst>
              <a:ext uri="{FF2B5EF4-FFF2-40B4-BE49-F238E27FC236}">
                <a16:creationId xmlns:a16="http://schemas.microsoft.com/office/drawing/2014/main" id="{277731B4-D01C-7B07-A954-BCC023BF4E80}"/>
              </a:ext>
            </a:extLst>
          </p:cNvPr>
          <p:cNvSpPr txBox="1"/>
          <p:nvPr/>
        </p:nvSpPr>
        <p:spPr>
          <a:xfrm>
            <a:off x="1689625" y="329733"/>
            <a:ext cx="13003388" cy="1015663"/>
          </a:xfrm>
          <a:prstGeom prst="rect">
            <a:avLst/>
          </a:prstGeom>
          <a:noFill/>
        </p:spPr>
        <p:txBody>
          <a:bodyPr wrap="square" rtlCol="0">
            <a:spAutoFit/>
          </a:bodyPr>
          <a:lstStyle/>
          <a:p>
            <a:r>
              <a:rPr kumimoji="1" lang="en-US" sz="6000" dirty="0">
                <a:latin typeface="+mj-lt"/>
              </a:rPr>
              <a:t>HashiCorp Configuration Langage</a:t>
            </a:r>
            <a:endParaRPr lang="fr-FR" sz="6000" dirty="0">
              <a:latin typeface="+mj-lt"/>
            </a:endParaRPr>
          </a:p>
        </p:txBody>
      </p:sp>
    </p:spTree>
    <p:extLst>
      <p:ext uri="{BB962C8B-B14F-4D97-AF65-F5344CB8AC3E}">
        <p14:creationId xmlns:p14="http://schemas.microsoft.com/office/powerpoint/2010/main" val="3960858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7C9609E7-8617-C9FC-A77F-9C8A7B255D3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r="114"/>
          <a:stretch/>
        </p:blipFill>
        <p:spPr>
          <a:xfrm>
            <a:off x="2992898" y="2133601"/>
            <a:ext cx="13003388" cy="6982690"/>
          </a:xfrm>
          <a:prstGeom prst="rect">
            <a:avLst/>
          </a:prstGeom>
          <a:ln>
            <a:noFill/>
          </a:ln>
          <a:effectLst>
            <a:outerShdw blurRad="292100" dist="139700" dir="2700000" algn="tl" rotWithShape="0">
              <a:srgbClr val="333333">
                <a:alpha val="65000"/>
              </a:srgbClr>
            </a:outerShdw>
          </a:effectLst>
        </p:spPr>
      </p:pic>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
        <p:nvSpPr>
          <p:cNvPr id="15" name="ZoneTexte 14">
            <a:extLst>
              <a:ext uri="{FF2B5EF4-FFF2-40B4-BE49-F238E27FC236}">
                <a16:creationId xmlns:a16="http://schemas.microsoft.com/office/drawing/2014/main" id="{277731B4-D01C-7B07-A954-BCC023BF4E80}"/>
              </a:ext>
            </a:extLst>
          </p:cNvPr>
          <p:cNvSpPr txBox="1"/>
          <p:nvPr/>
        </p:nvSpPr>
        <p:spPr>
          <a:xfrm>
            <a:off x="1689625" y="329733"/>
            <a:ext cx="13003388" cy="1015663"/>
          </a:xfrm>
          <a:prstGeom prst="rect">
            <a:avLst/>
          </a:prstGeom>
          <a:noFill/>
        </p:spPr>
        <p:txBody>
          <a:bodyPr wrap="square" rtlCol="0">
            <a:spAutoFit/>
          </a:bodyPr>
          <a:lstStyle/>
          <a:p>
            <a:r>
              <a:rPr kumimoji="1" lang="en-US" sz="6000" dirty="0">
                <a:latin typeface="+mj-lt"/>
              </a:rPr>
              <a:t>HashiCorp Configuration Langage</a:t>
            </a:r>
            <a:endParaRPr lang="fr-FR" sz="6000" dirty="0">
              <a:latin typeface="+mj-lt"/>
            </a:endParaRPr>
          </a:p>
        </p:txBody>
      </p:sp>
    </p:spTree>
    <p:extLst>
      <p:ext uri="{BB962C8B-B14F-4D97-AF65-F5344CB8AC3E}">
        <p14:creationId xmlns:p14="http://schemas.microsoft.com/office/powerpoint/2010/main" val="2294039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7C9609E7-8617-C9FC-A77F-9C8A7B255D3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12" r="-343"/>
          <a:stretch/>
        </p:blipFill>
        <p:spPr>
          <a:xfrm>
            <a:off x="2992898" y="2244436"/>
            <a:ext cx="13175357" cy="7065819"/>
          </a:xfrm>
          <a:prstGeom prst="rect">
            <a:avLst/>
          </a:prstGeom>
          <a:ln>
            <a:noFill/>
          </a:ln>
          <a:effectLst>
            <a:outerShdw blurRad="292100" dist="139700" dir="2700000" algn="tl" rotWithShape="0">
              <a:srgbClr val="333333">
                <a:alpha val="65000"/>
              </a:srgbClr>
            </a:outerShdw>
          </a:effectLst>
        </p:spPr>
      </p:pic>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
        <p:nvSpPr>
          <p:cNvPr id="15" name="ZoneTexte 14">
            <a:extLst>
              <a:ext uri="{FF2B5EF4-FFF2-40B4-BE49-F238E27FC236}">
                <a16:creationId xmlns:a16="http://schemas.microsoft.com/office/drawing/2014/main" id="{277731B4-D01C-7B07-A954-BCC023BF4E80}"/>
              </a:ext>
            </a:extLst>
          </p:cNvPr>
          <p:cNvSpPr txBox="1"/>
          <p:nvPr/>
        </p:nvSpPr>
        <p:spPr>
          <a:xfrm>
            <a:off x="1689625" y="329733"/>
            <a:ext cx="13003388" cy="1015663"/>
          </a:xfrm>
          <a:prstGeom prst="rect">
            <a:avLst/>
          </a:prstGeom>
          <a:noFill/>
        </p:spPr>
        <p:txBody>
          <a:bodyPr wrap="square" rtlCol="0">
            <a:spAutoFit/>
          </a:bodyPr>
          <a:lstStyle/>
          <a:p>
            <a:r>
              <a:rPr kumimoji="1" lang="en-US" sz="6000" dirty="0">
                <a:latin typeface="+mj-lt"/>
              </a:rPr>
              <a:t>HashiCorp Configuration Langage</a:t>
            </a:r>
            <a:endParaRPr lang="fr-FR" sz="6000" dirty="0">
              <a:latin typeface="+mj-lt"/>
            </a:endParaRPr>
          </a:p>
        </p:txBody>
      </p:sp>
    </p:spTree>
    <p:extLst>
      <p:ext uri="{BB962C8B-B14F-4D97-AF65-F5344CB8AC3E}">
        <p14:creationId xmlns:p14="http://schemas.microsoft.com/office/powerpoint/2010/main" val="961171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fr-FR" altLang="ja-JP" dirty="0"/>
              <a:t>Concepts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7C9609E7-8617-C9FC-A77F-9C8A7B255D3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827" b="2827"/>
          <a:stretch/>
        </p:blipFill>
        <p:spPr>
          <a:xfrm>
            <a:off x="1309254" y="1524505"/>
            <a:ext cx="15669491" cy="7186311"/>
          </a:xfrm>
          <a:prstGeom prst="rect">
            <a:avLst/>
          </a:prstGeom>
          <a:ln>
            <a:noFill/>
          </a:ln>
          <a:effectLst>
            <a:outerShdw blurRad="292100" dist="139700" dir="2700000" algn="tl" rotWithShape="0">
              <a:srgbClr val="333333">
                <a:alpha val="65000"/>
              </a:srgbClr>
            </a:outerShdw>
          </a:effectLst>
        </p:spPr>
      </p:pic>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
        <p:nvSpPr>
          <p:cNvPr id="15" name="ZoneTexte 14">
            <a:extLst>
              <a:ext uri="{FF2B5EF4-FFF2-40B4-BE49-F238E27FC236}">
                <a16:creationId xmlns:a16="http://schemas.microsoft.com/office/drawing/2014/main" id="{277731B4-D01C-7B07-A954-BCC023BF4E80}"/>
              </a:ext>
            </a:extLst>
          </p:cNvPr>
          <p:cNvSpPr txBox="1"/>
          <p:nvPr/>
        </p:nvSpPr>
        <p:spPr>
          <a:xfrm>
            <a:off x="4530241" y="389105"/>
            <a:ext cx="13003388" cy="1015663"/>
          </a:xfrm>
          <a:prstGeom prst="rect">
            <a:avLst/>
          </a:prstGeom>
          <a:noFill/>
        </p:spPr>
        <p:txBody>
          <a:bodyPr wrap="square" rtlCol="0">
            <a:spAutoFit/>
          </a:bodyPr>
          <a:lstStyle/>
          <a:p>
            <a:r>
              <a:rPr kumimoji="1" lang="en-US" altLang="ja-JP" sz="6000" dirty="0">
                <a:latin typeface="+mj-lt"/>
              </a:rPr>
              <a:t>Fonctionnement général</a:t>
            </a:r>
            <a:endParaRPr lang="fr-FR" sz="6000" dirty="0">
              <a:latin typeface="+mj-lt"/>
            </a:endParaRPr>
          </a:p>
        </p:txBody>
      </p:sp>
    </p:spTree>
    <p:extLst>
      <p:ext uri="{BB962C8B-B14F-4D97-AF65-F5344CB8AC3E}">
        <p14:creationId xmlns:p14="http://schemas.microsoft.com/office/powerpoint/2010/main" val="2784842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7C9609E7-8617-C9FC-A77F-9C8A7B255D3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801505" y="1321034"/>
            <a:ext cx="14684989" cy="8291345"/>
          </a:xfrm>
        </p:spPr>
      </p:pic>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
        <p:nvSpPr>
          <p:cNvPr id="15" name="ZoneTexte 14">
            <a:extLst>
              <a:ext uri="{FF2B5EF4-FFF2-40B4-BE49-F238E27FC236}">
                <a16:creationId xmlns:a16="http://schemas.microsoft.com/office/drawing/2014/main" id="{277731B4-D01C-7B07-A954-BCC023BF4E80}"/>
              </a:ext>
            </a:extLst>
          </p:cNvPr>
          <p:cNvSpPr txBox="1"/>
          <p:nvPr/>
        </p:nvSpPr>
        <p:spPr>
          <a:xfrm>
            <a:off x="4530241" y="389105"/>
            <a:ext cx="13003388" cy="1015663"/>
          </a:xfrm>
          <a:prstGeom prst="rect">
            <a:avLst/>
          </a:prstGeom>
          <a:noFill/>
        </p:spPr>
        <p:txBody>
          <a:bodyPr wrap="square" rtlCol="0">
            <a:spAutoFit/>
          </a:bodyPr>
          <a:lstStyle/>
          <a:p>
            <a:r>
              <a:rPr kumimoji="1" lang="en-US" altLang="ja-JP" sz="6000" dirty="0">
                <a:latin typeface="+mj-lt"/>
              </a:rPr>
              <a:t>Fonctionnement général</a:t>
            </a:r>
            <a:endParaRPr lang="fr-FR" sz="6000" dirty="0">
              <a:latin typeface="+mj-lt"/>
            </a:endParaRPr>
          </a:p>
        </p:txBody>
      </p:sp>
    </p:spTree>
    <p:extLst>
      <p:ext uri="{BB962C8B-B14F-4D97-AF65-F5344CB8AC3E}">
        <p14:creationId xmlns:p14="http://schemas.microsoft.com/office/powerpoint/2010/main" val="3134150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Fonctionnalités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19</a:t>
            </a:fld>
            <a:endParaRPr lang="en-US" dirty="0"/>
          </a:p>
        </p:txBody>
      </p:sp>
      <p:sp>
        <p:nvSpPr>
          <p:cNvPr id="12" name="テキスト プレースホルダー 11"/>
          <p:cNvSpPr>
            <a:spLocks noGrp="1"/>
          </p:cNvSpPr>
          <p:nvPr>
            <p:ph type="body" sz="quarter" idx="12"/>
          </p:nvPr>
        </p:nvSpPr>
        <p:spPr>
          <a:xfrm>
            <a:off x="12057647" y="7738943"/>
            <a:ext cx="5771587" cy="1118084"/>
          </a:xfrm>
        </p:spPr>
        <p:txBody>
          <a:bodyPr>
            <a:noAutofit/>
          </a:bodyPr>
          <a:lstStyle/>
          <a:p>
            <a:r>
              <a:rPr lang="fr-FR" sz="1600" dirty="0"/>
              <a:t>Un </a:t>
            </a:r>
            <a:r>
              <a:rPr lang="fr-FR" sz="1600" b="1" dirty="0"/>
              <a:t>Provider</a:t>
            </a:r>
            <a:r>
              <a:rPr lang="fr-FR" sz="1600" dirty="0"/>
              <a:t> est la représentation du fournisseur de l'infrastructure dans Terraform. Il englobe différentes ressources qui peuvent être déployées.</a:t>
            </a:r>
          </a:p>
        </p:txBody>
      </p:sp>
      <p:sp>
        <p:nvSpPr>
          <p:cNvPr id="13" name="テキスト プレースホルダー 12"/>
          <p:cNvSpPr>
            <a:spLocks noGrp="1"/>
          </p:cNvSpPr>
          <p:nvPr>
            <p:ph type="body" sz="quarter" idx="17"/>
          </p:nvPr>
        </p:nvSpPr>
        <p:spPr/>
        <p:txBody>
          <a:bodyPr/>
          <a:lstStyle/>
          <a:p>
            <a:r>
              <a:rPr kumimoji="1" lang="en-US" altLang="ja-JP" b="1" dirty="0"/>
              <a:t>Provider</a:t>
            </a:r>
            <a:endParaRPr kumimoji="1" lang="ja-JP" altLang="en-US" b="1" dirty="0"/>
          </a:p>
        </p:txBody>
      </p:sp>
      <p:sp>
        <p:nvSpPr>
          <p:cNvPr id="14" name="テキスト プレースホルダー 13"/>
          <p:cNvSpPr>
            <a:spLocks noGrp="1"/>
          </p:cNvSpPr>
          <p:nvPr>
            <p:ph type="body" sz="quarter" idx="18"/>
          </p:nvPr>
        </p:nvSpPr>
        <p:spPr/>
        <p:txBody>
          <a:bodyPr>
            <a:normAutofit/>
          </a:bodyPr>
          <a:lstStyle/>
          <a:p>
            <a:pPr algn="l"/>
            <a:r>
              <a:rPr lang="fr-FR" sz="1800" dirty="0"/>
              <a:t>Une </a:t>
            </a:r>
            <a:r>
              <a:rPr lang="fr-FR" sz="1800" b="1" dirty="0"/>
              <a:t>ressource</a:t>
            </a:r>
            <a:r>
              <a:rPr lang="fr-FR" sz="1800" dirty="0"/>
              <a:t> est un objet Terraform à créer dans une infrastructure. </a:t>
            </a:r>
          </a:p>
        </p:txBody>
      </p:sp>
      <p:sp>
        <p:nvSpPr>
          <p:cNvPr id="15" name="テキスト プレースホルダー 14"/>
          <p:cNvSpPr>
            <a:spLocks noGrp="1"/>
          </p:cNvSpPr>
          <p:nvPr>
            <p:ph type="body" sz="quarter" idx="19"/>
          </p:nvPr>
        </p:nvSpPr>
        <p:spPr/>
        <p:txBody>
          <a:bodyPr/>
          <a:lstStyle/>
          <a:p>
            <a:r>
              <a:rPr lang="fr-FR" b="1" dirty="0"/>
              <a:t>Ressource</a:t>
            </a:r>
            <a:endParaRPr kumimoji="1" lang="ja-JP" altLang="en-US" dirty="0"/>
          </a:p>
        </p:txBody>
      </p:sp>
      <p:sp>
        <p:nvSpPr>
          <p:cNvPr id="16" name="テキスト プレースホルダー 15"/>
          <p:cNvSpPr>
            <a:spLocks noGrp="1"/>
          </p:cNvSpPr>
          <p:nvPr>
            <p:ph type="body" sz="quarter" idx="20"/>
          </p:nvPr>
        </p:nvSpPr>
        <p:spPr/>
        <p:txBody>
          <a:bodyPr>
            <a:noAutofit/>
          </a:bodyPr>
          <a:lstStyle/>
          <a:p>
            <a:pPr>
              <a:lnSpc>
                <a:spcPct val="150000"/>
              </a:lnSpc>
            </a:pPr>
            <a:r>
              <a:rPr lang="fr-FR" sz="1800" dirty="0"/>
              <a:t>Une variable peut être donnée en argument à Terraform. </a:t>
            </a:r>
          </a:p>
          <a:p>
            <a:r>
              <a:rPr lang="fr-FR" sz="1800" dirty="0"/>
              <a:t> </a:t>
            </a:r>
          </a:p>
        </p:txBody>
      </p:sp>
      <p:sp>
        <p:nvSpPr>
          <p:cNvPr id="17" name="テキスト プレースホルダー 16"/>
          <p:cNvSpPr>
            <a:spLocks noGrp="1"/>
          </p:cNvSpPr>
          <p:nvPr>
            <p:ph type="body" sz="quarter" idx="21"/>
          </p:nvPr>
        </p:nvSpPr>
        <p:spPr/>
        <p:txBody>
          <a:bodyPr/>
          <a:lstStyle/>
          <a:p>
            <a:r>
              <a:rPr kumimoji="1" lang="en-US" altLang="ja-JP" b="1" dirty="0"/>
              <a:t>Variable</a:t>
            </a:r>
            <a:endParaRPr kumimoji="1" lang="ja-JP" altLang="en-US" b="1" dirty="0"/>
          </a:p>
        </p:txBody>
      </p:sp>
      <p:sp>
        <p:nvSpPr>
          <p:cNvPr id="18" name="テキスト プレースホルダー 17"/>
          <p:cNvSpPr>
            <a:spLocks noGrp="1"/>
          </p:cNvSpPr>
          <p:nvPr>
            <p:ph type="body" sz="quarter" idx="22"/>
          </p:nvPr>
        </p:nvSpPr>
        <p:spPr/>
        <p:txBody>
          <a:bodyPr>
            <a:noAutofit/>
          </a:bodyPr>
          <a:lstStyle/>
          <a:p>
            <a:pPr algn="l"/>
            <a:r>
              <a:rPr lang="fr-FR" sz="1600" dirty="0"/>
              <a:t>Un </a:t>
            </a:r>
            <a:r>
              <a:rPr lang="fr-FR" sz="1600" b="1" dirty="0"/>
              <a:t>module</a:t>
            </a:r>
            <a:r>
              <a:rPr lang="fr-FR" sz="1600" dirty="0"/>
              <a:t>  est une portion de code Terraform réutilisable. Comme toute autre arborescence Terraform, un module possède des ressources, des données, des variables et des sorties.</a:t>
            </a:r>
          </a:p>
        </p:txBody>
      </p:sp>
      <p:sp>
        <p:nvSpPr>
          <p:cNvPr id="19" name="テキスト プレースホルダー 18"/>
          <p:cNvSpPr>
            <a:spLocks noGrp="1"/>
          </p:cNvSpPr>
          <p:nvPr>
            <p:ph type="body" sz="quarter" idx="23"/>
          </p:nvPr>
        </p:nvSpPr>
        <p:spPr/>
        <p:txBody>
          <a:bodyPr/>
          <a:lstStyle/>
          <a:p>
            <a:r>
              <a:rPr kumimoji="1" lang="en-US" altLang="ja-JP" b="1" dirty="0"/>
              <a:t>Module</a:t>
            </a:r>
            <a:endParaRPr kumimoji="1" lang="ja-JP" altLang="en-US" b="1" dirty="0"/>
          </a:p>
        </p:txBody>
      </p:sp>
      <p:sp>
        <p:nvSpPr>
          <p:cNvPr id="20" name="テキスト プレースホルダー 19"/>
          <p:cNvSpPr>
            <a:spLocks noGrp="1"/>
          </p:cNvSpPr>
          <p:nvPr>
            <p:ph type="body" sz="quarter" idx="24"/>
          </p:nvPr>
        </p:nvSpPr>
        <p:spPr>
          <a:xfrm>
            <a:off x="12057648" y="3250892"/>
            <a:ext cx="5870134" cy="1118084"/>
          </a:xfrm>
        </p:spPr>
        <p:txBody>
          <a:bodyPr>
            <a:noAutofit/>
          </a:bodyPr>
          <a:lstStyle/>
          <a:p>
            <a:r>
              <a:rPr lang="fr-FR" sz="1600" dirty="0"/>
              <a:t>Vous pouvez utiliser des approvisionneurs pour modéliser des actions spécifiques sur la machine locale ou sur une machine distante afin de préparer les serveurs ou d'autres objets d'infrastructure pour le service.</a:t>
            </a:r>
          </a:p>
        </p:txBody>
      </p:sp>
      <p:sp>
        <p:nvSpPr>
          <p:cNvPr id="21" name="テキスト プレースホルダー 20"/>
          <p:cNvSpPr>
            <a:spLocks noGrp="1"/>
          </p:cNvSpPr>
          <p:nvPr>
            <p:ph type="body" sz="quarter" idx="25"/>
          </p:nvPr>
        </p:nvSpPr>
        <p:spPr/>
        <p:txBody>
          <a:bodyPr/>
          <a:lstStyle/>
          <a:p>
            <a:r>
              <a:rPr lang="fr-FR" b="1" dirty="0"/>
              <a:t>Provisioner</a:t>
            </a:r>
          </a:p>
        </p:txBody>
      </p:sp>
      <p:sp>
        <p:nvSpPr>
          <p:cNvPr id="22" name="テキスト プレースホルダー 21"/>
          <p:cNvSpPr>
            <a:spLocks noGrp="1"/>
          </p:cNvSpPr>
          <p:nvPr>
            <p:ph type="body" sz="quarter" idx="26"/>
          </p:nvPr>
        </p:nvSpPr>
        <p:spPr>
          <a:xfrm>
            <a:off x="493213" y="3250892"/>
            <a:ext cx="5737138" cy="1118084"/>
          </a:xfrm>
        </p:spPr>
        <p:txBody>
          <a:bodyPr>
            <a:noAutofit/>
          </a:bodyPr>
          <a:lstStyle/>
          <a:p>
            <a:pPr algn="l"/>
            <a:r>
              <a:rPr lang="fr-FR" sz="1600" dirty="0"/>
              <a:t>Une sortie (</a:t>
            </a:r>
            <a:r>
              <a:rPr lang="fr-FR" sz="1600" b="1" dirty="0"/>
              <a:t>output</a:t>
            </a:r>
            <a:r>
              <a:rPr lang="fr-FR" sz="1600" dirty="0"/>
              <a:t>) est un objet Terraform permettant de sauvegarder un attribut d'une ressource ou d'une donnée pour la réutiliser dans un autre code Terraform ou simplement pour l'afficher dans le terminal, à la fin de la commande </a:t>
            </a:r>
          </a:p>
        </p:txBody>
      </p:sp>
      <p:sp>
        <p:nvSpPr>
          <p:cNvPr id="23" name="テキスト プレースホルダー 22"/>
          <p:cNvSpPr>
            <a:spLocks noGrp="1"/>
          </p:cNvSpPr>
          <p:nvPr>
            <p:ph type="body" sz="quarter" idx="27"/>
          </p:nvPr>
        </p:nvSpPr>
        <p:spPr/>
        <p:txBody>
          <a:bodyPr/>
          <a:lstStyle/>
          <a:p>
            <a:r>
              <a:rPr kumimoji="1" lang="en-US" altLang="ja-JP" b="1" dirty="0"/>
              <a:t>Output</a:t>
            </a:r>
            <a:endParaRPr kumimoji="1" lang="ja-JP" altLang="en-US" b="1"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788">
        <p15:prstTrans prst="pageCurlSingle"/>
      </p:transition>
    </mc:Choice>
    <mc:Fallback xmlns="">
      <p:transition spd="slow" advTm="1978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22BAF3E7-B571-5265-6F1E-726A49868121}"/>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l="17531" t="6310" r="20101" b="-6310"/>
          <a:stretch/>
        </p:blipFill>
        <p:spPr>
          <a:xfrm>
            <a:off x="668336" y="2083911"/>
            <a:ext cx="3178175" cy="5095875"/>
          </a:xfrm>
        </p:spPr>
      </p:pic>
      <p:pic>
        <p:nvPicPr>
          <p:cNvPr id="10" name="Espace réservé pour une image  9" descr="Une image contenant mur, personne, intérieur, chemise&#10;&#10;Description générée automatiquement">
            <a:extLst>
              <a:ext uri="{FF2B5EF4-FFF2-40B4-BE49-F238E27FC236}">
                <a16:creationId xmlns:a16="http://schemas.microsoft.com/office/drawing/2014/main" id="{0D7B2550-08DD-17BA-B243-81A2AA748352}"/>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8422" r="8422"/>
          <a:stretch>
            <a:fillRect/>
          </a:stretch>
        </p:blipFill>
        <p:spPr/>
      </p:pic>
      <p:pic>
        <p:nvPicPr>
          <p:cNvPr id="12" name="Espace réservé pour une image  11">
            <a:extLst>
              <a:ext uri="{FF2B5EF4-FFF2-40B4-BE49-F238E27FC236}">
                <a16:creationId xmlns:a16="http://schemas.microsoft.com/office/drawing/2014/main" id="{350F4A69-33B8-3C28-DBAA-3D35649D8423}"/>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l="8422" r="8422"/>
          <a:stretch/>
        </p:blipFill>
        <p:spPr/>
      </p:pic>
      <p:pic>
        <p:nvPicPr>
          <p:cNvPr id="17" name="Espace réservé pour une image  16" descr="Une image contenant personne, mur, intérieur, garçon&#10;&#10;Description générée automatiquement">
            <a:extLst>
              <a:ext uri="{FF2B5EF4-FFF2-40B4-BE49-F238E27FC236}">
                <a16:creationId xmlns:a16="http://schemas.microsoft.com/office/drawing/2014/main" id="{B11C7F00-E560-D0E3-05E6-35BDB7374E4B}"/>
              </a:ext>
            </a:extLst>
          </p:cNvPr>
          <p:cNvPicPr>
            <a:picLocks noGrp="1" noChangeAspect="1"/>
          </p:cNvPicPr>
          <p:nvPr>
            <p:ph type="pic" sz="quarter" idx="27"/>
          </p:nvPr>
        </p:nvPicPr>
        <p:blipFill>
          <a:blip r:embed="rId5" cstate="print">
            <a:extLst>
              <a:ext uri="{28A0092B-C50C-407E-A947-70E740481C1C}">
                <a14:useLocalDpi xmlns:a14="http://schemas.microsoft.com/office/drawing/2010/main" val="0"/>
              </a:ext>
            </a:extLst>
          </a:blip>
          <a:srcRect l="18816" r="18816"/>
          <a:stretch>
            <a:fillRect/>
          </a:stretch>
        </p:blipFill>
        <p:spPr/>
      </p:pic>
      <p:pic>
        <p:nvPicPr>
          <p:cNvPr id="21" name="Espace réservé pour une image  20" descr="Une image contenant habits, personne, écharpe, couvre-chef&#10;&#10;Description générée automatiquement">
            <a:extLst>
              <a:ext uri="{FF2B5EF4-FFF2-40B4-BE49-F238E27FC236}">
                <a16:creationId xmlns:a16="http://schemas.microsoft.com/office/drawing/2014/main" id="{5EDB3175-E95A-0523-F506-9826826836CB}"/>
              </a:ext>
            </a:extLst>
          </p:cNvPr>
          <p:cNvPicPr>
            <a:picLocks noGrp="1" noChangeAspect="1"/>
          </p:cNvPicPr>
          <p:nvPr>
            <p:ph type="pic" sz="quarter" idx="30"/>
          </p:nvPr>
        </p:nvPicPr>
        <p:blipFill>
          <a:blip r:embed="rId6">
            <a:extLst>
              <a:ext uri="{28A0092B-C50C-407E-A947-70E740481C1C}">
                <a14:useLocalDpi xmlns:a14="http://schemas.microsoft.com/office/drawing/2010/main" val="0"/>
              </a:ext>
            </a:extLst>
          </a:blip>
          <a:srcRect l="2025" r="2025"/>
          <a:stretch>
            <a:fillRect/>
          </a:stretch>
        </p:blipFill>
        <p:spPr/>
      </p:pic>
      <p:sp>
        <p:nvSpPr>
          <p:cNvPr id="18" name="テキスト プレースホルダー 17"/>
          <p:cNvSpPr>
            <a:spLocks noGrp="1"/>
          </p:cNvSpPr>
          <p:nvPr>
            <p:ph type="body" sz="quarter" idx="20"/>
          </p:nvPr>
        </p:nvSpPr>
        <p:spPr/>
        <p:txBody>
          <a:bodyPr/>
          <a:lstStyle/>
          <a:p>
            <a:r>
              <a:rPr kumimoji="1" lang="en-US" altLang="ja-JP" dirty="0"/>
              <a:t>Hapsatou Sow</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Oumar</a:t>
            </a:r>
            <a:r>
              <a:rPr kumimoji="1" lang="en-US" altLang="ja-JP" dirty="0"/>
              <a:t> B. Faye </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Aliou Cissé</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Khady Diagne</a:t>
            </a:r>
            <a:endParaRPr kumimoji="1" lang="ja-JP" altLang="en-US" dirty="0"/>
          </a:p>
        </p:txBody>
      </p:sp>
      <p:sp>
        <p:nvSpPr>
          <p:cNvPr id="14" name="タイトル 13"/>
          <p:cNvSpPr>
            <a:spLocks noGrp="1"/>
          </p:cNvSpPr>
          <p:nvPr>
            <p:ph type="title"/>
          </p:nvPr>
        </p:nvSpPr>
        <p:spPr/>
        <p:txBody>
          <a:bodyPr/>
          <a:lstStyle/>
          <a:p>
            <a:r>
              <a:rPr lang="en-US" altLang="ja-JP" dirty="0"/>
              <a:t>MEMBRE G4</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Mame Sandeck Niang</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7C9609E7-8617-C9FC-A77F-9C8A7B255D3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37" t="-275" r="141" b="-1"/>
          <a:stretch/>
        </p:blipFill>
        <p:spPr>
          <a:xfrm>
            <a:off x="1399309" y="1160730"/>
            <a:ext cx="14962909" cy="7841673"/>
          </a:xfrm>
          <a:prstGeom prst="rect">
            <a:avLst/>
          </a:prstGeom>
          <a:ln>
            <a:noFill/>
          </a:ln>
          <a:effectLst>
            <a:outerShdw blurRad="292100" dist="139700" dir="2700000" algn="tl" rotWithShape="0">
              <a:srgbClr val="333333">
                <a:alpha val="65000"/>
              </a:srgbClr>
            </a:outerShdw>
          </a:effectLst>
        </p:spPr>
      </p:pic>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
        <p:nvSpPr>
          <p:cNvPr id="15" name="ZoneTexte 14">
            <a:extLst>
              <a:ext uri="{FF2B5EF4-FFF2-40B4-BE49-F238E27FC236}">
                <a16:creationId xmlns:a16="http://schemas.microsoft.com/office/drawing/2014/main" id="{277731B4-D01C-7B07-A954-BCC023BF4E80}"/>
              </a:ext>
            </a:extLst>
          </p:cNvPr>
          <p:cNvSpPr txBox="1"/>
          <p:nvPr/>
        </p:nvSpPr>
        <p:spPr>
          <a:xfrm>
            <a:off x="1689624" y="329733"/>
            <a:ext cx="14672594" cy="830997"/>
          </a:xfrm>
          <a:prstGeom prst="rect">
            <a:avLst/>
          </a:prstGeom>
          <a:noFill/>
        </p:spPr>
        <p:txBody>
          <a:bodyPr wrap="square" rtlCol="0">
            <a:spAutoFit/>
          </a:bodyPr>
          <a:lstStyle/>
          <a:p>
            <a:pPr fontAlgn="base"/>
            <a:r>
              <a:rPr lang="fr-FR" sz="4800" b="1" dirty="0">
                <a:latin typeface="+mj-lt"/>
              </a:rPr>
              <a:t>Etudes comparative entre Terraform et Ansible</a:t>
            </a:r>
            <a:endParaRPr lang="fr-FR" sz="4800" dirty="0">
              <a:latin typeface="+mj-lt"/>
            </a:endParaRPr>
          </a:p>
        </p:txBody>
      </p:sp>
    </p:spTree>
    <p:extLst>
      <p:ext uri="{BB962C8B-B14F-4D97-AF65-F5344CB8AC3E}">
        <p14:creationId xmlns:p14="http://schemas.microsoft.com/office/powerpoint/2010/main" val="2177772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dirty="0">
              <a:solidFill>
                <a:schemeClr val="tx1"/>
              </a:solidFill>
            </a:endParaRPr>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Installation</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a:extLst>
              <a:ext uri="{FF2B5EF4-FFF2-40B4-BE49-F238E27FC236}">
                <a16:creationId xmlns:a16="http://schemas.microsoft.com/office/drawing/2014/main" id="{4AB1A3FB-6FEE-06BD-3790-6AF4B16F4C89}"/>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t="-781" r="1324" b="586"/>
          <a:stretch/>
        </p:blipFill>
        <p:spPr>
          <a:xfrm>
            <a:off x="6802583" y="1967345"/>
            <a:ext cx="11333017" cy="7107382"/>
          </a:xfrm>
        </p:spPr>
      </p:pic>
      <p:sp>
        <p:nvSpPr>
          <p:cNvPr id="2" name="タイトル 1"/>
          <p:cNvSpPr>
            <a:spLocks noGrp="1"/>
          </p:cNvSpPr>
          <p:nvPr>
            <p:ph type="title"/>
          </p:nvPr>
        </p:nvSpPr>
        <p:spPr/>
        <p:txBody>
          <a:bodyPr/>
          <a:lstStyle/>
          <a:p>
            <a:r>
              <a:rPr kumimoji="1" lang="en-US" altLang="ja-JP" dirty="0"/>
              <a:t>Installation </a:t>
            </a:r>
            <a:r>
              <a:rPr kumimoji="1" lang="en-US" altLang="ja-JP" sz="2400" i="1" dirty="0"/>
              <a:t>(sous windows)</a:t>
            </a:r>
            <a:endParaRPr kumimoji="1" lang="ja-JP" altLang="en-US" sz="2400" i="1"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6" name="テキスト プレースホルダー 5"/>
          <p:cNvSpPr>
            <a:spLocks noGrp="1"/>
          </p:cNvSpPr>
          <p:nvPr>
            <p:ph type="body" sz="quarter" idx="14"/>
          </p:nvPr>
        </p:nvSpPr>
        <p:spPr>
          <a:xfrm>
            <a:off x="1" y="2684350"/>
            <a:ext cx="6802582" cy="5462122"/>
          </a:xfrm>
        </p:spPr>
        <p:txBody>
          <a:bodyPr/>
          <a:lstStyle/>
          <a:p>
            <a:endParaRPr kumimoji="1" lang="ja-JP" altLang="en-US" dirty="0"/>
          </a:p>
        </p:txBody>
      </p:sp>
      <p:sp>
        <p:nvSpPr>
          <p:cNvPr id="7" name="テキスト プレースホルダー 6"/>
          <p:cNvSpPr>
            <a:spLocks noGrp="1"/>
          </p:cNvSpPr>
          <p:nvPr>
            <p:ph type="body" sz="quarter" idx="13"/>
          </p:nvPr>
        </p:nvSpPr>
        <p:spPr>
          <a:xfrm>
            <a:off x="0" y="4310830"/>
            <a:ext cx="6802582" cy="1374239"/>
          </a:xfrm>
        </p:spPr>
        <p:txBody>
          <a:bodyPr/>
          <a:lstStyle/>
          <a:p>
            <a:pPr algn="l"/>
            <a:r>
              <a:rPr lang="fr-FR" sz="1800" dirty="0">
                <a:solidFill>
                  <a:schemeClr val="tx1"/>
                </a:solidFill>
              </a:rPr>
              <a:t>Télécharger la dernière version de Terraform sur le site </a:t>
            </a:r>
            <a:r>
              <a:rPr lang="fr-FR" sz="1800" u="sng" dirty="0">
                <a:solidFill>
                  <a:srgbClr val="0070C0"/>
                </a:solidFill>
                <a:effectLst/>
                <a:latin typeface="+mj-l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http://man.hubwiz.com/docset/Terraform.docset/Contents/Resources/Documents/downloads.</a:t>
            </a:r>
            <a:r>
              <a:rPr lang="fr-FR"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a:solidFill>
                  <a:schemeClr val="tx1"/>
                </a:solidFill>
              </a:rPr>
              <a:t>Choisissez le système d’exploitation avec lequel vous travailler :</a:t>
            </a:r>
          </a:p>
          <a:p>
            <a:pPr lvl="0" algn="l"/>
            <a:endParaRPr lang="fr-FR" sz="1800" dirty="0">
              <a:solidFill>
                <a:schemeClr val="tx1"/>
              </a:solidFill>
            </a:endParaRPr>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a:extLst>
              <a:ext uri="{FF2B5EF4-FFF2-40B4-BE49-F238E27FC236}">
                <a16:creationId xmlns:a16="http://schemas.microsoft.com/office/drawing/2014/main" id="{4AB1A3FB-6FEE-06BD-3790-6AF4B16F4C89}"/>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2" t="225" b="-3385"/>
          <a:stretch/>
        </p:blipFill>
        <p:spPr>
          <a:xfrm>
            <a:off x="6594763" y="2396836"/>
            <a:ext cx="11692879" cy="6359237"/>
          </a:xfrm>
        </p:spPr>
      </p:pic>
      <p:sp>
        <p:nvSpPr>
          <p:cNvPr id="2" name="タイトル 1"/>
          <p:cNvSpPr>
            <a:spLocks noGrp="1"/>
          </p:cNvSpPr>
          <p:nvPr>
            <p:ph type="title"/>
          </p:nvPr>
        </p:nvSpPr>
        <p:spPr/>
        <p:txBody>
          <a:bodyPr/>
          <a:lstStyle/>
          <a:p>
            <a:r>
              <a:rPr kumimoji="1" lang="en-US" altLang="ja-JP" dirty="0"/>
              <a:t>Installation </a:t>
            </a:r>
            <a:r>
              <a:rPr kumimoji="1" lang="en-US" altLang="ja-JP" sz="2400" i="1" dirty="0"/>
              <a:t>(sous windows)</a:t>
            </a:r>
            <a:endParaRPr kumimoji="1" lang="ja-JP" altLang="en-US" sz="2400" i="1"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6" name="テキスト プレースホルダー 5"/>
          <p:cNvSpPr>
            <a:spLocks noGrp="1"/>
          </p:cNvSpPr>
          <p:nvPr>
            <p:ph type="body" sz="quarter" idx="14"/>
          </p:nvPr>
        </p:nvSpPr>
        <p:spPr>
          <a:xfrm>
            <a:off x="1" y="2684350"/>
            <a:ext cx="6594763" cy="5462122"/>
          </a:xfrm>
        </p:spPr>
        <p:txBody>
          <a:bodyPr/>
          <a:lstStyle/>
          <a:p>
            <a:endParaRPr kumimoji="1" lang="ja-JP" altLang="en-US" dirty="0"/>
          </a:p>
        </p:txBody>
      </p:sp>
      <p:sp>
        <p:nvSpPr>
          <p:cNvPr id="7" name="テキスト プレースホルダー 6"/>
          <p:cNvSpPr>
            <a:spLocks noGrp="1"/>
          </p:cNvSpPr>
          <p:nvPr>
            <p:ph type="body" sz="quarter" idx="13"/>
          </p:nvPr>
        </p:nvSpPr>
        <p:spPr>
          <a:xfrm>
            <a:off x="0" y="3496557"/>
            <a:ext cx="6594762" cy="3837708"/>
          </a:xfrm>
        </p:spPr>
        <p:txBody>
          <a:bodyPr/>
          <a:lstStyle/>
          <a:p>
            <a:pPr marL="285750" indent="-285750" algn="l" fontAlgn="base">
              <a:buFont typeface="Arial" panose="020B0604020202020204" pitchFamily="34" charset="0"/>
              <a:buChar char="•"/>
            </a:pPr>
            <a:r>
              <a:rPr lang="fr-FR" sz="1800" dirty="0">
                <a:solidFill>
                  <a:schemeClr val="tx1"/>
                </a:solidFill>
                <a:latin typeface="+mn-lt"/>
              </a:rPr>
              <a:t>Une fois le téléchargement terminé, créez un dossier où vous pourrez placer l'exécutable Terraform. </a:t>
            </a:r>
          </a:p>
          <a:p>
            <a:pPr algn="l" fontAlgn="base"/>
            <a:endParaRPr lang="fr-FR" sz="1800" dirty="0">
              <a:solidFill>
                <a:schemeClr val="tx1"/>
              </a:solidFill>
              <a:latin typeface="+mn-lt"/>
            </a:endParaRPr>
          </a:p>
          <a:p>
            <a:pPr marL="285750" indent="-285750" algn="l" fontAlgn="base">
              <a:buFont typeface="Arial" panose="020B0604020202020204" pitchFamily="34" charset="0"/>
              <a:buChar char="•"/>
            </a:pPr>
            <a:r>
              <a:rPr lang="fr-FR" sz="1800" dirty="0">
                <a:solidFill>
                  <a:schemeClr val="tx1"/>
                </a:solidFill>
                <a:latin typeface="+mn-lt"/>
              </a:rPr>
              <a:t>Allez ensuite trouver le binaire Terraform dans l'explorateur de fichiers et extrayez ce fichier zip dans le dossier que vous avez créé précédemment  </a:t>
            </a:r>
          </a:p>
          <a:p>
            <a:pPr algn="l" fontAlgn="base"/>
            <a:endParaRPr lang="fr-FR" sz="1800" dirty="0">
              <a:solidFill>
                <a:schemeClr val="tx1"/>
              </a:solidFill>
              <a:latin typeface="+mn-lt"/>
            </a:endParaRPr>
          </a:p>
          <a:p>
            <a:pPr marL="285750" indent="-285750" algn="l">
              <a:buFont typeface="Arial" panose="020B0604020202020204" pitchFamily="34" charset="0"/>
              <a:buChar char="•"/>
            </a:pPr>
            <a:r>
              <a:rPr lang="fr-FR" sz="1800" dirty="0">
                <a:solidFill>
                  <a:schemeClr val="tx1"/>
                </a:solidFill>
                <a:latin typeface="+mn-lt"/>
              </a:rPr>
              <a:t>Maintenant il suffit de rajouter votre exécutable Terraform a votre variable d’environnement nommé PATH.</a:t>
            </a:r>
          </a:p>
          <a:p>
            <a:pPr algn="l"/>
            <a:endParaRPr lang="fr-FR" sz="1800" dirty="0">
              <a:solidFill>
                <a:schemeClr val="tx1"/>
              </a:solidFill>
              <a:latin typeface="+mn-lt"/>
            </a:endParaRPr>
          </a:p>
          <a:p>
            <a:pPr marL="285750" indent="-285750" algn="l">
              <a:buFont typeface="Arial" panose="020B0604020202020204" pitchFamily="34" charset="0"/>
              <a:buChar char="•"/>
            </a:pPr>
            <a:r>
              <a:rPr lang="fr-FR" sz="1800" dirty="0">
                <a:solidFill>
                  <a:schemeClr val="tx1"/>
                </a:solidFill>
                <a:latin typeface="+mn-lt"/>
              </a:rPr>
              <a:t>Il ne reste plus qu'à vérifier si Terraform est installé avec succès sur votre machine Windows, ouvrez votre PowerShell et lancez la commande suivante</a:t>
            </a:r>
          </a:p>
          <a:p>
            <a:pPr algn="l"/>
            <a:endParaRPr lang="fr-FR" sz="1800" dirty="0">
              <a:solidFill>
                <a:schemeClr val="tx1"/>
              </a:solidFill>
              <a:latin typeface="+mn-lt"/>
            </a:endParaRPr>
          </a:p>
        </p:txBody>
      </p:sp>
    </p:spTree>
    <p:extLst>
      <p:ext uri="{BB962C8B-B14F-4D97-AF65-F5344CB8AC3E}">
        <p14:creationId xmlns:p14="http://schemas.microsoft.com/office/powerpoint/2010/main" val="2182066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6</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Démonstration</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073455197"/>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6" name="テキスト プレースホルダー 5"/>
          <p:cNvSpPr>
            <a:spLocks noGrp="1"/>
          </p:cNvSpPr>
          <p:nvPr>
            <p:ph type="body" sz="quarter" idx="16"/>
          </p:nvPr>
        </p:nvSpPr>
        <p:spPr>
          <a:xfrm>
            <a:off x="17586814" y="573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648000" y="8964379"/>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16885629" y="673034"/>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0" y="9637413"/>
            <a:ext cx="648000" cy="648000"/>
          </a:xfrm>
        </p:spPr>
        <p:txBody>
          <a:bodyPr/>
          <a:lstStyle/>
          <a:p>
            <a:endParaRPr kumimoji="1" lang="ja-JP" altLang="en-US" dirty="0"/>
          </a:p>
        </p:txBody>
      </p:sp>
    </p:spTree>
    <p:extLst>
      <p:ext uri="{BB962C8B-B14F-4D97-AF65-F5344CB8AC3E}">
        <p14:creationId xmlns:p14="http://schemas.microsoft.com/office/powerpoint/2010/main" val="1627453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Merci pour votre attention !</a:t>
            </a:r>
            <a:endParaRPr kumimoji="1" lang="ja-JP" altLang="en-US" dirty="0"/>
          </a:p>
        </p:txBody>
      </p:sp>
    </p:spTree>
    <p:extLst>
      <p:ext uri="{BB962C8B-B14F-4D97-AF65-F5344CB8AC3E}">
        <p14:creationId xmlns:p14="http://schemas.microsoft.com/office/powerpoint/2010/main" val="4119422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err="1"/>
              <a:t>PLan</a:t>
            </a:r>
            <a:endParaRPr kumimoji="1" lang="ja-JP" altLang="en-US" dirty="0"/>
          </a:p>
        </p:txBody>
      </p:sp>
      <p:sp>
        <p:nvSpPr>
          <p:cNvPr id="20" name="テキスト プレースホルダー 19"/>
          <p:cNvSpPr>
            <a:spLocks noGrp="1"/>
          </p:cNvSpPr>
          <p:nvPr>
            <p:ph type="body" sz="quarter" idx="12"/>
          </p:nvPr>
        </p:nvSpPr>
        <p:spPr/>
        <p:txBody>
          <a:bodyPr/>
          <a:lstStyle/>
          <a:p>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Problématiques</a:t>
            </a:r>
            <a:endParaRPr kumimoji="1" lang="ja-JP" altLang="en-US" dirty="0"/>
          </a:p>
        </p:txBody>
      </p:sp>
      <p:sp>
        <p:nvSpPr>
          <p:cNvPr id="22" name="テキスト プレースホルダー 21"/>
          <p:cNvSpPr>
            <a:spLocks noGrp="1"/>
          </p:cNvSpPr>
          <p:nvPr>
            <p:ph type="body" sz="quarter" idx="14"/>
          </p:nvPr>
        </p:nvSpPr>
        <p:spPr/>
        <p:txBody>
          <a:bodyPr/>
          <a:lstStyle/>
          <a:p>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Présentation</a:t>
            </a:r>
            <a:endParaRPr kumimoji="1" lang="ja-JP" altLang="en-US" dirty="0"/>
          </a:p>
        </p:txBody>
      </p:sp>
      <p:sp>
        <p:nvSpPr>
          <p:cNvPr id="24" name="テキスト プレースホルダー 23"/>
          <p:cNvSpPr>
            <a:spLocks noGrp="1"/>
          </p:cNvSpPr>
          <p:nvPr>
            <p:ph type="body" sz="quarter" idx="16"/>
          </p:nvPr>
        </p:nvSpPr>
        <p:spPr/>
        <p:txBody>
          <a:bodyPr/>
          <a:lstStyle/>
          <a:p>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Le Language HCL</a:t>
            </a:r>
            <a:endParaRPr kumimoji="1" lang="ja-JP" altLang="en-US" dirty="0"/>
          </a:p>
        </p:txBody>
      </p:sp>
      <p:sp>
        <p:nvSpPr>
          <p:cNvPr id="26" name="テキスト プレースホルダー 25"/>
          <p:cNvSpPr>
            <a:spLocks noGrp="1"/>
          </p:cNvSpPr>
          <p:nvPr>
            <p:ph type="body" sz="quarter" idx="18"/>
          </p:nvPr>
        </p:nvSpPr>
        <p:spPr/>
        <p:txBody>
          <a:bodyPr/>
          <a:lstStyle/>
          <a:p>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Concepts</a:t>
            </a:r>
            <a:endParaRPr kumimoji="1" lang="ja-JP" altLang="en-US" dirty="0"/>
          </a:p>
        </p:txBody>
      </p:sp>
      <p:sp>
        <p:nvSpPr>
          <p:cNvPr id="28" name="テキスト プレースホルダー 27"/>
          <p:cNvSpPr>
            <a:spLocks noGrp="1"/>
          </p:cNvSpPr>
          <p:nvPr>
            <p:ph type="body" sz="quarter" idx="20"/>
          </p:nvPr>
        </p:nvSpPr>
        <p:spPr/>
        <p:txBody>
          <a:bodyPr/>
          <a:lstStyle/>
          <a:p>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Installation</a:t>
            </a:r>
            <a:endParaRPr kumimoji="1" lang="ja-JP" altLang="en-US" dirty="0"/>
          </a:p>
        </p:txBody>
      </p:sp>
      <p:sp>
        <p:nvSpPr>
          <p:cNvPr id="30" name="テキスト プレースホルダー 29"/>
          <p:cNvSpPr>
            <a:spLocks noGrp="1"/>
          </p:cNvSpPr>
          <p:nvPr>
            <p:ph type="body" sz="quarter" idx="22"/>
          </p:nvPr>
        </p:nvSpPr>
        <p:spPr/>
        <p:txBody>
          <a:bodyPr/>
          <a:lstStyle/>
          <a:p>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Démonstration</a:t>
            </a:r>
            <a:endParaRPr kumimoji="1" lang="ja-JP" altLang="en-US" dirty="0"/>
          </a:p>
        </p:txBody>
      </p:sp>
      <p:sp>
        <p:nvSpPr>
          <p:cNvPr id="32" name="フッター プレースホルダー 31"/>
          <p:cNvSpPr>
            <a:spLocks noGrp="1"/>
          </p:cNvSpPr>
          <p:nvPr>
            <p:ph type="ftr" sz="quarter" idx="10"/>
          </p:nvPr>
        </p:nvSpPr>
        <p:spPr/>
        <p:txBody>
          <a:bodyPr/>
          <a:lstStyle/>
          <a:p>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Problématiques</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Problématiques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a:t>
            </a:fld>
            <a:endParaRPr 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p:blipFill>
        <p:spPr/>
      </p:pic>
      <p:sp>
        <p:nvSpPr>
          <p:cNvPr id="16" name="テキスト プレースホルダー 15"/>
          <p:cNvSpPr>
            <a:spLocks noGrp="1"/>
          </p:cNvSpPr>
          <p:nvPr>
            <p:ph type="body" sz="quarter" idx="16"/>
          </p:nvPr>
        </p:nvSpPr>
        <p:spPr>
          <a:xfrm>
            <a:off x="12168390" y="3776058"/>
            <a:ext cx="4803428" cy="2056805"/>
          </a:xfrm>
        </p:spPr>
        <p:txBody>
          <a:bodyPr>
            <a:normAutofit/>
          </a:bodyPr>
          <a:lstStyle/>
          <a:p>
            <a:pPr lvl="0" algn="l" fontAlgn="base"/>
            <a:r>
              <a:rPr lang="fr-FR" sz="1800" dirty="0"/>
              <a:t>Si vous avez une infrastructure de grande taille, il est très facile de mal configurer une ressource ou de mettre à disposition des services dans le mauvais ordre.</a:t>
            </a:r>
          </a:p>
        </p:txBody>
      </p:sp>
      <p:sp>
        <p:nvSpPr>
          <p:cNvPr id="17" name="テキスト プレースホルダー 16"/>
          <p:cNvSpPr>
            <a:spLocks noGrp="1"/>
          </p:cNvSpPr>
          <p:nvPr>
            <p:ph type="body" sz="quarter" idx="17"/>
          </p:nvPr>
        </p:nvSpPr>
        <p:spPr/>
        <p:txBody>
          <a:bodyPr/>
          <a:lstStyle/>
          <a:p>
            <a:r>
              <a:rPr kumimoji="1" lang="en-US" altLang="ja-JP" dirty="0"/>
              <a:t>Conception</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Mis à jour</a:t>
            </a:r>
            <a:endParaRPr kumimoji="1" lang="ja-JP" altLang="en-US" dirty="0"/>
          </a:p>
        </p:txBody>
      </p:sp>
      <p:sp>
        <p:nvSpPr>
          <p:cNvPr id="22" name="テキスト プレースホルダー 21"/>
          <p:cNvSpPr>
            <a:spLocks noGrp="1"/>
          </p:cNvSpPr>
          <p:nvPr>
            <p:ph type="body" sz="quarter" idx="22"/>
          </p:nvPr>
        </p:nvSpPr>
        <p:spPr>
          <a:xfrm>
            <a:off x="12168390" y="7001529"/>
            <a:ext cx="4942478" cy="2056805"/>
          </a:xfrm>
        </p:spPr>
        <p:txBody>
          <a:bodyPr>
            <a:normAutofit/>
          </a:bodyPr>
          <a:lstStyle/>
          <a:p>
            <a:pPr lvl="0" algn="l" fontAlgn="base"/>
            <a:r>
              <a:rPr lang="fr-FR" sz="1800" dirty="0"/>
              <a:t>La plupart des autres outils IAC (infrastructure as code) sont conçus pour fonctionner avec un seul fournisseur cloud. </a:t>
            </a:r>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p:blipFill>
        <p:spPr/>
      </p:pic>
      <p:pic>
        <p:nvPicPr>
          <p:cNvPr id="5" name="Espace réservé pour une image  4">
            <a:extLst>
              <a:ext uri="{FF2B5EF4-FFF2-40B4-BE49-F238E27FC236}">
                <a16:creationId xmlns:a16="http://schemas.microsoft.com/office/drawing/2014/main" id="{0B4C89E8-46F8-F75A-4C38-AD203D659741}"/>
              </a:ext>
            </a:extLst>
          </p:cNvPr>
          <p:cNvPicPr>
            <a:picLocks noGrp="1" noChangeAspect="1"/>
          </p:cNvPicPr>
          <p:nvPr>
            <p:ph type="pic" sz="quarter" idx="15"/>
          </p:nvPr>
        </p:nvPicPr>
        <p:blipFill>
          <a:blip r:embed="rId6">
            <a:extLst>
              <a:ext uri="{28A0092B-C50C-407E-A947-70E740481C1C}">
                <a14:useLocalDpi xmlns:a14="http://schemas.microsoft.com/office/drawing/2010/main" val="0"/>
              </a:ext>
            </a:extLst>
          </a:blip>
          <a:srcRect l="13618" r="13618"/>
          <a:stretch>
            <a:fillRect/>
          </a:stretch>
        </p:blipFill>
        <p:spPr/>
      </p:pic>
      <p:sp>
        <p:nvSpPr>
          <p:cNvPr id="23" name="テキスト プレースホルダー 22"/>
          <p:cNvSpPr>
            <a:spLocks noGrp="1"/>
          </p:cNvSpPr>
          <p:nvPr>
            <p:ph type="body" sz="quarter" idx="23"/>
          </p:nvPr>
        </p:nvSpPr>
        <p:spPr>
          <a:xfrm>
            <a:off x="10377243" y="6012208"/>
            <a:ext cx="6041745" cy="747032"/>
          </a:xfrm>
        </p:spPr>
        <p:txBody>
          <a:bodyPr/>
          <a:lstStyle/>
          <a:p>
            <a:r>
              <a:rPr kumimoji="1" lang="fr-FR" altLang="ja-JP" dirty="0"/>
              <a:t>Dépendant de la plateforme</a:t>
            </a:r>
            <a:endParaRPr kumimoji="1" lang="ja-JP" altLang="en-US" dirty="0"/>
          </a:p>
        </p:txBody>
      </p:sp>
      <p:sp>
        <p:nvSpPr>
          <p:cNvPr id="13" name="テキスト プレースホルダー 12"/>
          <p:cNvSpPr>
            <a:spLocks noGrp="1"/>
          </p:cNvSpPr>
          <p:nvPr>
            <p:ph type="body" sz="quarter" idx="13"/>
          </p:nvPr>
        </p:nvSpPr>
        <p:spPr>
          <a:xfrm>
            <a:off x="1947003" y="2723793"/>
            <a:ext cx="4675470" cy="747032"/>
          </a:xfrm>
        </p:spPr>
        <p:txBody>
          <a:bodyPr/>
          <a:lstStyle/>
          <a:p>
            <a:r>
              <a:rPr kumimoji="1" lang="en-US" altLang="ja-JP" dirty="0"/>
              <a:t>Configuration manuelle</a:t>
            </a:r>
            <a:endParaRPr kumimoji="1" lang="ja-JP" altLang="en-US" dirty="0"/>
          </a:p>
        </p:txBody>
      </p:sp>
      <p:sp>
        <p:nvSpPr>
          <p:cNvPr id="19" name="テキスト プレースホルダー 18"/>
          <p:cNvSpPr>
            <a:spLocks noGrp="1"/>
          </p:cNvSpPr>
          <p:nvPr>
            <p:ph type="body" sz="quarter" idx="19"/>
          </p:nvPr>
        </p:nvSpPr>
        <p:spPr>
          <a:xfrm>
            <a:off x="1947003" y="7001529"/>
            <a:ext cx="5742270" cy="2056805"/>
          </a:xfrm>
        </p:spPr>
        <p:txBody>
          <a:bodyPr>
            <a:normAutofit/>
          </a:bodyPr>
          <a:lstStyle/>
          <a:p>
            <a:r>
              <a:rPr lang="fr-FR" sz="1800" dirty="0"/>
              <a:t>nous avons du mal à savoir quoi mettre à jour à un moment donné et surtout savoir si le changement que nous souhaitons apporter ne serait pas susceptible d’empêcher le bon fonctionnement de notre environnement (problème de </a:t>
            </a:r>
            <a:r>
              <a:rPr lang="fr-FR" sz="1800" b="1" dirty="0"/>
              <a:t>régression</a:t>
            </a:r>
            <a:r>
              <a:rPr lang="fr-FR" sz="1800" dirty="0"/>
              <a:t>). </a:t>
            </a:r>
            <a:endParaRPr kumimoji="1" lang="ja-JP" altLang="en-US" sz="1600" dirty="0"/>
          </a:p>
        </p:txBody>
      </p:sp>
      <p:sp>
        <p:nvSpPr>
          <p:cNvPr id="12" name="テキスト プレースホルダー 11"/>
          <p:cNvSpPr>
            <a:spLocks noGrp="1"/>
          </p:cNvSpPr>
          <p:nvPr>
            <p:ph type="body" sz="quarter" idx="12"/>
          </p:nvPr>
        </p:nvSpPr>
        <p:spPr>
          <a:xfrm>
            <a:off x="1947003" y="3713114"/>
            <a:ext cx="4675470" cy="2056805"/>
          </a:xfrm>
        </p:spPr>
        <p:txBody>
          <a:bodyPr>
            <a:normAutofit/>
          </a:bodyPr>
          <a:lstStyle/>
          <a:p>
            <a:pPr lvl="0" fontAlgn="base">
              <a:spcAft>
                <a:spcPts val="800"/>
              </a:spcAft>
              <a:buSzPts val="1000"/>
              <a:tabLst>
                <a:tab pos="457200" algn="l"/>
              </a:tabLst>
            </a:pPr>
            <a:r>
              <a:rPr kumimoji="1" lang="fr-FR" sz="1800" dirty="0"/>
              <a:t>Difficulté de la mise en place des infrastructures manuellement étant donnée qu’il faut renseigner plusieurs paramètres. Ce qui entraine une perte temps, générer des erreurs, etc.</a:t>
            </a:r>
          </a:p>
        </p:txBody>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19">
        <p15:prstTrans prst="pageCurlSingle"/>
      </p:transition>
    </mc:Choice>
    <mc:Fallback xmlns="">
      <p:transition spd="slow" advTm="951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Présentation</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プレースホルダー 30"/>
          <p:cNvSpPr>
            <a:spLocks noGrp="1"/>
          </p:cNvSpPr>
          <p:nvPr>
            <p:ph type="body" sz="quarter" idx="11"/>
          </p:nvPr>
        </p:nvSpPr>
        <p:spPr/>
        <p:txBody>
          <a:bodyPr/>
          <a:lstStyle/>
          <a:p>
            <a:endParaRPr kumimoji="1" lang="ja-JP" altLang="en-US" dirty="0"/>
          </a:p>
        </p:txBody>
      </p:sp>
      <p:sp>
        <p:nvSpPr>
          <p:cNvPr id="32" name="テキスト プレースホルダー 31"/>
          <p:cNvSpPr>
            <a:spLocks noGrp="1"/>
          </p:cNvSpPr>
          <p:nvPr>
            <p:ph type="body" sz="quarter" idx="14"/>
          </p:nvPr>
        </p:nvSpPr>
        <p:spPr>
          <a:xfrm>
            <a:off x="440181" y="7047000"/>
            <a:ext cx="8426727" cy="1600199"/>
          </a:xfrm>
        </p:spPr>
        <p:txBody>
          <a:bodyPr/>
          <a:lstStyle/>
          <a:p>
            <a:r>
              <a:rPr lang="fr-FR" sz="1800" dirty="0">
                <a:solidFill>
                  <a:schemeClr val="tx1"/>
                </a:solidFill>
                <a:latin typeface="+mn-lt"/>
              </a:rPr>
              <a:t>Terraform est un outil d’Infrastructure as Code (IaC) qui vous permet de </a:t>
            </a:r>
            <a:r>
              <a:rPr lang="fr-FR" sz="1800" b="1" dirty="0">
                <a:solidFill>
                  <a:schemeClr val="tx1"/>
                </a:solidFill>
                <a:latin typeface="+mn-lt"/>
              </a:rPr>
              <a:t>créer</a:t>
            </a:r>
            <a:r>
              <a:rPr lang="fr-FR" sz="1800" dirty="0">
                <a:solidFill>
                  <a:schemeClr val="tx1"/>
                </a:solidFill>
                <a:latin typeface="+mn-lt"/>
              </a:rPr>
              <a:t>, de </a:t>
            </a:r>
            <a:r>
              <a:rPr lang="fr-FR" sz="1800" b="1" dirty="0">
                <a:solidFill>
                  <a:schemeClr val="tx1"/>
                </a:solidFill>
                <a:latin typeface="+mn-lt"/>
              </a:rPr>
              <a:t>modifier</a:t>
            </a:r>
            <a:r>
              <a:rPr lang="fr-FR" sz="1800" dirty="0">
                <a:solidFill>
                  <a:schemeClr val="tx1"/>
                </a:solidFill>
                <a:latin typeface="+mn-lt"/>
              </a:rPr>
              <a:t> et de </a:t>
            </a:r>
            <a:r>
              <a:rPr lang="fr-FR" sz="1800" b="1" dirty="0">
                <a:solidFill>
                  <a:schemeClr val="tx1"/>
                </a:solidFill>
                <a:latin typeface="+mn-lt"/>
              </a:rPr>
              <a:t>versionner</a:t>
            </a:r>
            <a:r>
              <a:rPr lang="fr-FR" sz="1800" dirty="0">
                <a:solidFill>
                  <a:schemeClr val="tx1"/>
                </a:solidFill>
                <a:latin typeface="+mn-lt"/>
              </a:rPr>
              <a:t> des ressources cloud et sur site de manière </a:t>
            </a:r>
          </a:p>
          <a:p>
            <a:r>
              <a:rPr lang="fr-FR" sz="1800" dirty="0">
                <a:solidFill>
                  <a:schemeClr val="tx1"/>
                </a:solidFill>
                <a:latin typeface="+mn-lt"/>
              </a:rPr>
              <a:t>sûre et efficace.</a:t>
            </a:r>
            <a:r>
              <a:rPr lang="fr-SN" sz="1800" dirty="0">
                <a:solidFill>
                  <a:schemeClr val="tx1"/>
                </a:solidFill>
                <a:latin typeface="+mn-lt"/>
              </a:rPr>
              <a:t> </a:t>
            </a:r>
            <a:endParaRPr lang="fr-FR" sz="1800" dirty="0">
              <a:solidFill>
                <a:schemeClr val="tx1"/>
              </a:solidFill>
              <a:latin typeface="+mn-lt"/>
            </a:endParaRPr>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a:xfrm>
            <a:off x="9109363" y="5997829"/>
            <a:ext cx="8936182" cy="3833303"/>
          </a:xfrm>
        </p:spPr>
        <p:txBody>
          <a:bodyPr>
            <a:normAutofit/>
          </a:bodyPr>
          <a:lstStyle/>
          <a:p>
            <a:pPr marL="342900" indent="-342900">
              <a:buFont typeface="Arial" panose="020B0604020202020204" pitchFamily="34" charset="0"/>
              <a:buChar char="•"/>
            </a:pPr>
            <a:r>
              <a:rPr lang="fr-SN" dirty="0">
                <a:solidFill>
                  <a:schemeClr val="tx1"/>
                </a:solidFill>
              </a:rPr>
              <a:t>Publié en open-source par la société HashiCorp en 2014.</a:t>
            </a:r>
          </a:p>
          <a:p>
            <a:pPr marL="342900" indent="-342900">
              <a:buFont typeface="Arial" panose="020B0604020202020204" pitchFamily="34" charset="0"/>
              <a:buChar char="•"/>
            </a:pPr>
            <a:r>
              <a:rPr lang="fr-SN" dirty="0">
                <a:solidFill>
                  <a:schemeClr val="tx1"/>
                </a:solidFill>
              </a:rPr>
              <a:t>Outils de codage </a:t>
            </a:r>
            <a:r>
              <a:rPr lang="fr-SN" b="1" dirty="0">
                <a:solidFill>
                  <a:schemeClr val="tx1"/>
                </a:solidFill>
              </a:rPr>
              <a:t>déclaratif</a:t>
            </a:r>
            <a:r>
              <a:rPr lang="fr-SN" dirty="0">
                <a:solidFill>
                  <a:schemeClr val="tx1"/>
                </a:solidFill>
              </a:rPr>
              <a:t>, L’infrastructure est décrite sous forme du langage de configuration HashiCorp Configuration Langage (</a:t>
            </a:r>
            <a:r>
              <a:rPr lang="fr-SN" b="1" dirty="0">
                <a:solidFill>
                  <a:schemeClr val="tx1"/>
                </a:solidFill>
              </a:rPr>
              <a:t>HCL</a:t>
            </a:r>
            <a:r>
              <a:rPr lang="fr-SN" dirty="0">
                <a:solidFill>
                  <a:schemeClr val="tx1"/>
                </a:solidFill>
              </a:rPr>
              <a:t>).</a:t>
            </a:r>
          </a:p>
          <a:p>
            <a:pPr marL="342900" indent="-342900">
              <a:buFont typeface="Arial" panose="020B0604020202020204" pitchFamily="34" charset="0"/>
              <a:buChar char="•"/>
            </a:pPr>
            <a:r>
              <a:rPr kumimoji="1" lang="fr-FR" altLang="ja-JP" dirty="0">
                <a:solidFill>
                  <a:schemeClr val="tx1"/>
                </a:solidFill>
              </a:rPr>
              <a:t>Terraform peut gérer des composants de bas niveau comme les ressources de calcul, de stockage et de mise en réseau, ainsi que des composants de haut niveau comme les entrées DNS et les fonctionnalités SaaS.</a:t>
            </a:r>
          </a:p>
          <a:p>
            <a:pPr marL="342900" indent="-342900">
              <a:buFont typeface="Arial" panose="020B0604020202020204" pitchFamily="34" charset="0"/>
              <a:buChar char="•"/>
            </a:pPr>
            <a:r>
              <a:rPr kumimoji="1" lang="fr-FR" dirty="0">
                <a:solidFill>
                  <a:schemeClr val="tx1"/>
                </a:solidFill>
              </a:rPr>
              <a:t>utilisé avec tout fournisseur de services cloud.</a:t>
            </a:r>
            <a:endParaRPr kumimoji="1" lang="ja-JP" altLang="en-US" dirty="0">
              <a:solidFill>
                <a:schemeClr val="tx1"/>
              </a:solidFill>
            </a:endParaRPr>
          </a:p>
        </p:txBody>
      </p:sp>
      <p:pic>
        <p:nvPicPr>
          <p:cNvPr id="8" name="Espace réservé pour une image  7">
            <a:extLst>
              <a:ext uri="{FF2B5EF4-FFF2-40B4-BE49-F238E27FC236}">
                <a16:creationId xmlns:a16="http://schemas.microsoft.com/office/drawing/2014/main" id="{45329969-7E6F-5059-6DB8-1BA4F967FDF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0"/>
            <a:ext cx="18288000" cy="5986687"/>
          </a:xfrm>
        </p:spPr>
      </p:pic>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4">
        <p15:prstTrans prst="pageCurlSingle"/>
      </p:transition>
    </mc:Choice>
    <mc:Fallback xmlns="">
      <p:transition spd="slow" advTm="573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err="1"/>
              <a:t>Avantages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18" name="テキスト プレースホルダー 17"/>
          <p:cNvSpPr>
            <a:spLocks noGrp="1"/>
          </p:cNvSpPr>
          <p:nvPr>
            <p:ph type="body" sz="quarter" idx="12"/>
          </p:nvPr>
        </p:nvSpPr>
        <p:spPr>
          <a:xfrm>
            <a:off x="1274618" y="4564850"/>
            <a:ext cx="5838606" cy="1479012"/>
          </a:xfrm>
        </p:spPr>
        <p:txBody>
          <a:bodyPr>
            <a:normAutofit/>
          </a:bodyPr>
          <a:lstStyle/>
          <a:p>
            <a:pPr lvl="0"/>
            <a:r>
              <a:rPr lang="fr-FR" sz="2000" i="1" dirty="0"/>
              <a:t>Il prend en charge plusieurs plates-formes cloud </a:t>
            </a:r>
          </a:p>
          <a:p>
            <a:pPr algn="l"/>
            <a:endParaRPr lang="fr-FR" sz="2000" dirty="0"/>
          </a:p>
        </p:txBody>
      </p:sp>
      <p:sp>
        <p:nvSpPr>
          <p:cNvPr id="20" name="テキスト プレースホルダー 19"/>
          <p:cNvSpPr>
            <a:spLocks noGrp="1"/>
          </p:cNvSpPr>
          <p:nvPr>
            <p:ph type="body" sz="quarter" idx="14"/>
          </p:nvPr>
        </p:nvSpPr>
        <p:spPr/>
        <p:txBody>
          <a:bodyPr/>
          <a:lstStyle/>
          <a:p>
            <a:r>
              <a:rPr kumimoji="1" lang="en-US" altLang="ja-JP" dirty="0"/>
              <a:t>Multi-</a:t>
            </a:r>
            <a:r>
              <a:rPr kumimoji="1" lang="en-US" altLang="ja-JP" dirty="0" err="1"/>
              <a:t>plateforme</a:t>
            </a:r>
            <a:r>
              <a:rPr kumimoji="1" lang="en-US" altLang="ja-JP" dirty="0"/>
              <a:t> </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a:t>
            </a:r>
            <a:endParaRPr kumimoji="1" lang="ja-JP" altLang="en-US" dirty="0"/>
          </a:p>
        </p:txBody>
      </p:sp>
      <p:sp>
        <p:nvSpPr>
          <p:cNvPr id="22" name="テキスト プレースホルダー 21"/>
          <p:cNvSpPr>
            <a:spLocks noGrp="1"/>
          </p:cNvSpPr>
          <p:nvPr>
            <p:ph type="body" sz="quarter" idx="16"/>
          </p:nvPr>
        </p:nvSpPr>
        <p:spPr>
          <a:xfrm>
            <a:off x="11275193" y="6694047"/>
            <a:ext cx="6070698" cy="1479012"/>
          </a:xfrm>
        </p:spPr>
        <p:txBody>
          <a:bodyPr>
            <a:normAutofit/>
          </a:bodyPr>
          <a:lstStyle/>
          <a:p>
            <a:pPr lvl="0">
              <a:lnSpc>
                <a:spcPct val="110000"/>
              </a:lnSpc>
            </a:pPr>
            <a:r>
              <a:rPr lang="fr-FR" sz="2000" i="1" dirty="0"/>
              <a:t>Terraform est capable de gérer de nombreux environnements. </a:t>
            </a:r>
          </a:p>
        </p:txBody>
      </p:sp>
      <p:sp>
        <p:nvSpPr>
          <p:cNvPr id="23" name="テキスト プレースホルダー 22"/>
          <p:cNvSpPr>
            <a:spLocks noGrp="1"/>
          </p:cNvSpPr>
          <p:nvPr>
            <p:ph type="body" sz="quarter" idx="17"/>
          </p:nvPr>
        </p:nvSpPr>
        <p:spPr/>
        <p:txBody>
          <a:bodyPr/>
          <a:lstStyle/>
          <a:p>
            <a:endParaRPr lang="fr-FR" dirty="0"/>
          </a:p>
          <a:p>
            <a:r>
              <a:rPr lang="fr-FR" dirty="0"/>
              <a:t>scalable</a:t>
            </a:r>
          </a:p>
        </p:txBody>
      </p:sp>
      <p:sp>
        <p:nvSpPr>
          <p:cNvPr id="25" name="テキスト プレースホルダー 24"/>
          <p:cNvSpPr>
            <a:spLocks noGrp="1"/>
          </p:cNvSpPr>
          <p:nvPr>
            <p:ph type="body" sz="quarter" idx="19"/>
          </p:nvPr>
        </p:nvSpPr>
        <p:spPr>
          <a:xfrm>
            <a:off x="942109" y="8121043"/>
            <a:ext cx="6066819" cy="1479012"/>
          </a:xfrm>
        </p:spPr>
        <p:txBody>
          <a:bodyPr>
            <a:noAutofit/>
          </a:bodyPr>
          <a:lstStyle/>
          <a:p>
            <a:pPr algn="l"/>
            <a:endParaRPr lang="fr-FR" i="1" dirty="0"/>
          </a:p>
          <a:p>
            <a:pPr algn="l">
              <a:spcAft>
                <a:spcPts val="800"/>
              </a:spcAft>
            </a:pPr>
            <a:r>
              <a:rPr lang="fr-FR" sz="2000" i="1" dirty="0"/>
              <a:t>Il est assez simple de gérer les prestataires de services externes. </a:t>
            </a:r>
          </a:p>
          <a:p>
            <a:pPr algn="l"/>
            <a:endParaRPr lang="fr-FR" i="1" dirty="0"/>
          </a:p>
        </p:txBody>
      </p:sp>
      <p:sp>
        <p:nvSpPr>
          <p:cNvPr id="26" name="テキスト プレースホルダー 25"/>
          <p:cNvSpPr>
            <a:spLocks noGrp="1"/>
          </p:cNvSpPr>
          <p:nvPr>
            <p:ph type="body" sz="quarter" idx="20"/>
          </p:nvPr>
        </p:nvSpPr>
        <p:spPr/>
        <p:txBody>
          <a:bodyPr/>
          <a:lstStyle/>
          <a:p>
            <a:r>
              <a:rPr kumimoji="1" lang="en-US" altLang="ja-JP" dirty="0"/>
              <a:t>Agentless</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3</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190">
        <p15:prstTrans prst="pageCurlSingle"/>
      </p:transition>
    </mc:Choice>
    <mc:Fallback xmlns="">
      <p:transition spd="slow" advTm="1219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9</a:t>
            </a:fld>
            <a:endParaRPr lang="en-US" dirty="0"/>
          </a:p>
        </p:txBody>
      </p:sp>
      <p:sp>
        <p:nvSpPr>
          <p:cNvPr id="2" name="テキスト プレースホルダー 1"/>
          <p:cNvSpPr>
            <a:spLocks noGrp="1"/>
          </p:cNvSpPr>
          <p:nvPr>
            <p:ph type="body" sz="quarter" idx="12"/>
          </p:nvPr>
        </p:nvSpPr>
        <p:spPr>
          <a:xfrm>
            <a:off x="11275193" y="2728663"/>
            <a:ext cx="6181534" cy="1479012"/>
          </a:xfrm>
        </p:spPr>
        <p:txBody>
          <a:bodyPr>
            <a:noAutofit/>
          </a:bodyPr>
          <a:lstStyle/>
          <a:p>
            <a:pPr lvl="0">
              <a:spcAft>
                <a:spcPts val="800"/>
              </a:spcAft>
            </a:pPr>
            <a:r>
              <a:rPr lang="fr-FR" sz="2000" i="1" dirty="0"/>
              <a:t>Son code modulaire contribue de manière significative à la cohérence, à la réutilisation et à la collaboration.</a:t>
            </a:r>
          </a:p>
        </p:txBody>
      </p:sp>
      <p:sp>
        <p:nvSpPr>
          <p:cNvPr id="5" name="テキスト プレースホルダー 4"/>
          <p:cNvSpPr>
            <a:spLocks noGrp="1"/>
          </p:cNvSpPr>
          <p:nvPr>
            <p:ph type="body" sz="quarter" idx="14"/>
          </p:nvPr>
        </p:nvSpPr>
        <p:spPr/>
        <p:txBody>
          <a:bodyPr/>
          <a:lstStyle/>
          <a:p>
            <a:r>
              <a:rPr kumimoji="1" lang="en-US" altLang="ja-JP" dirty="0"/>
              <a:t>Réutilisation</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5</a:t>
            </a:r>
            <a:endParaRPr kumimoji="1" lang="ja-JP" altLang="en-US" dirty="0"/>
          </a:p>
        </p:txBody>
      </p:sp>
      <p:sp>
        <p:nvSpPr>
          <p:cNvPr id="7" name="テキスト プレースホルダー 6"/>
          <p:cNvSpPr>
            <a:spLocks noGrp="1"/>
          </p:cNvSpPr>
          <p:nvPr>
            <p:ph type="body" sz="quarter" idx="16"/>
          </p:nvPr>
        </p:nvSpPr>
        <p:spPr>
          <a:xfrm>
            <a:off x="1510146" y="4648795"/>
            <a:ext cx="5492914" cy="1479012"/>
          </a:xfrm>
        </p:spPr>
        <p:txBody>
          <a:bodyPr>
            <a:normAutofit/>
          </a:bodyPr>
          <a:lstStyle/>
          <a:p>
            <a:pPr algn="l">
              <a:spcAft>
                <a:spcPts val="800"/>
              </a:spcAft>
            </a:pPr>
            <a:r>
              <a:rPr lang="fr-FR" dirty="0"/>
              <a:t>Terraform cloud est une application qui aide les équipes à utiliser Terraform ensemble.</a:t>
            </a:r>
            <a:endParaRPr lang="fr-FR" sz="2000" i="1" dirty="0"/>
          </a:p>
        </p:txBody>
      </p:sp>
      <p:sp>
        <p:nvSpPr>
          <p:cNvPr id="8" name="テキスト プレースホルダー 7"/>
          <p:cNvSpPr>
            <a:spLocks noGrp="1"/>
          </p:cNvSpPr>
          <p:nvPr>
            <p:ph type="body" sz="quarter" idx="17"/>
          </p:nvPr>
        </p:nvSpPr>
        <p:spPr/>
        <p:txBody>
          <a:bodyPr/>
          <a:lstStyle/>
          <a:p>
            <a:r>
              <a:rPr kumimoji="1" lang="en-US" altLang="ja-JP" dirty="0"/>
              <a:t>Collaboration</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4</a:t>
            </a:r>
            <a:endParaRPr kumimoji="1" lang="ja-JP" altLang="en-US" dirty="0"/>
          </a:p>
        </p:txBody>
      </p:sp>
    </p:spTree>
    <p:extLst>
      <p:ext uri="{BB962C8B-B14F-4D97-AF65-F5344CB8AC3E}">
        <p14:creationId xmlns:p14="http://schemas.microsoft.com/office/powerpoint/2010/main" val="940894386"/>
      </p:ext>
    </p:extLst>
  </p:cSld>
  <p:clrMapOvr>
    <a:masterClrMapping/>
  </p:clrMapOvr>
  <p:transition spd="slow" advTm="8420">
    <p:push dir="u"/>
  </p:transition>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10136</TotalTime>
  <Words>707</Words>
  <Application>Microsoft Office PowerPoint</Application>
  <PresentationFormat>Personnalisé</PresentationFormat>
  <Paragraphs>107</Paragraphs>
  <Slides>26</Slides>
  <Notes>0</Notes>
  <HiddenSlides>0</HiddenSlides>
  <MMClips>0</MMClips>
  <ScaleCrop>false</ScaleCrop>
  <HeadingPairs>
    <vt:vector size="6" baseType="variant">
      <vt:variant>
        <vt:lpstr>Polices utilisées</vt:lpstr>
      </vt:variant>
      <vt:variant>
        <vt:i4>8</vt:i4>
      </vt:variant>
      <vt:variant>
        <vt:lpstr>Thème</vt:lpstr>
      </vt:variant>
      <vt:variant>
        <vt:i4>5</vt:i4>
      </vt:variant>
      <vt:variant>
        <vt:lpstr>Titres des diapositives</vt:lpstr>
      </vt:variant>
      <vt:variant>
        <vt:i4>26</vt:i4>
      </vt:variant>
    </vt:vector>
  </HeadingPairs>
  <TitlesOfParts>
    <vt:vector size="39" baseType="lpstr">
      <vt:lpstr>Arial</vt:lpstr>
      <vt:lpstr>Calibri</vt:lpstr>
      <vt:lpstr>Times New Roman</vt:lpstr>
      <vt:lpstr>Ubuntu</vt:lpstr>
      <vt:lpstr>Ubuntu Bold</vt:lpstr>
      <vt:lpstr>Ubuntu Light</vt:lpstr>
      <vt:lpstr>Ubuntu Medium</vt:lpstr>
      <vt:lpstr>Wingdings</vt:lpstr>
      <vt:lpstr>Arcturus - Content</vt:lpstr>
      <vt:lpstr>Arcturus - Content - No Header</vt:lpstr>
      <vt:lpstr>Arcturus - Free Layout</vt:lpstr>
      <vt:lpstr>Arcturus - Colored Background</vt:lpstr>
      <vt:lpstr>Arcturus - Content - Right Title</vt:lpstr>
      <vt:lpstr>Présentation Terraform</vt:lpstr>
      <vt:lpstr>MEMBRE G4</vt:lpstr>
      <vt:lpstr>PLan</vt:lpstr>
      <vt:lpstr>Présentation PowerPoint</vt:lpstr>
      <vt:lpstr>Problématiques</vt:lpstr>
      <vt:lpstr>Présentation PowerPoint</vt:lpstr>
      <vt:lpstr>Présentation PowerPoint</vt:lpstr>
      <vt:lpstr>Avantages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Fonctionnalités</vt:lpstr>
      <vt:lpstr>Présentation PowerPoint</vt:lpstr>
      <vt:lpstr>Présentation PowerPoint</vt:lpstr>
      <vt:lpstr>Installation (sous windows)</vt:lpstr>
      <vt:lpstr>Installation (sous windows)</vt:lpstr>
      <vt:lpstr>Présentation PowerPoint</vt:lpstr>
      <vt:lpstr>Présentation PowerPoint</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Mame Sandeck NIANG</cp:lastModifiedBy>
  <cp:revision>396</cp:revision>
  <dcterms:created xsi:type="dcterms:W3CDTF">2015-08-02T15:43:04Z</dcterms:created>
  <dcterms:modified xsi:type="dcterms:W3CDTF">2023-02-15T16:23:39Z</dcterms:modified>
</cp:coreProperties>
</file>