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211" r:id="rId2"/>
    <p:sldId id="1212" r:id="rId3"/>
    <p:sldId id="121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93795-A96B-43B8-8EF9-95DD2143028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19233-B053-4E37-A004-E5708F6BFA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3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timepoints</a:t>
            </a:r>
            <a:r>
              <a:rPr lang="es-ES" dirty="0"/>
              <a:t>: 6 and 24 </a:t>
            </a:r>
            <a:r>
              <a:rPr lang="es-ES" dirty="0" err="1"/>
              <a:t>hpi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33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A8C89-2457-5647-2338-52AE7A594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BE13E-D389-A91E-FB7C-EDAFDEAC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EC523-5A8F-DB3B-9E18-5831004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0FF3F-F913-021E-CC16-9BAB18E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7C7AB-13A6-6264-986B-14103315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5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5CBF8-CA17-FDB2-8295-89C120CB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400959-ED7A-FD94-0FBE-6FC3D836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C1AD80-9125-DE7F-AAD9-9EEB0575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85F69-9FB8-7903-69FE-5D34E4D0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2C65C-5157-2406-A2A4-70905E6B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BFE53-24CC-B16F-9003-100D1E39C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DAD3F4-E2AE-8C20-DE67-E49A05E0D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8CC36-AFB5-26B7-0EC6-7724F40A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D5ADD-35E4-19D5-3FB2-0B109F93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14963A-0CE9-08AC-958D-B4D8FCA4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0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16903-F835-E1D0-46DB-907763A4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0781B-D634-E1DA-290A-27AA8AF0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4EE67-5787-2E97-51A8-7F78602B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44452-638F-E951-FA7A-815FAE2D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BDBF5-946D-9AFA-21FD-725FBA1F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EF747-E46E-96C7-6BFE-2970CE25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86A89-9D02-9AA1-74ED-DEC70D27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E30E67-3E13-DF17-77CF-69DFCAC4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359A1-8310-318F-4556-56AB0C0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F9AA-7341-063F-5DB3-7B5E5E7F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056F-41C7-0F74-93AD-5851B7B8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DD42A-0EE8-E8B4-3F1A-F99329F71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3920D6-63FA-FFC7-F24C-D0FC68CB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27134-4AD0-1D25-735B-95FB9D67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D34CAD-4A5E-F96D-4D4A-E798DD51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1F7378-AE78-E9ED-A0D2-0D4A044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EF2E0-97EB-3E78-9452-C346236F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14E18-637B-684E-6ED1-3CDF73EF7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13D159-0A27-F451-A13D-842C8D77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FE010-F155-B22D-9ACD-97A0933EA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63B04F-3074-8442-FF7D-4F48C747B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6F2D8D-54FE-926B-200B-63B887A3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496884-DF04-C0BC-42C3-A383CDD6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37A798-CDA2-26E9-EB3A-F65C385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0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3359-607A-56D8-446A-3427D5C8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55CB17-D69E-B235-9EA8-38B8E84B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EA5F82-971B-B9FF-67D4-43B8711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1D33E6-F138-6350-75F1-38F40A04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1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5AF72C-011A-9584-2C9A-571AA169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FE1F8F-E89A-29B7-F5B7-D35DC850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EA28EF-3335-340A-8111-039F9679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7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1E28-DFD3-F1B1-BBE1-D5B38E85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A457B-C077-DBDC-AAA8-8E0012F9E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68CDCC-63EF-DF10-B1A7-3AE2E1C63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BA9C00-BDF4-D042-6D4B-E34A41AA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33EAEB-CE51-D68D-4422-3FCE60BC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6C0A4-910D-7FF3-4C08-BBCFF9E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0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D7E44-3A2B-633E-4685-C207D0AE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714199-316A-8E23-B22D-0C0B7A61D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76292-45E6-0B62-A5DA-8201B8B6D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1EABCD-42FA-373A-9D8A-805710F3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69574-9FD2-3889-8A0D-A152BFC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A7C2A-CB0A-BE0B-E4DE-D1DFA257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D9B4DA-0A6E-67E4-BE78-9237C526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C0A1BC-3AA5-F385-DEFF-D2A97DF56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64042-971A-58DE-1191-CF1C6D5A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6E65-7704-4B0D-ACBB-18EE07EB153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3009B-573B-8959-4508-DE433B908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CAD6F-8936-7947-4A76-11E12B6FF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0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26B707-74C5-61FB-282F-F4EAC789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52" y="231650"/>
            <a:ext cx="721176" cy="4139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AE8308-178F-C53E-E78C-6E053445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64" y="231649"/>
            <a:ext cx="721176" cy="413927"/>
          </a:xfrm>
          <a:prstGeom prst="rect">
            <a:avLst/>
          </a:prstGeom>
        </p:spPr>
      </p:pic>
      <p:sp>
        <p:nvSpPr>
          <p:cNvPr id="2" name="Google Shape;174;p2">
            <a:extLst>
              <a:ext uri="{FF2B5EF4-FFF2-40B4-BE49-F238E27FC236}">
                <a16:creationId xmlns:a16="http://schemas.microsoft.com/office/drawing/2014/main" id="{D6C3C922-85D4-F5E2-F6B8-38F398987F80}"/>
              </a:ext>
            </a:extLst>
          </p:cNvPr>
          <p:cNvSpPr txBox="1"/>
          <p:nvPr/>
        </p:nvSpPr>
        <p:spPr>
          <a:xfrm>
            <a:off x="450341" y="258422"/>
            <a:ext cx="4050539" cy="46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EXPERIMENTAL DESIGN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2" name="Imagen 141">
            <a:extLst>
              <a:ext uri="{FF2B5EF4-FFF2-40B4-BE49-F238E27FC236}">
                <a16:creationId xmlns:a16="http://schemas.microsoft.com/office/drawing/2014/main" id="{3EC4F48A-3DB9-9086-B04B-4A3479AAE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230" y="2189248"/>
            <a:ext cx="1896825" cy="2317576"/>
          </a:xfrm>
          <a:prstGeom prst="rect">
            <a:avLst/>
          </a:prstGeom>
        </p:spPr>
      </p:pic>
      <p:sp>
        <p:nvSpPr>
          <p:cNvPr id="143" name="Flecha: a la derecha 142">
            <a:extLst>
              <a:ext uri="{FF2B5EF4-FFF2-40B4-BE49-F238E27FC236}">
                <a16:creationId xmlns:a16="http://schemas.microsoft.com/office/drawing/2014/main" id="{FC781079-589E-EE13-656E-D26A7CD5270E}"/>
              </a:ext>
            </a:extLst>
          </p:cNvPr>
          <p:cNvSpPr/>
          <p:nvPr/>
        </p:nvSpPr>
        <p:spPr>
          <a:xfrm>
            <a:off x="1798928" y="3147981"/>
            <a:ext cx="1594474" cy="4001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>
            <a:extLst>
              <a:ext uri="{FF2B5EF4-FFF2-40B4-BE49-F238E27FC236}">
                <a16:creationId xmlns:a16="http://schemas.microsoft.com/office/drawing/2014/main" id="{C23E2516-F1F8-3CD9-B340-7FE54CA2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1" y="2156454"/>
            <a:ext cx="1892630" cy="2144982"/>
          </a:xfrm>
          <a:prstGeom prst="rect">
            <a:avLst/>
          </a:prstGeom>
        </p:spPr>
      </p:pic>
      <p:sp>
        <p:nvSpPr>
          <p:cNvPr id="149" name="CuadroTexto 148">
            <a:extLst>
              <a:ext uri="{FF2B5EF4-FFF2-40B4-BE49-F238E27FC236}">
                <a16:creationId xmlns:a16="http://schemas.microsoft.com/office/drawing/2014/main" id="{4E9B45EF-B4EB-73DD-15AB-D9D93472D4DB}"/>
              </a:ext>
            </a:extLst>
          </p:cNvPr>
          <p:cNvSpPr txBox="1"/>
          <p:nvPr/>
        </p:nvSpPr>
        <p:spPr>
          <a:xfrm>
            <a:off x="5684428" y="2663939"/>
            <a:ext cx="150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4-5 </a:t>
            </a:r>
            <a:r>
              <a:rPr lang="es-ES" sz="2000" dirty="0" err="1"/>
              <a:t>weeks</a:t>
            </a:r>
            <a:endParaRPr lang="es-ES" sz="2000" dirty="0"/>
          </a:p>
        </p:txBody>
      </p:sp>
      <p:sp>
        <p:nvSpPr>
          <p:cNvPr id="150" name="Flecha: a la derecha 149">
            <a:extLst>
              <a:ext uri="{FF2B5EF4-FFF2-40B4-BE49-F238E27FC236}">
                <a16:creationId xmlns:a16="http://schemas.microsoft.com/office/drawing/2014/main" id="{A53412EC-E059-0E6F-3722-E1C7CE00D9E5}"/>
              </a:ext>
            </a:extLst>
          </p:cNvPr>
          <p:cNvSpPr/>
          <p:nvPr/>
        </p:nvSpPr>
        <p:spPr>
          <a:xfrm>
            <a:off x="5580769" y="3081192"/>
            <a:ext cx="1594474" cy="4001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6" name="Imagen 155">
            <a:extLst>
              <a:ext uri="{FF2B5EF4-FFF2-40B4-BE49-F238E27FC236}">
                <a16:creationId xmlns:a16="http://schemas.microsoft.com/office/drawing/2014/main" id="{EDCF5642-4426-5FA8-0E45-86A5074F20BE}"/>
              </a:ext>
            </a:extLst>
          </p:cNvPr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713" r="10410" b="15388"/>
          <a:stretch/>
        </p:blipFill>
        <p:spPr>
          <a:xfrm rot="5400000">
            <a:off x="4313057" y="4733538"/>
            <a:ext cx="721170" cy="820126"/>
          </a:xfrm>
          <a:prstGeom prst="ellipse">
            <a:avLst/>
          </a:prstGeom>
          <a:ln w="3175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9" name="CuadroTexto 158">
            <a:extLst>
              <a:ext uri="{FF2B5EF4-FFF2-40B4-BE49-F238E27FC236}">
                <a16:creationId xmlns:a16="http://schemas.microsoft.com/office/drawing/2014/main" id="{36FC4C8F-D573-42F6-EFC5-C8DADEDD2556}"/>
              </a:ext>
            </a:extLst>
          </p:cNvPr>
          <p:cNvSpPr txBox="1"/>
          <p:nvPr/>
        </p:nvSpPr>
        <p:spPr>
          <a:xfrm>
            <a:off x="2039400" y="2747871"/>
            <a:ext cx="112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10 </a:t>
            </a:r>
            <a:r>
              <a:rPr lang="es-ES" sz="2000" dirty="0" err="1"/>
              <a:t>days</a:t>
            </a:r>
            <a:endParaRPr lang="es-ES" sz="2000" dirty="0"/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4A27B235-58F6-4E4B-F124-A1F8E04684C6}"/>
              </a:ext>
            </a:extLst>
          </p:cNvPr>
          <p:cNvSpPr txBox="1"/>
          <p:nvPr/>
        </p:nvSpPr>
        <p:spPr>
          <a:xfrm>
            <a:off x="3655401" y="4292689"/>
            <a:ext cx="229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AMF </a:t>
            </a:r>
            <a:r>
              <a:rPr lang="es-ES" sz="2000" dirty="0" err="1"/>
              <a:t>inoculation</a:t>
            </a:r>
            <a:endParaRPr lang="es-ES" sz="2000" dirty="0"/>
          </a:p>
        </p:txBody>
      </p:sp>
      <p:pic>
        <p:nvPicPr>
          <p:cNvPr id="163" name="Imagen 162">
            <a:extLst>
              <a:ext uri="{FF2B5EF4-FFF2-40B4-BE49-F238E27FC236}">
                <a16:creationId xmlns:a16="http://schemas.microsoft.com/office/drawing/2014/main" id="{A80302A6-0F70-939A-6AC2-B8798526F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148" y="2525235"/>
            <a:ext cx="1564989" cy="1912133"/>
          </a:xfrm>
          <a:prstGeom prst="rect">
            <a:avLst/>
          </a:prstGeom>
        </p:spPr>
      </p:pic>
      <p:pic>
        <p:nvPicPr>
          <p:cNvPr id="166" name="Imagen 165">
            <a:extLst>
              <a:ext uri="{FF2B5EF4-FFF2-40B4-BE49-F238E27FC236}">
                <a16:creationId xmlns:a16="http://schemas.microsoft.com/office/drawing/2014/main" id="{6E5ECFB5-5C70-4D1A-981E-94B786DD7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0125" y="1712905"/>
            <a:ext cx="1295400" cy="942975"/>
          </a:xfrm>
          <a:prstGeom prst="rect">
            <a:avLst/>
          </a:prstGeom>
        </p:spPr>
      </p:pic>
      <p:sp>
        <p:nvSpPr>
          <p:cNvPr id="167" name="CuadroTexto 166">
            <a:extLst>
              <a:ext uri="{FF2B5EF4-FFF2-40B4-BE49-F238E27FC236}">
                <a16:creationId xmlns:a16="http://schemas.microsoft.com/office/drawing/2014/main" id="{F2D56452-DD5F-79E4-3BB9-6C603F8167F6}"/>
              </a:ext>
            </a:extLst>
          </p:cNvPr>
          <p:cNvSpPr txBox="1"/>
          <p:nvPr/>
        </p:nvSpPr>
        <p:spPr>
          <a:xfrm>
            <a:off x="6864616" y="4268953"/>
            <a:ext cx="229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/>
              <a:t>B.cinerea</a:t>
            </a:r>
            <a:r>
              <a:rPr lang="es-ES" sz="2000" i="1" dirty="0"/>
              <a:t> </a:t>
            </a:r>
            <a:r>
              <a:rPr lang="es-ES" sz="2000" dirty="0" err="1"/>
              <a:t>infection</a:t>
            </a:r>
            <a:endParaRPr lang="es-ES" sz="2000" dirty="0"/>
          </a:p>
        </p:txBody>
      </p:sp>
      <p:sp>
        <p:nvSpPr>
          <p:cNvPr id="168" name="Flecha: a la derecha 167">
            <a:extLst>
              <a:ext uri="{FF2B5EF4-FFF2-40B4-BE49-F238E27FC236}">
                <a16:creationId xmlns:a16="http://schemas.microsoft.com/office/drawing/2014/main" id="{25B905B9-98DC-84B0-34E8-B97D631CD462}"/>
              </a:ext>
            </a:extLst>
          </p:cNvPr>
          <p:cNvSpPr/>
          <p:nvPr/>
        </p:nvSpPr>
        <p:spPr>
          <a:xfrm>
            <a:off x="8783336" y="2953006"/>
            <a:ext cx="1619892" cy="38455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07A6F361-379A-173F-4290-6FA67563321C}"/>
              </a:ext>
            </a:extLst>
          </p:cNvPr>
          <p:cNvSpPr txBox="1"/>
          <p:nvPr/>
        </p:nvSpPr>
        <p:spPr>
          <a:xfrm>
            <a:off x="8783336" y="3348824"/>
            <a:ext cx="174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24 , 48 </a:t>
            </a:r>
            <a:r>
              <a:rPr lang="es-ES" sz="2000" dirty="0" err="1"/>
              <a:t>hours</a:t>
            </a:r>
            <a:r>
              <a:rPr lang="es-ES" sz="2000" dirty="0"/>
              <a:t> post </a:t>
            </a:r>
            <a:r>
              <a:rPr lang="es-ES" sz="2000" dirty="0" err="1"/>
              <a:t>infection</a:t>
            </a:r>
            <a:endParaRPr lang="es-ES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A56172-DD8C-3EB0-2261-FBC05F0FEE55}"/>
              </a:ext>
            </a:extLst>
          </p:cNvPr>
          <p:cNvSpPr txBox="1"/>
          <p:nvPr/>
        </p:nvSpPr>
        <p:spPr>
          <a:xfrm>
            <a:off x="3725230" y="5661706"/>
            <a:ext cx="24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Rhizophagus</a:t>
            </a:r>
            <a:r>
              <a:rPr lang="es-ES" sz="1600" i="1" dirty="0"/>
              <a:t> </a:t>
            </a:r>
            <a:r>
              <a:rPr lang="es-ES" sz="1600" i="1" dirty="0" err="1"/>
              <a:t>irregularis</a:t>
            </a:r>
            <a:endParaRPr lang="es-ES" sz="16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68153F1-0242-9D92-3AA2-1553B23D2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5760" y="4067234"/>
            <a:ext cx="958414" cy="162418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C4800-05BE-EE85-70E7-F104A607A898}"/>
              </a:ext>
            </a:extLst>
          </p:cNvPr>
          <p:cNvSpPr txBox="1"/>
          <p:nvPr/>
        </p:nvSpPr>
        <p:spPr>
          <a:xfrm>
            <a:off x="10448713" y="2619527"/>
            <a:ext cx="159447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NM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NM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221CDBE-0759-8AF1-24CC-F226FFFB660F}"/>
              </a:ext>
            </a:extLst>
          </p:cNvPr>
          <p:cNvSpPr txBox="1"/>
          <p:nvPr/>
        </p:nvSpPr>
        <p:spPr>
          <a:xfrm>
            <a:off x="6436116" y="805268"/>
            <a:ext cx="456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3rd and 4th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leaves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D2C7E12-969B-C6EF-7661-2944D7CC03EC}"/>
              </a:ext>
            </a:extLst>
          </p:cNvPr>
          <p:cNvSpPr txBox="1"/>
          <p:nvPr/>
        </p:nvSpPr>
        <p:spPr>
          <a:xfrm>
            <a:off x="2475610" y="6188899"/>
            <a:ext cx="588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(BENEFICIAL FUNGI: ARBUSCULAR MYCORRHIZAL FUNGI)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7A8AEF0-92A7-2DC0-73CA-1486D532D22D}"/>
              </a:ext>
            </a:extLst>
          </p:cNvPr>
          <p:cNvSpPr txBox="1"/>
          <p:nvPr/>
        </p:nvSpPr>
        <p:spPr>
          <a:xfrm>
            <a:off x="6060239" y="4716862"/>
            <a:ext cx="460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BOTRYTIS CINEREA </a:t>
            </a:r>
            <a:r>
              <a:rPr lang="es-ES" dirty="0"/>
              <a:t>(PATHOGENIC FUNGI)</a:t>
            </a:r>
            <a:endParaRPr lang="en-GB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5E4CF4-7517-F3DD-026C-25D595931847}"/>
              </a:ext>
            </a:extLst>
          </p:cNvPr>
          <p:cNvSpPr txBox="1"/>
          <p:nvPr/>
        </p:nvSpPr>
        <p:spPr>
          <a:xfrm>
            <a:off x="9542264" y="5621439"/>
            <a:ext cx="2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SOLANUM LYCOPERSICUM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9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78D2104-A7BB-263A-9921-1AE3E4AB39D8}"/>
              </a:ext>
            </a:extLst>
          </p:cNvPr>
          <p:cNvSpPr txBox="1"/>
          <p:nvPr/>
        </p:nvSpPr>
        <p:spPr>
          <a:xfrm>
            <a:off x="783013" y="2585003"/>
            <a:ext cx="159447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NM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NM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4E64AD-05A7-40D2-DE91-46684BAA294C}"/>
              </a:ext>
            </a:extLst>
          </p:cNvPr>
          <p:cNvSpPr txBox="1"/>
          <p:nvPr/>
        </p:nvSpPr>
        <p:spPr>
          <a:xfrm>
            <a:off x="885217" y="484255"/>
            <a:ext cx="1024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3rd and 4th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leaves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same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stage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E2692D-B07B-05C1-8286-1D6B0E960962}"/>
              </a:ext>
            </a:extLst>
          </p:cNvPr>
          <p:cNvSpPr txBox="1"/>
          <p:nvPr/>
        </p:nvSpPr>
        <p:spPr>
          <a:xfrm>
            <a:off x="885216" y="1210586"/>
            <a:ext cx="677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biological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replicate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contain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3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F662BA-59DF-EBF5-8C3F-6CDF5887CD35}"/>
              </a:ext>
            </a:extLst>
          </p:cNvPr>
          <p:cNvSpPr txBox="1"/>
          <p:nvPr/>
        </p:nvSpPr>
        <p:spPr>
          <a:xfrm>
            <a:off x="3177701" y="2410915"/>
            <a:ext cx="6770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NM: control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(non-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treated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; non-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infested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NM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: control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infested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AM: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Arbuscular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mycorrhizal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non-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infested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Arbuscular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mycorrhizal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infested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FE49A4-1526-FDCC-90EF-29302D4AEA2E}"/>
              </a:ext>
            </a:extLst>
          </p:cNvPr>
          <p:cNvSpPr txBox="1"/>
          <p:nvPr/>
        </p:nvSpPr>
        <p:spPr>
          <a:xfrm>
            <a:off x="988978" y="5010534"/>
            <a:ext cx="10243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AIM OF THIS STUDY: TO FIND CONEXIONS BETWEEN DIFFERENT MOLECULAR LEVELS TO UNDERSTAND WHICH ARE THE MECHANISMS OF MYCORRHIZAL INDUCED RESISTANCE IN TOMATO PLANTS AGAINST THE NECROTROPHIC FUNGI BOTRYTIS CINEREA. </a:t>
            </a:r>
          </a:p>
        </p:txBody>
      </p:sp>
    </p:spTree>
    <p:extLst>
      <p:ext uri="{BB962C8B-B14F-4D97-AF65-F5344CB8AC3E}">
        <p14:creationId xmlns:p14="http://schemas.microsoft.com/office/powerpoint/2010/main" val="217268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84BC10-1C95-453A-F793-732C9A68A3E2}"/>
              </a:ext>
            </a:extLst>
          </p:cNvPr>
          <p:cNvSpPr txBox="1"/>
          <p:nvPr/>
        </p:nvSpPr>
        <p:spPr>
          <a:xfrm>
            <a:off x="581713" y="566678"/>
            <a:ext cx="6422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Metabolome</a:t>
            </a:r>
            <a:r>
              <a:rPr lang="es-ES" dirty="0"/>
              <a:t>: 3 </a:t>
            </a:r>
            <a:r>
              <a:rPr lang="es-ES" dirty="0" err="1"/>
              <a:t>biological</a:t>
            </a:r>
            <a:r>
              <a:rPr lang="es-ES" dirty="0"/>
              <a:t> </a:t>
            </a:r>
            <a:r>
              <a:rPr lang="es-ES" dirty="0" err="1"/>
              <a:t>replicates</a:t>
            </a:r>
            <a:r>
              <a:rPr lang="es-ES" dirty="0"/>
              <a:t> + 3 </a:t>
            </a:r>
            <a:r>
              <a:rPr lang="es-ES" dirty="0" err="1"/>
              <a:t>techn</a:t>
            </a:r>
            <a:r>
              <a:rPr lang="es-ES" dirty="0"/>
              <a:t> 24 and 48 </a:t>
            </a:r>
            <a:r>
              <a:rPr lang="es-ES" dirty="0" err="1"/>
              <a:t>hpi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Enzymome</a:t>
            </a:r>
            <a:r>
              <a:rPr lang="es-ES" dirty="0"/>
              <a:t>: 6 </a:t>
            </a:r>
            <a:r>
              <a:rPr lang="es-ES" dirty="0" err="1"/>
              <a:t>replicates</a:t>
            </a:r>
            <a:r>
              <a:rPr lang="es-ES" dirty="0"/>
              <a:t>, 24 and 48 </a:t>
            </a:r>
            <a:r>
              <a:rPr lang="es-ES" dirty="0" err="1"/>
              <a:t>hpi</a:t>
            </a:r>
            <a:r>
              <a:rPr lang="es-ES" dirty="0"/>
              <a:t>. (24 </a:t>
            </a:r>
            <a:r>
              <a:rPr lang="es-ES" dirty="0" err="1"/>
              <a:t>enzymes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RNA-</a:t>
            </a:r>
            <a:r>
              <a:rPr lang="es-ES" dirty="0" err="1"/>
              <a:t>seq</a:t>
            </a:r>
            <a:r>
              <a:rPr lang="es-ES" dirty="0"/>
              <a:t>: 3 </a:t>
            </a:r>
            <a:r>
              <a:rPr lang="es-ES" dirty="0" err="1"/>
              <a:t>replicates</a:t>
            </a:r>
            <a:r>
              <a:rPr lang="es-ES" dirty="0"/>
              <a:t>, 24 and 48 </a:t>
            </a:r>
            <a:r>
              <a:rPr lang="es-ES" dirty="0" err="1"/>
              <a:t>hpi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Phosphoproteome</a:t>
            </a:r>
            <a:r>
              <a:rPr lang="es-ES" dirty="0"/>
              <a:t>: 4 </a:t>
            </a:r>
            <a:r>
              <a:rPr lang="es-ES" dirty="0" err="1"/>
              <a:t>replicates</a:t>
            </a:r>
            <a:r>
              <a:rPr lang="es-ES" dirty="0"/>
              <a:t> (</a:t>
            </a:r>
            <a:r>
              <a:rPr lang="es-ES" dirty="0" err="1"/>
              <a:t>except</a:t>
            </a:r>
            <a:r>
              <a:rPr lang="es-ES" dirty="0"/>
              <a:t> AM, 3 </a:t>
            </a:r>
            <a:r>
              <a:rPr lang="es-ES" dirty="0" err="1"/>
              <a:t>replicates</a:t>
            </a:r>
            <a:r>
              <a:rPr lang="es-ES" dirty="0"/>
              <a:t>) , 24 </a:t>
            </a:r>
            <a:r>
              <a:rPr lang="es-ES" dirty="0" err="1"/>
              <a:t>hpi</a:t>
            </a:r>
            <a:r>
              <a:rPr lang="es-ES" dirty="0"/>
              <a:t>  </a:t>
            </a:r>
          </a:p>
          <a:p>
            <a:endParaRPr lang="en-GB" dirty="0"/>
          </a:p>
          <a:p>
            <a:r>
              <a:rPr lang="en-GB" dirty="0"/>
              <a:t>Proteome: 3 replicates, 24 </a:t>
            </a:r>
            <a:r>
              <a:rPr lang="en-GB" dirty="0" err="1"/>
              <a:t>hpi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54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203</Words>
  <Application>Microsoft Office PowerPoint</Application>
  <PresentationFormat>Panorámica</PresentationFormat>
  <Paragraphs>36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Dulcenombre de María Manresa Grao</dc:creator>
  <cp:lastModifiedBy>Dulcenombre de María Manresa Grao</cp:lastModifiedBy>
  <cp:revision>3</cp:revision>
  <dcterms:created xsi:type="dcterms:W3CDTF">2023-06-22T07:29:12Z</dcterms:created>
  <dcterms:modified xsi:type="dcterms:W3CDTF">2023-07-19T08:56:44Z</dcterms:modified>
</cp:coreProperties>
</file>