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C48B0-4406-4AEC-9086-EC4FD73BA28B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FC67C576-80C7-4F4E-8E0A-AB4CCDBFC4EB}">
      <dgm:prSet/>
      <dgm:spPr/>
      <dgm:t>
        <a:bodyPr/>
        <a:lstStyle/>
        <a:p>
          <a:r>
            <a:rPr lang="es-MX" dirty="0"/>
            <a:t>Facilitar el registro y seguimiento de ingresos y gastos.</a:t>
          </a:r>
          <a:endParaRPr lang="en-US" dirty="0"/>
        </a:p>
      </dgm:t>
    </dgm:pt>
    <dgm:pt modelId="{FE4D01B7-4138-4C26-B376-19FD895120DC}" type="parTrans" cxnId="{5E82A51A-33DE-4367-A225-B3C72EB55792}">
      <dgm:prSet/>
      <dgm:spPr/>
      <dgm:t>
        <a:bodyPr/>
        <a:lstStyle/>
        <a:p>
          <a:endParaRPr lang="en-US"/>
        </a:p>
      </dgm:t>
    </dgm:pt>
    <dgm:pt modelId="{B3214D44-CCE6-4EB4-B7E1-8644D556F4C5}" type="sibTrans" cxnId="{5E82A51A-33DE-4367-A225-B3C72EB55792}">
      <dgm:prSet/>
      <dgm:spPr/>
      <dgm:t>
        <a:bodyPr/>
        <a:lstStyle/>
        <a:p>
          <a:endParaRPr lang="en-US"/>
        </a:p>
      </dgm:t>
    </dgm:pt>
    <dgm:pt modelId="{541843AA-6DE2-4741-8680-8BB913A3AC67}">
      <dgm:prSet/>
      <dgm:spPr/>
      <dgm:t>
        <a:bodyPr/>
        <a:lstStyle/>
        <a:p>
          <a:r>
            <a:rPr lang="es-MX"/>
            <a:t>Proveer herramientas de análisis para una mejor toma de decisiones financieras.</a:t>
          </a:r>
          <a:endParaRPr lang="en-US"/>
        </a:p>
      </dgm:t>
    </dgm:pt>
    <dgm:pt modelId="{3DCB5E4A-9322-4D4D-B170-DC28409DE186}" type="parTrans" cxnId="{D6F589BC-F292-4E60-BBF9-68119A826747}">
      <dgm:prSet/>
      <dgm:spPr/>
      <dgm:t>
        <a:bodyPr/>
        <a:lstStyle/>
        <a:p>
          <a:endParaRPr lang="en-US"/>
        </a:p>
      </dgm:t>
    </dgm:pt>
    <dgm:pt modelId="{149E0F36-5882-49A8-A1AA-2A737E719E24}" type="sibTrans" cxnId="{D6F589BC-F292-4E60-BBF9-68119A826747}">
      <dgm:prSet/>
      <dgm:spPr/>
      <dgm:t>
        <a:bodyPr/>
        <a:lstStyle/>
        <a:p>
          <a:endParaRPr lang="en-US"/>
        </a:p>
      </dgm:t>
    </dgm:pt>
    <dgm:pt modelId="{7616537E-1009-4065-AA76-0D1416EDD86F}">
      <dgm:prSet/>
      <dgm:spPr/>
      <dgm:t>
        <a:bodyPr/>
        <a:lstStyle/>
        <a:p>
          <a:r>
            <a:rPr lang="es-MX"/>
            <a:t>Ofrecer una interfaz amigable y accesible para todos los usuarios.</a:t>
          </a:r>
          <a:endParaRPr lang="en-US"/>
        </a:p>
      </dgm:t>
    </dgm:pt>
    <dgm:pt modelId="{F75C662F-C700-45F9-A5E5-442B37D23799}" type="parTrans" cxnId="{1F3ECD61-F6D0-45C8-81E8-4245B8C96F60}">
      <dgm:prSet/>
      <dgm:spPr/>
      <dgm:t>
        <a:bodyPr/>
        <a:lstStyle/>
        <a:p>
          <a:endParaRPr lang="en-US"/>
        </a:p>
      </dgm:t>
    </dgm:pt>
    <dgm:pt modelId="{78CEA872-D548-4A79-ACF8-0DFB7B2F0F33}" type="sibTrans" cxnId="{1F3ECD61-F6D0-45C8-81E8-4245B8C96F60}">
      <dgm:prSet/>
      <dgm:spPr/>
      <dgm:t>
        <a:bodyPr/>
        <a:lstStyle/>
        <a:p>
          <a:endParaRPr lang="en-US"/>
        </a:p>
      </dgm:t>
    </dgm:pt>
    <dgm:pt modelId="{DABF2E78-EF97-4481-BE90-0FEFD5C3F471}" type="pres">
      <dgm:prSet presAssocID="{F06C48B0-4406-4AEC-9086-EC4FD73BA28B}" presName="linear" presStyleCnt="0">
        <dgm:presLayoutVars>
          <dgm:animLvl val="lvl"/>
          <dgm:resizeHandles val="exact"/>
        </dgm:presLayoutVars>
      </dgm:prSet>
      <dgm:spPr/>
    </dgm:pt>
    <dgm:pt modelId="{5F95BD7E-5EDA-4ED7-B67B-1C94589FC479}" type="pres">
      <dgm:prSet presAssocID="{FC67C576-80C7-4F4E-8E0A-AB4CCDBFC4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AE4DC5-9557-4980-B69A-7AFDC7CD6BC4}" type="pres">
      <dgm:prSet presAssocID="{B3214D44-CCE6-4EB4-B7E1-8644D556F4C5}" presName="spacer" presStyleCnt="0"/>
      <dgm:spPr/>
    </dgm:pt>
    <dgm:pt modelId="{3430DB51-C2F5-4E87-854A-CA500414FF74}" type="pres">
      <dgm:prSet presAssocID="{541843AA-6DE2-4741-8680-8BB913A3AC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DDFC81-92A3-414D-9EDB-EA09DC2B0C12}" type="pres">
      <dgm:prSet presAssocID="{149E0F36-5882-49A8-A1AA-2A737E719E24}" presName="spacer" presStyleCnt="0"/>
      <dgm:spPr/>
    </dgm:pt>
    <dgm:pt modelId="{349DC672-3546-4159-85A3-F177D5DD9C27}" type="pres">
      <dgm:prSet presAssocID="{7616537E-1009-4065-AA76-0D1416EDD8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BBB817-94F3-4301-B3E7-BFE204C6ACDD}" type="presOf" srcId="{F06C48B0-4406-4AEC-9086-EC4FD73BA28B}" destId="{DABF2E78-EF97-4481-BE90-0FEFD5C3F471}" srcOrd="0" destOrd="0" presId="urn:microsoft.com/office/officeart/2005/8/layout/vList2"/>
    <dgm:cxn modelId="{5E82A51A-33DE-4367-A225-B3C72EB55792}" srcId="{F06C48B0-4406-4AEC-9086-EC4FD73BA28B}" destId="{FC67C576-80C7-4F4E-8E0A-AB4CCDBFC4EB}" srcOrd="0" destOrd="0" parTransId="{FE4D01B7-4138-4C26-B376-19FD895120DC}" sibTransId="{B3214D44-CCE6-4EB4-B7E1-8644D556F4C5}"/>
    <dgm:cxn modelId="{1F3ECD61-F6D0-45C8-81E8-4245B8C96F60}" srcId="{F06C48B0-4406-4AEC-9086-EC4FD73BA28B}" destId="{7616537E-1009-4065-AA76-0D1416EDD86F}" srcOrd="2" destOrd="0" parTransId="{F75C662F-C700-45F9-A5E5-442B37D23799}" sibTransId="{78CEA872-D548-4A79-ACF8-0DFB7B2F0F33}"/>
    <dgm:cxn modelId="{5F10CAA0-DC2F-4F2D-BECB-EAE42466BCB3}" type="presOf" srcId="{7616537E-1009-4065-AA76-0D1416EDD86F}" destId="{349DC672-3546-4159-85A3-F177D5DD9C27}" srcOrd="0" destOrd="0" presId="urn:microsoft.com/office/officeart/2005/8/layout/vList2"/>
    <dgm:cxn modelId="{31E339A2-C22C-4657-AC06-939AC87A3515}" type="presOf" srcId="{FC67C576-80C7-4F4E-8E0A-AB4CCDBFC4EB}" destId="{5F95BD7E-5EDA-4ED7-B67B-1C94589FC479}" srcOrd="0" destOrd="0" presId="urn:microsoft.com/office/officeart/2005/8/layout/vList2"/>
    <dgm:cxn modelId="{D6F589BC-F292-4E60-BBF9-68119A826747}" srcId="{F06C48B0-4406-4AEC-9086-EC4FD73BA28B}" destId="{541843AA-6DE2-4741-8680-8BB913A3AC67}" srcOrd="1" destOrd="0" parTransId="{3DCB5E4A-9322-4D4D-B170-DC28409DE186}" sibTransId="{149E0F36-5882-49A8-A1AA-2A737E719E24}"/>
    <dgm:cxn modelId="{626A37C5-DEA0-4B35-BBBC-DE5940677378}" type="presOf" srcId="{541843AA-6DE2-4741-8680-8BB913A3AC67}" destId="{3430DB51-C2F5-4E87-854A-CA500414FF74}" srcOrd="0" destOrd="0" presId="urn:microsoft.com/office/officeart/2005/8/layout/vList2"/>
    <dgm:cxn modelId="{0EB208BD-0CE2-4CEE-BDD0-CA121ACA5460}" type="presParOf" srcId="{DABF2E78-EF97-4481-BE90-0FEFD5C3F471}" destId="{5F95BD7E-5EDA-4ED7-B67B-1C94589FC479}" srcOrd="0" destOrd="0" presId="urn:microsoft.com/office/officeart/2005/8/layout/vList2"/>
    <dgm:cxn modelId="{5759CBA7-DE8A-4CA3-979D-C4864DA9EE30}" type="presParOf" srcId="{DABF2E78-EF97-4481-BE90-0FEFD5C3F471}" destId="{17AE4DC5-9557-4980-B69A-7AFDC7CD6BC4}" srcOrd="1" destOrd="0" presId="urn:microsoft.com/office/officeart/2005/8/layout/vList2"/>
    <dgm:cxn modelId="{6E9CA4BB-30FD-440C-86DF-F53B6DB813AE}" type="presParOf" srcId="{DABF2E78-EF97-4481-BE90-0FEFD5C3F471}" destId="{3430DB51-C2F5-4E87-854A-CA500414FF74}" srcOrd="2" destOrd="0" presId="urn:microsoft.com/office/officeart/2005/8/layout/vList2"/>
    <dgm:cxn modelId="{9820D8A1-105A-4AE4-9CAB-A8E243044E6E}" type="presParOf" srcId="{DABF2E78-EF97-4481-BE90-0FEFD5C3F471}" destId="{FEDDFC81-92A3-414D-9EDB-EA09DC2B0C12}" srcOrd="3" destOrd="0" presId="urn:microsoft.com/office/officeart/2005/8/layout/vList2"/>
    <dgm:cxn modelId="{38BC6FB5-4A10-4084-84D2-740DAFD35BCD}" type="presParOf" srcId="{DABF2E78-EF97-4481-BE90-0FEFD5C3F471}" destId="{349DC672-3546-4159-85A3-F177D5DD9C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B1AF92-0BE9-4F20-988A-99586B2F65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3637D0D-7A34-44E8-8C3E-358131B8FD07}">
      <dgm:prSet/>
      <dgm:spPr/>
      <dgm:t>
        <a:bodyPr/>
        <a:lstStyle/>
        <a:p>
          <a:pPr algn="l">
            <a:defRPr cap="all"/>
          </a:pPr>
          <a:r>
            <a:rPr lang="es-CO" b="1" i="0" baseline="0" dirty="0"/>
            <a:t>Control Financiero: </a:t>
          </a:r>
          <a:r>
            <a:rPr lang="es-CO" b="0" i="0" cap="none" baseline="0" dirty="0"/>
            <a:t>Permite a los usuarios tener un control detallado de sus finanzas, reduciendo el riesgo de deudas innecesarias.</a:t>
          </a:r>
          <a:endParaRPr lang="en-US" dirty="0"/>
        </a:p>
      </dgm:t>
    </dgm:pt>
    <dgm:pt modelId="{CB994D18-369E-438C-A7B4-CA8EA6592666}" type="parTrans" cxnId="{14B3A0D1-01F2-441D-AA42-E79105189A93}">
      <dgm:prSet/>
      <dgm:spPr/>
      <dgm:t>
        <a:bodyPr/>
        <a:lstStyle/>
        <a:p>
          <a:endParaRPr lang="en-US"/>
        </a:p>
      </dgm:t>
    </dgm:pt>
    <dgm:pt modelId="{D6501B6D-17CD-4651-B375-B493C35EE074}" type="sibTrans" cxnId="{14B3A0D1-01F2-441D-AA42-E79105189A93}">
      <dgm:prSet/>
      <dgm:spPr/>
      <dgm:t>
        <a:bodyPr/>
        <a:lstStyle/>
        <a:p>
          <a:endParaRPr lang="en-US"/>
        </a:p>
      </dgm:t>
    </dgm:pt>
    <dgm:pt modelId="{F80CA33E-101D-4C8B-A9E4-7AD1AE8684AC}">
      <dgm:prSet/>
      <dgm:spPr/>
      <dgm:t>
        <a:bodyPr/>
        <a:lstStyle/>
        <a:p>
          <a:pPr algn="l">
            <a:defRPr cap="all"/>
          </a:pPr>
          <a:r>
            <a:rPr lang="es-CO" b="1" i="0" baseline="0" dirty="0"/>
            <a:t>Toma de Decisiones Informada: </a:t>
          </a:r>
          <a:r>
            <a:rPr lang="es-CO" b="0" i="0" cap="none" baseline="0" dirty="0"/>
            <a:t>Proporciona datos y análisis que ayudan a los usuarios a tomar decisiones financieras más acertadas</a:t>
          </a:r>
          <a:r>
            <a:rPr lang="es-CO" b="0" i="0" baseline="0" dirty="0"/>
            <a:t>.</a:t>
          </a:r>
          <a:endParaRPr lang="en-US" dirty="0"/>
        </a:p>
      </dgm:t>
    </dgm:pt>
    <dgm:pt modelId="{EE4DD65D-88D9-4737-B09F-70045FD4B5BB}" type="parTrans" cxnId="{E80F61BA-6D4A-4FD9-8D14-D3DBC48236F5}">
      <dgm:prSet/>
      <dgm:spPr/>
      <dgm:t>
        <a:bodyPr/>
        <a:lstStyle/>
        <a:p>
          <a:endParaRPr lang="en-US"/>
        </a:p>
      </dgm:t>
    </dgm:pt>
    <dgm:pt modelId="{6E24F98D-33F1-4893-B417-973497372730}" type="sibTrans" cxnId="{E80F61BA-6D4A-4FD9-8D14-D3DBC48236F5}">
      <dgm:prSet/>
      <dgm:spPr/>
      <dgm:t>
        <a:bodyPr/>
        <a:lstStyle/>
        <a:p>
          <a:endParaRPr lang="en-US"/>
        </a:p>
      </dgm:t>
    </dgm:pt>
    <dgm:pt modelId="{5D5D7488-7B37-4417-93A4-DFA2C1687F96}">
      <dgm:prSet/>
      <dgm:spPr/>
      <dgm:t>
        <a:bodyPr/>
        <a:lstStyle/>
        <a:p>
          <a:pPr algn="l">
            <a:defRPr cap="all"/>
          </a:pPr>
          <a:r>
            <a:rPr lang="es-MX" dirty="0"/>
            <a:t>Accesibilidad: </a:t>
          </a:r>
          <a:r>
            <a:rPr lang="es-MX" cap="none" dirty="0"/>
            <a:t>Disponible en dispositivos móviles, permitiendo el acceso a la información financiera en cualquier momento y lugar</a:t>
          </a:r>
          <a:r>
            <a:rPr lang="es-MX" dirty="0"/>
            <a:t>.</a:t>
          </a:r>
          <a:endParaRPr lang="en-US" dirty="0"/>
        </a:p>
      </dgm:t>
    </dgm:pt>
    <dgm:pt modelId="{D7051353-811F-41A2-9BC9-4F732951B125}" type="parTrans" cxnId="{34BC8CAD-373B-487C-94C8-C7D1187569C6}">
      <dgm:prSet/>
      <dgm:spPr/>
      <dgm:t>
        <a:bodyPr/>
        <a:lstStyle/>
        <a:p>
          <a:endParaRPr lang="en-US"/>
        </a:p>
      </dgm:t>
    </dgm:pt>
    <dgm:pt modelId="{0ABAAA7E-8894-4852-8131-3BFF4C4AB347}" type="sibTrans" cxnId="{34BC8CAD-373B-487C-94C8-C7D1187569C6}">
      <dgm:prSet/>
      <dgm:spPr/>
      <dgm:t>
        <a:bodyPr/>
        <a:lstStyle/>
        <a:p>
          <a:endParaRPr lang="en-US"/>
        </a:p>
      </dgm:t>
    </dgm:pt>
    <dgm:pt modelId="{81209DE7-5ED3-436D-8308-4F22E766BDFC}" type="pres">
      <dgm:prSet presAssocID="{05B1AF92-0BE9-4F20-988A-99586B2F65D3}" presName="root" presStyleCnt="0">
        <dgm:presLayoutVars>
          <dgm:dir/>
          <dgm:resizeHandles val="exact"/>
        </dgm:presLayoutVars>
      </dgm:prSet>
      <dgm:spPr/>
    </dgm:pt>
    <dgm:pt modelId="{08768910-9328-4BA6-87C0-85B04E3C2959}" type="pres">
      <dgm:prSet presAssocID="{03637D0D-7A34-44E8-8C3E-358131B8FD07}" presName="compNode" presStyleCnt="0"/>
      <dgm:spPr/>
    </dgm:pt>
    <dgm:pt modelId="{8D76B2FC-7ADE-42BC-86DC-49A041F3E5C4}" type="pres">
      <dgm:prSet presAssocID="{03637D0D-7A34-44E8-8C3E-358131B8FD07}" presName="iconBgRect" presStyleLbl="bgShp" presStyleIdx="0" presStyleCnt="3"/>
      <dgm:spPr/>
    </dgm:pt>
    <dgm:pt modelId="{BE8EB44E-C216-4E54-8261-876E730F0EB9}" type="pres">
      <dgm:prSet presAssocID="{03637D0D-7A34-44E8-8C3E-358131B8FD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o"/>
        </a:ext>
      </dgm:extLst>
    </dgm:pt>
    <dgm:pt modelId="{8E857EBE-5133-4AC8-B796-D9643741634C}" type="pres">
      <dgm:prSet presAssocID="{03637D0D-7A34-44E8-8C3E-358131B8FD07}" presName="spaceRect" presStyleCnt="0"/>
      <dgm:spPr/>
    </dgm:pt>
    <dgm:pt modelId="{CD04BF83-B326-4E62-9055-582474286470}" type="pres">
      <dgm:prSet presAssocID="{03637D0D-7A34-44E8-8C3E-358131B8FD07}" presName="textRect" presStyleLbl="revTx" presStyleIdx="0" presStyleCnt="3">
        <dgm:presLayoutVars>
          <dgm:chMax val="1"/>
          <dgm:chPref val="1"/>
        </dgm:presLayoutVars>
      </dgm:prSet>
      <dgm:spPr/>
    </dgm:pt>
    <dgm:pt modelId="{B749DB3D-6CEC-4B7B-B073-2A55058AA9CB}" type="pres">
      <dgm:prSet presAssocID="{D6501B6D-17CD-4651-B375-B493C35EE074}" presName="sibTrans" presStyleCnt="0"/>
      <dgm:spPr/>
    </dgm:pt>
    <dgm:pt modelId="{4556D813-7805-4E12-AB24-303F89EC3A47}" type="pres">
      <dgm:prSet presAssocID="{F80CA33E-101D-4C8B-A9E4-7AD1AE8684AC}" presName="compNode" presStyleCnt="0"/>
      <dgm:spPr/>
    </dgm:pt>
    <dgm:pt modelId="{189BC01B-78CA-43A3-82F8-CB48257C0C93}" type="pres">
      <dgm:prSet presAssocID="{F80CA33E-101D-4C8B-A9E4-7AD1AE8684AC}" presName="iconBgRect" presStyleLbl="bgShp" presStyleIdx="1" presStyleCnt="3"/>
      <dgm:spPr/>
    </dgm:pt>
    <dgm:pt modelId="{B726AA90-20DA-4A92-8EDE-F308D9FD10D7}" type="pres">
      <dgm:prSet presAssocID="{F80CA33E-101D-4C8B-A9E4-7AD1AE8684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981DBBA8-5CC6-4F74-AD31-431444B7053C}" type="pres">
      <dgm:prSet presAssocID="{F80CA33E-101D-4C8B-A9E4-7AD1AE8684AC}" presName="spaceRect" presStyleCnt="0"/>
      <dgm:spPr/>
    </dgm:pt>
    <dgm:pt modelId="{DDAC380F-3335-4625-BF89-AA9763DEF2F5}" type="pres">
      <dgm:prSet presAssocID="{F80CA33E-101D-4C8B-A9E4-7AD1AE8684AC}" presName="textRect" presStyleLbl="revTx" presStyleIdx="1" presStyleCnt="3">
        <dgm:presLayoutVars>
          <dgm:chMax val="1"/>
          <dgm:chPref val="1"/>
        </dgm:presLayoutVars>
      </dgm:prSet>
      <dgm:spPr/>
    </dgm:pt>
    <dgm:pt modelId="{0AC46C92-9A87-447E-8E63-6543236C529F}" type="pres">
      <dgm:prSet presAssocID="{6E24F98D-33F1-4893-B417-973497372730}" presName="sibTrans" presStyleCnt="0"/>
      <dgm:spPr/>
    </dgm:pt>
    <dgm:pt modelId="{ACE742E3-5209-4FCE-B983-449A614C2968}" type="pres">
      <dgm:prSet presAssocID="{5D5D7488-7B37-4417-93A4-DFA2C1687F96}" presName="compNode" presStyleCnt="0"/>
      <dgm:spPr/>
    </dgm:pt>
    <dgm:pt modelId="{9389120F-6FAF-45EE-B9AD-D176B453CB16}" type="pres">
      <dgm:prSet presAssocID="{5D5D7488-7B37-4417-93A4-DFA2C1687F96}" presName="iconBgRect" presStyleLbl="bgShp" presStyleIdx="2" presStyleCnt="3"/>
      <dgm:spPr/>
    </dgm:pt>
    <dgm:pt modelId="{7122E834-6ABD-4C7A-B096-C637B43AB7DF}" type="pres">
      <dgm:prSet presAssocID="{5D5D7488-7B37-4417-93A4-DFA2C1687F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E02BE1C-7B84-46B6-8E70-E8317C4B5338}" type="pres">
      <dgm:prSet presAssocID="{5D5D7488-7B37-4417-93A4-DFA2C1687F96}" presName="spaceRect" presStyleCnt="0"/>
      <dgm:spPr/>
    </dgm:pt>
    <dgm:pt modelId="{D0DD263F-D8EB-40D4-8CC5-ACCB70BF899A}" type="pres">
      <dgm:prSet presAssocID="{5D5D7488-7B37-4417-93A4-DFA2C1687F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58006C-78CE-4F62-A5DE-549701C05B64}" type="presOf" srcId="{05B1AF92-0BE9-4F20-988A-99586B2F65D3}" destId="{81209DE7-5ED3-436D-8308-4F22E766BDFC}" srcOrd="0" destOrd="0" presId="urn:microsoft.com/office/officeart/2018/5/layout/IconCircleLabelList"/>
    <dgm:cxn modelId="{121841A1-0636-4F61-A914-6C111F9C84E3}" type="presOf" srcId="{F80CA33E-101D-4C8B-A9E4-7AD1AE8684AC}" destId="{DDAC380F-3335-4625-BF89-AA9763DEF2F5}" srcOrd="0" destOrd="0" presId="urn:microsoft.com/office/officeart/2018/5/layout/IconCircleLabelList"/>
    <dgm:cxn modelId="{34BC8CAD-373B-487C-94C8-C7D1187569C6}" srcId="{05B1AF92-0BE9-4F20-988A-99586B2F65D3}" destId="{5D5D7488-7B37-4417-93A4-DFA2C1687F96}" srcOrd="2" destOrd="0" parTransId="{D7051353-811F-41A2-9BC9-4F732951B125}" sibTransId="{0ABAAA7E-8894-4852-8131-3BFF4C4AB347}"/>
    <dgm:cxn modelId="{F4A0C4B9-A781-45BE-A55D-2858B380DCE5}" type="presOf" srcId="{03637D0D-7A34-44E8-8C3E-358131B8FD07}" destId="{CD04BF83-B326-4E62-9055-582474286470}" srcOrd="0" destOrd="0" presId="urn:microsoft.com/office/officeart/2018/5/layout/IconCircleLabelList"/>
    <dgm:cxn modelId="{E80F61BA-6D4A-4FD9-8D14-D3DBC48236F5}" srcId="{05B1AF92-0BE9-4F20-988A-99586B2F65D3}" destId="{F80CA33E-101D-4C8B-A9E4-7AD1AE8684AC}" srcOrd="1" destOrd="0" parTransId="{EE4DD65D-88D9-4737-B09F-70045FD4B5BB}" sibTransId="{6E24F98D-33F1-4893-B417-973497372730}"/>
    <dgm:cxn modelId="{14B3A0D1-01F2-441D-AA42-E79105189A93}" srcId="{05B1AF92-0BE9-4F20-988A-99586B2F65D3}" destId="{03637D0D-7A34-44E8-8C3E-358131B8FD07}" srcOrd="0" destOrd="0" parTransId="{CB994D18-369E-438C-A7B4-CA8EA6592666}" sibTransId="{D6501B6D-17CD-4651-B375-B493C35EE074}"/>
    <dgm:cxn modelId="{19B7CEF2-911E-4B33-8FA3-9F08B6FDE887}" type="presOf" srcId="{5D5D7488-7B37-4417-93A4-DFA2C1687F96}" destId="{D0DD263F-D8EB-40D4-8CC5-ACCB70BF899A}" srcOrd="0" destOrd="0" presId="urn:microsoft.com/office/officeart/2018/5/layout/IconCircleLabelList"/>
    <dgm:cxn modelId="{B95AEAEC-A622-449F-B91E-D79C86056B97}" type="presParOf" srcId="{81209DE7-5ED3-436D-8308-4F22E766BDFC}" destId="{08768910-9328-4BA6-87C0-85B04E3C2959}" srcOrd="0" destOrd="0" presId="urn:microsoft.com/office/officeart/2018/5/layout/IconCircleLabelList"/>
    <dgm:cxn modelId="{79CB18A4-E20C-4C74-9415-2411C622117E}" type="presParOf" srcId="{08768910-9328-4BA6-87C0-85B04E3C2959}" destId="{8D76B2FC-7ADE-42BC-86DC-49A041F3E5C4}" srcOrd="0" destOrd="0" presId="urn:microsoft.com/office/officeart/2018/5/layout/IconCircleLabelList"/>
    <dgm:cxn modelId="{16910603-3ADA-411F-AB23-3F57EE48E140}" type="presParOf" srcId="{08768910-9328-4BA6-87C0-85B04E3C2959}" destId="{BE8EB44E-C216-4E54-8261-876E730F0EB9}" srcOrd="1" destOrd="0" presId="urn:microsoft.com/office/officeart/2018/5/layout/IconCircleLabelList"/>
    <dgm:cxn modelId="{10AD3AEB-B03C-4E18-A736-66002C77BFEF}" type="presParOf" srcId="{08768910-9328-4BA6-87C0-85B04E3C2959}" destId="{8E857EBE-5133-4AC8-B796-D9643741634C}" srcOrd="2" destOrd="0" presId="urn:microsoft.com/office/officeart/2018/5/layout/IconCircleLabelList"/>
    <dgm:cxn modelId="{DDFA85F8-8775-4D1A-BE03-081AF5EDD9DD}" type="presParOf" srcId="{08768910-9328-4BA6-87C0-85B04E3C2959}" destId="{CD04BF83-B326-4E62-9055-582474286470}" srcOrd="3" destOrd="0" presId="urn:microsoft.com/office/officeart/2018/5/layout/IconCircleLabelList"/>
    <dgm:cxn modelId="{854A73F9-A005-4144-B95E-13C41F571C1C}" type="presParOf" srcId="{81209DE7-5ED3-436D-8308-4F22E766BDFC}" destId="{B749DB3D-6CEC-4B7B-B073-2A55058AA9CB}" srcOrd="1" destOrd="0" presId="urn:microsoft.com/office/officeart/2018/5/layout/IconCircleLabelList"/>
    <dgm:cxn modelId="{D686028D-5D82-4FDC-A2D8-CFBB90912D50}" type="presParOf" srcId="{81209DE7-5ED3-436D-8308-4F22E766BDFC}" destId="{4556D813-7805-4E12-AB24-303F89EC3A47}" srcOrd="2" destOrd="0" presId="urn:microsoft.com/office/officeart/2018/5/layout/IconCircleLabelList"/>
    <dgm:cxn modelId="{1C1D391B-9FFA-446D-8856-7F29567AF626}" type="presParOf" srcId="{4556D813-7805-4E12-AB24-303F89EC3A47}" destId="{189BC01B-78CA-43A3-82F8-CB48257C0C93}" srcOrd="0" destOrd="0" presId="urn:microsoft.com/office/officeart/2018/5/layout/IconCircleLabelList"/>
    <dgm:cxn modelId="{F0B08AC7-B497-4BDC-B377-CABCD16E9000}" type="presParOf" srcId="{4556D813-7805-4E12-AB24-303F89EC3A47}" destId="{B726AA90-20DA-4A92-8EDE-F308D9FD10D7}" srcOrd="1" destOrd="0" presId="urn:microsoft.com/office/officeart/2018/5/layout/IconCircleLabelList"/>
    <dgm:cxn modelId="{EC7D820F-294C-48B9-B954-10A07D2D22C5}" type="presParOf" srcId="{4556D813-7805-4E12-AB24-303F89EC3A47}" destId="{981DBBA8-5CC6-4F74-AD31-431444B7053C}" srcOrd="2" destOrd="0" presId="urn:microsoft.com/office/officeart/2018/5/layout/IconCircleLabelList"/>
    <dgm:cxn modelId="{0B3A290A-AA35-42F1-99FA-F7C5B3D48DED}" type="presParOf" srcId="{4556D813-7805-4E12-AB24-303F89EC3A47}" destId="{DDAC380F-3335-4625-BF89-AA9763DEF2F5}" srcOrd="3" destOrd="0" presId="urn:microsoft.com/office/officeart/2018/5/layout/IconCircleLabelList"/>
    <dgm:cxn modelId="{DE8BFE84-0086-481A-8FD5-8A07DD9CC1D4}" type="presParOf" srcId="{81209DE7-5ED3-436D-8308-4F22E766BDFC}" destId="{0AC46C92-9A87-447E-8E63-6543236C529F}" srcOrd="3" destOrd="0" presId="urn:microsoft.com/office/officeart/2018/5/layout/IconCircleLabelList"/>
    <dgm:cxn modelId="{0709DB30-0DA3-4B93-B057-CBCC12BCB31F}" type="presParOf" srcId="{81209DE7-5ED3-436D-8308-4F22E766BDFC}" destId="{ACE742E3-5209-4FCE-B983-449A614C2968}" srcOrd="4" destOrd="0" presId="urn:microsoft.com/office/officeart/2018/5/layout/IconCircleLabelList"/>
    <dgm:cxn modelId="{835F74AB-4B76-48E9-8EE6-40515014A9D4}" type="presParOf" srcId="{ACE742E3-5209-4FCE-B983-449A614C2968}" destId="{9389120F-6FAF-45EE-B9AD-D176B453CB16}" srcOrd="0" destOrd="0" presId="urn:microsoft.com/office/officeart/2018/5/layout/IconCircleLabelList"/>
    <dgm:cxn modelId="{E0196DA8-7373-4EE6-8237-7CE960AC0226}" type="presParOf" srcId="{ACE742E3-5209-4FCE-B983-449A614C2968}" destId="{7122E834-6ABD-4C7A-B096-C637B43AB7DF}" srcOrd="1" destOrd="0" presId="urn:microsoft.com/office/officeart/2018/5/layout/IconCircleLabelList"/>
    <dgm:cxn modelId="{6401F655-AAC4-4223-90FA-E83349F5DFC1}" type="presParOf" srcId="{ACE742E3-5209-4FCE-B983-449A614C2968}" destId="{4E02BE1C-7B84-46B6-8E70-E8317C4B5338}" srcOrd="2" destOrd="0" presId="urn:microsoft.com/office/officeart/2018/5/layout/IconCircleLabelList"/>
    <dgm:cxn modelId="{59D7FEBC-CFCC-47FA-A8E0-DEA191598DF6}" type="presParOf" srcId="{ACE742E3-5209-4FCE-B983-449A614C2968}" destId="{D0DD263F-D8EB-40D4-8CC5-ACCB70BF89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5BD7E-5EDA-4ED7-B67B-1C94589FC479}">
      <dsp:nvSpPr>
        <dsp:cNvPr id="0" name=""/>
        <dsp:cNvSpPr/>
      </dsp:nvSpPr>
      <dsp:spPr>
        <a:xfrm>
          <a:off x="0" y="36440"/>
          <a:ext cx="6666833" cy="17341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Facilitar el registro y seguimiento de ingresos y gastos.</a:t>
          </a:r>
          <a:endParaRPr lang="en-US" sz="3100" kern="1200" dirty="0"/>
        </a:p>
      </dsp:txBody>
      <dsp:txXfrm>
        <a:off x="84655" y="121095"/>
        <a:ext cx="6497523" cy="1564849"/>
      </dsp:txXfrm>
    </dsp:sp>
    <dsp:sp modelId="{3430DB51-C2F5-4E87-854A-CA500414FF74}">
      <dsp:nvSpPr>
        <dsp:cNvPr id="0" name=""/>
        <dsp:cNvSpPr/>
      </dsp:nvSpPr>
      <dsp:spPr>
        <a:xfrm>
          <a:off x="0" y="1859880"/>
          <a:ext cx="6666833" cy="1734159"/>
        </a:xfrm>
        <a:prstGeom prst="roundRect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Proveer herramientas de análisis para una mejor toma de decisiones financieras.</a:t>
          </a:r>
          <a:endParaRPr lang="en-US" sz="3100" kern="1200"/>
        </a:p>
      </dsp:txBody>
      <dsp:txXfrm>
        <a:off x="84655" y="1944535"/>
        <a:ext cx="6497523" cy="1564849"/>
      </dsp:txXfrm>
    </dsp:sp>
    <dsp:sp modelId="{349DC672-3546-4159-85A3-F177D5DD9C27}">
      <dsp:nvSpPr>
        <dsp:cNvPr id="0" name=""/>
        <dsp:cNvSpPr/>
      </dsp:nvSpPr>
      <dsp:spPr>
        <a:xfrm>
          <a:off x="0" y="3683319"/>
          <a:ext cx="6666833" cy="1734159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Ofrecer una interfaz amigable y accesible para todos los usuarios.</a:t>
          </a:r>
          <a:endParaRPr lang="en-US" sz="3100" kern="1200"/>
        </a:p>
      </dsp:txBody>
      <dsp:txXfrm>
        <a:off x="84655" y="3767974"/>
        <a:ext cx="6497523" cy="156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6B2FC-7ADE-42BC-86DC-49A041F3E5C4}">
      <dsp:nvSpPr>
        <dsp:cNvPr id="0" name=""/>
        <dsp:cNvSpPr/>
      </dsp:nvSpPr>
      <dsp:spPr>
        <a:xfrm>
          <a:off x="679050" y="376937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EB44E-C216-4E54-8261-876E730F0EB9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4BF83-B326-4E62-9055-582474286470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200" b="1" i="0" kern="1200" baseline="0" dirty="0"/>
            <a:t>Control Financiero: </a:t>
          </a:r>
          <a:r>
            <a:rPr lang="es-CO" sz="1200" b="0" i="0" kern="1200" cap="none" baseline="0" dirty="0"/>
            <a:t>Permite a los usuarios tener un control detallado de sus finanzas, reduciendo el riesgo de deudas innecesarias.</a:t>
          </a:r>
          <a:endParaRPr lang="en-US" sz="1200" kern="1200" dirty="0"/>
        </a:p>
      </dsp:txBody>
      <dsp:txXfrm>
        <a:off x="75768" y="2851938"/>
        <a:ext cx="3093750" cy="720000"/>
      </dsp:txXfrm>
    </dsp:sp>
    <dsp:sp modelId="{189BC01B-78CA-43A3-82F8-CB48257C0C93}">
      <dsp:nvSpPr>
        <dsp:cNvPr id="0" name=""/>
        <dsp:cNvSpPr/>
      </dsp:nvSpPr>
      <dsp:spPr>
        <a:xfrm>
          <a:off x="4314206" y="376937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6AA90-20DA-4A92-8EDE-F308D9FD10D7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C380F-3335-4625-BF89-AA9763DEF2F5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200" b="1" i="0" kern="1200" baseline="0" dirty="0"/>
            <a:t>Toma de Decisiones Informada: </a:t>
          </a:r>
          <a:r>
            <a:rPr lang="es-CO" sz="1200" b="0" i="0" kern="1200" cap="none" baseline="0" dirty="0"/>
            <a:t>Proporciona datos y análisis que ayudan a los usuarios a tomar decisiones financieras más acertadas</a:t>
          </a:r>
          <a:r>
            <a:rPr lang="es-CO" sz="1200" b="0" i="0" kern="1200" baseline="0" dirty="0"/>
            <a:t>.</a:t>
          </a:r>
          <a:endParaRPr lang="en-US" sz="1200" kern="1200" dirty="0"/>
        </a:p>
      </dsp:txBody>
      <dsp:txXfrm>
        <a:off x="3710925" y="2851938"/>
        <a:ext cx="3093750" cy="720000"/>
      </dsp:txXfrm>
    </dsp:sp>
    <dsp:sp modelId="{9389120F-6FAF-45EE-B9AD-D176B453CB16}">
      <dsp:nvSpPr>
        <dsp:cNvPr id="0" name=""/>
        <dsp:cNvSpPr/>
      </dsp:nvSpPr>
      <dsp:spPr>
        <a:xfrm>
          <a:off x="7949362" y="376937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2E834-6ABD-4C7A-B096-C637B43AB7DF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263F-D8EB-40D4-8CC5-ACCB70BF899A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 dirty="0"/>
            <a:t>Accesibilidad: </a:t>
          </a:r>
          <a:r>
            <a:rPr lang="es-MX" sz="1200" kern="1200" cap="none" dirty="0"/>
            <a:t>Disponible en dispositivos móviles, permitiendo el acceso a la información financiera en cualquier momento y lugar</a:t>
          </a:r>
          <a:r>
            <a:rPr lang="es-MX" sz="1200" kern="1200" dirty="0"/>
            <a:t>.</a:t>
          </a:r>
          <a:endParaRPr lang="en-US" sz="1200" kern="1200" dirty="0"/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7D930-14F2-0DB5-746D-56B693401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D8A9F2-E5DD-B001-355A-4A52BA828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46C0A-FC7F-F549-92AB-9C8CA529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AABC5-C41E-CC6B-B29F-4464501F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7132F-4360-B5D0-A2C4-162963F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53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241B3-238A-4AE3-2860-EE149267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8B551-07B8-6775-D0BB-B5CDDCE9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D6508-2B94-97D9-B711-15F43859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E2032-BFBF-21D0-83D0-BF50ADE9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22EA2-8F27-11E4-CDA5-3A4535FC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6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244288-99FD-9CF1-C6EA-0BA190FC0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5367FA-1760-4711-0FB8-4D05A86B9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477A96-15AC-0433-51C1-73F36EB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3D52A-6ED8-766C-F883-BD6B899B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FF43C-31AC-1D4C-6F92-6C5A8E69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31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C4843-3A2E-C48D-1B5F-DAFF394C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48210-2E6C-5171-C5C0-8F70D001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5FDE19-C070-73D6-ADD7-32D139F7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10501-F8BE-63C2-E3E2-948410EA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948B5-B2AD-F1EB-67E3-F1D4BE6B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50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C93E0-FC7B-7183-8E36-5077F9E3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A9A0E9-C3C3-3E75-6398-A57DF669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4524F-AC2F-56DA-7170-1811D5BA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5D349-A810-D945-C713-20F1DCE4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302A2-660A-40B0-DFE5-9D332BAE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52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29D80-25AA-8B6E-A386-0A10273F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B29CC-399C-FF43-18C6-5155684C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62CB8C-7C8F-ABA6-A049-6AB9444A4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8F5CBD-7014-34BF-F922-412C7D49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DDE2D5-0953-5A27-2492-7DE6569F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0ACFF2-E7FC-AF95-E08A-AC59D77F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98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1FEB8-734A-9F55-C262-1E522452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6ECDA-CEE0-045E-5FC3-C32DC560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CCCE40-FA56-DFBC-97F6-EE4E8CD2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3C898A-83DF-71A1-9128-85ADC3E0A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DFC0B4-9F12-A53B-0F6E-1E5669757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3FB82D-5931-3CB3-DAAF-BFA0EAB0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5F5330-5BFB-E762-DD59-FFC5C39E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FBF8B8-01F7-1012-D3C2-171B7E1B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7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6D07D-AB09-3BA0-8FF1-FBB3BDEC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4DE825-49A4-744B-7DE8-6B135E8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30D4D0-2880-EE44-5E7A-A09C52A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8FC89D-B55A-6BB6-C1F4-67359C20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444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35B42E-09C2-0A96-BAD4-7E419F32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8FF6E1-D406-E5AB-353F-ADEFDD47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19235B-D8F3-1C5D-C2CE-050467CC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9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CB5B1-C019-BB3B-4B8D-66867116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6387A-955D-B091-D7C1-3321FA15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3C87BE-EB9D-C154-107A-37C596AE3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58CDA4-D95B-3FEB-6DCE-0080E192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C352EB-6DB7-83E6-55C8-80CFA9C9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2ABBB1-3DDC-B945-AADD-CA0DF86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02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C67A2-3D92-99E5-2688-1A6B4E03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0E07EB-9E02-E397-42AA-F810440EC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380B98-A47B-6DA5-03E6-CD41599C7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6E89BF-73B9-6D8E-2874-2D304617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33B1F8-544C-869A-E785-D2100DC3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2576D-A701-32E8-CA22-82331640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501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F29273-C440-354C-48CE-52C94E5D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F0461F-7EA3-A905-D86B-55AEB4F3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53B76-AD4C-E13F-5D19-29B55F31B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BD5F3-4819-482D-AF42-0D4C2915672C}" type="datetimeFigureOut">
              <a:rPr lang="es-CO" smtClean="0"/>
              <a:t>11/11/2024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4DEB2-728A-ED4D-F5D7-D68CE4A7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67E2F1-126E-0B7E-39C6-F5C0DE814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9510B-C000-4543-832D-B2B22C765F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85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BFF395-80A4-CC0B-8B67-6E94E4AEA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s-MX" sz="6600"/>
              <a:t>Construcción de aplicaciones móviles</a:t>
            </a:r>
            <a:br>
              <a:rPr lang="es-MX" sz="6600"/>
            </a:br>
            <a:endParaRPr lang="es-CO" sz="6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609AB8-DD26-624A-76DE-A267A7641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s-MX" dirty="0" err="1"/>
              <a:t>MisFinanzas</a:t>
            </a:r>
            <a:endParaRPr lang="es-MX"/>
          </a:p>
          <a:p>
            <a:pPr algn="l"/>
            <a:r>
              <a:rPr lang="es-MX" dirty="0"/>
              <a:t>Nicolas </a:t>
            </a:r>
            <a:r>
              <a:rPr lang="es-MX" dirty="0" err="1"/>
              <a:t>Rodriguez</a:t>
            </a:r>
            <a:r>
              <a:rPr lang="es-MX" dirty="0"/>
              <a:t> Castillo</a:t>
            </a:r>
            <a:endParaRPr lang="es-CO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44188D-31B2-98F5-1023-7415847D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5B281-02A3-928A-28A5-8C0664158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CF31F8-E815-DC3B-C508-D3DB9C4B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Tecnologías usadas</a:t>
            </a:r>
            <a:endParaRPr lang="es-CO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B426BC43-5CE7-576B-2E74-710D22B4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/>
              <a:t>Gestión de Navegación</a:t>
            </a:r>
          </a:p>
          <a:p>
            <a:pPr marL="0" indent="0">
              <a:buNone/>
            </a:pPr>
            <a:r>
              <a:rPr lang="es-MX" sz="2000" b="1" dirty="0" err="1"/>
              <a:t>Jetpack</a:t>
            </a:r>
            <a:r>
              <a:rPr lang="es-MX" sz="2000" b="1" dirty="0"/>
              <a:t> </a:t>
            </a:r>
            <a:r>
              <a:rPr lang="es-MX" sz="2000" b="1" dirty="0" err="1"/>
              <a:t>Navigation</a:t>
            </a:r>
            <a:r>
              <a:rPr lang="es-MX" sz="2000" b="1" dirty="0"/>
              <a:t>:</a:t>
            </a: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Componente para gestionar la navegación entre diferentes pantallas de la aplicación de manera sencilla y eficiente.</a:t>
            </a:r>
          </a:p>
          <a:p>
            <a:pPr marL="0" indent="0">
              <a:buNone/>
            </a:pPr>
            <a:r>
              <a:rPr lang="es-MX" sz="2000" b="1" dirty="0"/>
              <a:t>Dependencias y Bibliotecas Adicionales</a:t>
            </a:r>
          </a:p>
          <a:p>
            <a:pPr marL="0" indent="0">
              <a:buNone/>
            </a:pPr>
            <a:r>
              <a:rPr lang="es-MX" sz="2000" b="1" dirty="0" err="1"/>
              <a:t>Coroutines</a:t>
            </a:r>
            <a:r>
              <a:rPr lang="es-MX" sz="2000" b="1" dirty="0"/>
              <a:t> y Flow:</a:t>
            </a: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Manejo asíncrono de tareas y flujos de datos reactivos para una experiencia de usuario fluida.</a:t>
            </a:r>
          </a:p>
          <a:p>
            <a:pPr marL="0" indent="0">
              <a:buNone/>
            </a:pPr>
            <a:r>
              <a:rPr lang="es-MX" sz="2000" b="1" dirty="0" err="1"/>
              <a:t>Testing</a:t>
            </a:r>
            <a:r>
              <a:rPr lang="es-MX" sz="2000" b="1" dirty="0"/>
              <a:t> y Calidad de Software</a:t>
            </a:r>
          </a:p>
          <a:p>
            <a:pPr marL="0" indent="0">
              <a:buNone/>
            </a:pPr>
            <a:r>
              <a:rPr lang="es-MX" sz="2000" b="1" dirty="0" err="1"/>
              <a:t>JUnit</a:t>
            </a:r>
            <a:r>
              <a:rPr lang="es-MX" sz="2000" b="1" dirty="0"/>
              <a:t>:</a:t>
            </a: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Herramientas para pruebas unitarias, garantizando la calidad y fiabilidad de la aplicación.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63126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37EECF-B3A6-3B56-D052-AEF1B9BA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Demostración de la aplicacion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57CC20-6F5A-7F4D-1FA3-E22826AC8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228981-D764-465F-1A45-5DEE1356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Problema</a:t>
            </a:r>
          </a:p>
        </p:txBody>
      </p:sp>
      <p:pic>
        <p:nvPicPr>
          <p:cNvPr id="1026" name="Picture 2" descr="Tips para mejorar tus finanzas personales">
            <a:extLst>
              <a:ext uri="{FF2B5EF4-FFF2-40B4-BE49-F238E27FC236}">
                <a16:creationId xmlns:a16="http://schemas.microsoft.com/office/drawing/2014/main" id="{DDE720D3-1C26-6AF3-85E4-AC58F614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4201" y="1812049"/>
            <a:ext cx="878839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78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42E5AF-A471-86B2-9478-8B9DCB53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 de solución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F2EB475-6A41-2EFD-8BC8-1A7732FFB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Una </a:t>
            </a:r>
            <a:r>
              <a:rPr lang="en-US" sz="2200" dirty="0" err="1"/>
              <a:t>aplicación</a:t>
            </a:r>
            <a:r>
              <a:rPr lang="en-US" sz="2200" dirty="0"/>
              <a:t> </a:t>
            </a:r>
            <a:r>
              <a:rPr lang="en-US" sz="2200" dirty="0" err="1"/>
              <a:t>móvil</a:t>
            </a:r>
            <a:r>
              <a:rPr lang="en-US" sz="2200" dirty="0"/>
              <a:t> </a:t>
            </a:r>
            <a:r>
              <a:rPr lang="en-US" sz="2200" dirty="0" err="1"/>
              <a:t>diseñada</a:t>
            </a:r>
            <a:r>
              <a:rPr lang="en-US" sz="2200" dirty="0"/>
              <a:t> para </a:t>
            </a:r>
            <a:r>
              <a:rPr lang="en-US" sz="2200" dirty="0" err="1"/>
              <a:t>ayudar</a:t>
            </a:r>
            <a:r>
              <a:rPr lang="en-US" sz="2200" dirty="0"/>
              <a:t> a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usuarios</a:t>
            </a:r>
            <a:r>
              <a:rPr lang="en-US" sz="2200" dirty="0"/>
              <a:t> a </a:t>
            </a:r>
            <a:r>
              <a:rPr lang="en-US" sz="2200" dirty="0" err="1"/>
              <a:t>gestionar</a:t>
            </a:r>
            <a:r>
              <a:rPr lang="en-US" sz="2200" dirty="0"/>
              <a:t> sus </a:t>
            </a:r>
            <a:r>
              <a:rPr lang="en-US" sz="2200" dirty="0" err="1"/>
              <a:t>finanzas</a:t>
            </a:r>
            <a:r>
              <a:rPr lang="en-US" sz="2200" dirty="0"/>
              <a:t> </a:t>
            </a:r>
            <a:r>
              <a:rPr lang="en-US" sz="2200" dirty="0" err="1"/>
              <a:t>personales</a:t>
            </a:r>
            <a:r>
              <a:rPr lang="en-US" sz="2200" dirty="0"/>
              <a:t> de </a:t>
            </a:r>
            <a:r>
              <a:rPr lang="en-US" sz="2200" dirty="0" err="1"/>
              <a:t>manera</a:t>
            </a:r>
            <a:r>
              <a:rPr lang="en-US" sz="2200" dirty="0"/>
              <a:t> </a:t>
            </a:r>
            <a:r>
              <a:rPr lang="en-US" sz="2200" dirty="0" err="1"/>
              <a:t>efectiva</a:t>
            </a:r>
            <a:r>
              <a:rPr lang="en-US" sz="22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E25808-4732-DBFF-B07A-2A80F7D23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97" y="811861"/>
            <a:ext cx="3183801" cy="3779139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5BCD004-A210-68B4-ABFE-704C0FE5A02F}"/>
              </a:ext>
            </a:extLst>
          </p:cNvPr>
          <p:cNvSpPr txBox="1">
            <a:spLocks/>
          </p:cNvSpPr>
          <p:nvPr/>
        </p:nvSpPr>
        <p:spPr>
          <a:xfrm>
            <a:off x="6220119" y="4840761"/>
            <a:ext cx="2381250" cy="515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 err="1"/>
              <a:t>MisFinanzas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1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A0FF5-4FF2-84CD-F5AA-A53C07F3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E7D9D-FC51-5AA3-8F12-3F2F775F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2809875"/>
            <a:ext cx="3115265" cy="127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aplicación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Marcador de contenido 6">
            <a:extLst>
              <a:ext uri="{FF2B5EF4-FFF2-40B4-BE49-F238E27FC236}">
                <a16:creationId xmlns:a16="http://schemas.microsoft.com/office/drawing/2014/main" id="{8E3AC50E-D0F4-706B-9EF0-339806141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62291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85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0D36A-4E52-212E-C191-106D9EFFB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68BA8E7-9AF9-FDF8-D1C4-0DC7FBAA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MX" sz="5000"/>
              <a:t>Funcionalidades clave</a:t>
            </a:r>
            <a:endParaRPr lang="es-CO" sz="5000"/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3FB3A8C-7B60-434D-85BD-3FC9A03D57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O" altLang="es-CO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Registro de Transacciones:</a:t>
            </a:r>
            <a:endParaRPr kumimoji="0" lang="es-CO" altLang="es-CO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Ingreso manual de ingresos y gastos con categorización.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O" altLang="es-CO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Visualización de Saldo:</a:t>
            </a:r>
            <a:endParaRPr kumimoji="0" lang="es-CO" altLang="es-CO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Historial de transacciones recientes con información sobre la fecha, categoría, tipo de transacción y valor de la </a:t>
            </a:r>
            <a:r>
              <a:rPr kumimoji="0" lang="es-CO" altLang="es-CO" sz="19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transaccion</a:t>
            </a:r>
            <a:r>
              <a:rPr kumimoji="0" lang="es-CO" altLang="es-CO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O" altLang="es-CO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Análisis de Gastos:</a:t>
            </a:r>
            <a:endParaRPr kumimoji="0" lang="es-CO" altLang="es-CO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Gráficos que muestran la distribución de gastos e ingresos.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O" altLang="es-CO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🥇 Apps para finanzas personales">
            <a:extLst>
              <a:ext uri="{FF2B5EF4-FFF2-40B4-BE49-F238E27FC236}">
                <a16:creationId xmlns:a16="http://schemas.microsoft.com/office/drawing/2014/main" id="{759C55F8-9EAE-E5DA-E547-F041DA0F9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6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25722-9E58-9AAE-1E1F-54A6FFD4F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5F875D2C-C1A6-49C7-9357-2BB8FBC2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068A2E4A-4431-1BAB-ADE8-946411AF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en-US" sz="3200" b="1" dirty="0" err="1"/>
              <a:t>Funcionalidades</a:t>
            </a:r>
            <a:r>
              <a:rPr lang="en-US" sz="3200" b="1" dirty="0"/>
              <a:t> </a:t>
            </a:r>
            <a:r>
              <a:rPr lang="en-US" sz="3200" b="1" dirty="0" err="1"/>
              <a:t>MisFinanzas</a:t>
            </a:r>
            <a:endParaRPr lang="en-US" sz="32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03E047C-DA0D-26A1-7145-1CB27097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3" y="1557339"/>
            <a:ext cx="211464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E5F5D4A-0C6B-7E9E-72CF-75A1870E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33" y="1557339"/>
            <a:ext cx="212651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FB56C1-82C5-5B50-3AA5-C8F238F44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263" y="1557339"/>
            <a:ext cx="2126519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157D434-B834-380F-28FC-270877AA8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394" y="1557338"/>
            <a:ext cx="2197516" cy="475138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081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9AFB95-13C7-1B57-2725-C6F446E6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Beneficios de la aplicacion</a:t>
            </a:r>
            <a:endParaRPr lang="es-CO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E7395DFE-B978-BC7F-B6C2-10DC94CA5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6425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42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246CA-807C-6D91-0738-E858D5FF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/>
              <a:t>Tecnologías usadas</a:t>
            </a:r>
            <a:endParaRPr lang="es-CO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8CC07-4018-D287-13A8-CDEF6DF8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/>
              <a:t>Plataforma de Desarrollo</a:t>
            </a:r>
          </a:p>
          <a:p>
            <a:pPr marL="0" indent="0">
              <a:buNone/>
            </a:pPr>
            <a:r>
              <a:rPr lang="es-MX" sz="2000" b="1" dirty="0"/>
              <a:t>Android Studio:</a:t>
            </a: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La aplicación está desarrollada para el sistema operativo Android, aprovechando su amplia base de usuarios y compatibilidad con dispositivos móviles.</a:t>
            </a:r>
          </a:p>
          <a:p>
            <a:pPr marL="0" indent="0">
              <a:buNone/>
            </a:pPr>
            <a:r>
              <a:rPr lang="es-MX" sz="2000" b="1" dirty="0"/>
              <a:t>Lenguajes y </a:t>
            </a:r>
            <a:r>
              <a:rPr lang="es-MX" sz="2000" b="1" dirty="0" err="1"/>
              <a:t>Frameworks</a:t>
            </a:r>
            <a:endParaRPr lang="es-MX" sz="2000" b="1" dirty="0"/>
          </a:p>
          <a:p>
            <a:pPr marL="0" indent="0">
              <a:buNone/>
            </a:pPr>
            <a:r>
              <a:rPr lang="es-MX" sz="2000" b="1" dirty="0" err="1"/>
              <a:t>Kotlin</a:t>
            </a:r>
            <a:r>
              <a:rPr lang="es-MX" sz="2000" b="1" dirty="0"/>
              <a:t>:</a:t>
            </a: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Lenguaje de programación principal utilizado por su concisión, seguridad y compatibilidad con Android.</a:t>
            </a:r>
          </a:p>
          <a:p>
            <a:pPr marL="0" indent="0">
              <a:buNone/>
            </a:pPr>
            <a:r>
              <a:rPr lang="es-MX" sz="2000" b="1" dirty="0" err="1"/>
              <a:t>Jetpack</a:t>
            </a:r>
            <a:r>
              <a:rPr lang="es-MX" sz="2000" b="1" dirty="0"/>
              <a:t> </a:t>
            </a:r>
            <a:r>
              <a:rPr lang="es-MX" sz="2000" b="1" dirty="0" err="1"/>
              <a:t>Compose</a:t>
            </a:r>
            <a:r>
              <a:rPr lang="es-MX" sz="2000" b="1" dirty="0"/>
              <a:t>:</a:t>
            </a:r>
            <a:endParaRPr lang="es-MX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Framework de UI moderno para construir interfaces de usuario de manera declarativa y eficiente.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01866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7EC2DB-475F-75EB-8BC7-A517F17B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923C3-C6B3-2812-40CF-B1C6ACE4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/>
              <a:t>Tecnologías usadas</a:t>
            </a:r>
            <a:endParaRPr lang="es-CO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D292C-0C57-DBDD-FB5C-77F12AC2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MX" sz="2200" b="1"/>
              <a:t>Arquitectura y Patrones de Diseño</a:t>
            </a:r>
          </a:p>
          <a:p>
            <a:pPr marL="0" indent="0">
              <a:buNone/>
            </a:pPr>
            <a:r>
              <a:rPr lang="es-MX" sz="2200" b="1"/>
              <a:t>MVVM (Model-View-ViewModel):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/>
              <a:t>Patrón de arquitectura que separa la lógica de la interfaz de usuario de la lógica de negocio, facilitando el mantenimiento y la escalabilidad.</a:t>
            </a:r>
          </a:p>
          <a:p>
            <a:pPr marL="0" indent="0">
              <a:buNone/>
            </a:pPr>
            <a:r>
              <a:rPr lang="es-MX" sz="2200" b="1"/>
              <a:t>Repository Pattern: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/>
              <a:t>Gestión de datos centralizada que maneja la fuente de datos, ya sea local o remota.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200" b="1"/>
              <a:t>Persistencia de Datos</a:t>
            </a:r>
          </a:p>
          <a:p>
            <a:pPr marL="0" indent="0">
              <a:buNone/>
            </a:pPr>
            <a:r>
              <a:rPr lang="es-MX" sz="2200" b="1"/>
              <a:t>Room Database: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/>
              <a:t>Biblioteca de persistencia de datos que proporciona una capa de abstracción sobre SQLite, facilitando el almacenamiento y recuperación de datos.</a:t>
            </a:r>
          </a:p>
          <a:p>
            <a:endParaRPr lang="es-CO" sz="2200"/>
          </a:p>
        </p:txBody>
      </p:sp>
    </p:spTree>
    <p:extLst>
      <p:ext uri="{BB962C8B-B14F-4D97-AF65-F5344CB8AC3E}">
        <p14:creationId xmlns:p14="http://schemas.microsoft.com/office/powerpoint/2010/main" val="3320883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2C396D1-1B40-4410-84B3-0AE6EF382032}">
  <we:reference id="wa200005566" version="3.0.0.2" store="es-MX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418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Construcción de aplicaciones móviles </vt:lpstr>
      <vt:lpstr>Problema</vt:lpstr>
      <vt:lpstr>Presentación de solución</vt:lpstr>
      <vt:lpstr>Objetivos de la aplicación</vt:lpstr>
      <vt:lpstr>Funcionalidades clave</vt:lpstr>
      <vt:lpstr>Funcionalidades MisFinanzas</vt:lpstr>
      <vt:lpstr>Beneficios de la aplicacion</vt:lpstr>
      <vt:lpstr>Tecnologías usadas</vt:lpstr>
      <vt:lpstr>Tecnologías usadas</vt:lpstr>
      <vt:lpstr>Tecnologías usadas</vt:lpstr>
      <vt:lpstr>Demostración de la aplicacion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RODRIGUEZ</dc:creator>
  <cp:lastModifiedBy>NICOLAS RODRIGUEZ</cp:lastModifiedBy>
  <cp:revision>1</cp:revision>
  <dcterms:created xsi:type="dcterms:W3CDTF">2024-11-11T15:42:38Z</dcterms:created>
  <dcterms:modified xsi:type="dcterms:W3CDTF">2024-11-11T17:04:44Z</dcterms:modified>
</cp:coreProperties>
</file>