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550" r:id="rId3"/>
    <p:sldId id="541" r:id="rId4"/>
    <p:sldId id="556" r:id="rId5"/>
    <p:sldId id="572" r:id="rId6"/>
    <p:sldId id="527" r:id="rId7"/>
    <p:sldId id="539" r:id="rId8"/>
    <p:sldId id="540" r:id="rId9"/>
    <p:sldId id="548" r:id="rId10"/>
    <p:sldId id="549" r:id="rId11"/>
    <p:sldId id="573" r:id="rId12"/>
    <p:sldId id="551" r:id="rId13"/>
    <p:sldId id="570" r:id="rId14"/>
    <p:sldId id="571" r:id="rId15"/>
    <p:sldId id="574" r:id="rId16"/>
    <p:sldId id="528" r:id="rId17"/>
    <p:sldId id="529" r:id="rId18"/>
    <p:sldId id="530" r:id="rId19"/>
    <p:sldId id="535" r:id="rId20"/>
    <p:sldId id="543" r:id="rId21"/>
    <p:sldId id="544" r:id="rId22"/>
    <p:sldId id="532" r:id="rId23"/>
    <p:sldId id="536" r:id="rId24"/>
    <p:sldId id="538" r:id="rId25"/>
    <p:sldId id="534" r:id="rId26"/>
    <p:sldId id="537" r:id="rId27"/>
    <p:sldId id="546" r:id="rId28"/>
    <p:sldId id="542" r:id="rId29"/>
    <p:sldId id="545" r:id="rId30"/>
    <p:sldId id="547" r:id="rId31"/>
    <p:sldId id="575" r:id="rId32"/>
    <p:sldId id="552" r:id="rId33"/>
    <p:sldId id="555" r:id="rId34"/>
    <p:sldId id="558" r:id="rId35"/>
    <p:sldId id="559" r:id="rId36"/>
    <p:sldId id="554" r:id="rId37"/>
    <p:sldId id="557" r:id="rId38"/>
    <p:sldId id="576" r:id="rId39"/>
    <p:sldId id="553" r:id="rId40"/>
    <p:sldId id="560" r:id="rId41"/>
    <p:sldId id="561" r:id="rId42"/>
    <p:sldId id="577" r:id="rId43"/>
    <p:sldId id="562" r:id="rId44"/>
    <p:sldId id="564" r:id="rId45"/>
    <p:sldId id="565" r:id="rId46"/>
    <p:sldId id="566" r:id="rId47"/>
    <p:sldId id="567" r:id="rId48"/>
    <p:sldId id="56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0F80E-06C6-4679-AF80-B4C2937FF4B0}">
          <p14:sldIdLst>
            <p14:sldId id="256"/>
            <p14:sldId id="550"/>
            <p14:sldId id="541"/>
            <p14:sldId id="556"/>
          </p14:sldIdLst>
        </p14:section>
        <p14:section name="hyper kernel" id="{44F9B781-D4D7-4907-9735-D02784463A0C}">
          <p14:sldIdLst>
            <p14:sldId id="572"/>
            <p14:sldId id="527"/>
            <p14:sldId id="539"/>
            <p14:sldId id="540"/>
            <p14:sldId id="548"/>
            <p14:sldId id="549"/>
          </p14:sldIdLst>
        </p14:section>
        <p14:section name="commuter" id="{D45085F1-F453-4A9A-BAF1-6BF06316A26D}">
          <p14:sldIdLst>
            <p14:sldId id="573"/>
            <p14:sldId id="551"/>
            <p14:sldId id="570"/>
            <p14:sldId id="571"/>
          </p14:sldIdLst>
        </p14:section>
        <p14:section name="scalable synchronization" id="{F4511E9E-BABE-45DF-9595-C6F0E6ACD3B2}">
          <p14:sldIdLst>
            <p14:sldId id="574"/>
            <p14:sldId id="528"/>
            <p14:sldId id="529"/>
            <p14:sldId id="530"/>
            <p14:sldId id="535"/>
            <p14:sldId id="543"/>
            <p14:sldId id="544"/>
            <p14:sldId id="532"/>
            <p14:sldId id="536"/>
            <p14:sldId id="538"/>
            <p14:sldId id="534"/>
            <p14:sldId id="537"/>
            <p14:sldId id="546"/>
            <p14:sldId id="542"/>
            <p14:sldId id="545"/>
            <p14:sldId id="547"/>
          </p14:sldIdLst>
        </p14:section>
        <p14:section name="locks" id="{3C135444-21BC-446D-9E3C-2E7AAB570C1C}">
          <p14:sldIdLst>
            <p14:sldId id="575"/>
            <p14:sldId id="552"/>
            <p14:sldId id="555"/>
            <p14:sldId id="558"/>
            <p14:sldId id="559"/>
            <p14:sldId id="554"/>
            <p14:sldId id="557"/>
          </p14:sldIdLst>
        </p14:section>
        <p14:section name="PRWLock" id="{F950DE12-9995-4D89-B356-741657D655C9}">
          <p14:sldIdLst>
            <p14:sldId id="576"/>
            <p14:sldId id="553"/>
            <p14:sldId id="560"/>
            <p14:sldId id="561"/>
          </p14:sldIdLst>
        </p14:section>
        <p14:section name="RCU-BONSAI" id="{21E734DA-8C59-4A02-8171-AE2F4F2C49A0}">
          <p14:sldIdLst>
            <p14:sldId id="577"/>
            <p14:sldId id="562"/>
            <p14:sldId id="564"/>
            <p14:sldId id="565"/>
            <p14:sldId id="566"/>
            <p14:sldId id="567"/>
          </p14:sldIdLst>
        </p14:section>
        <p14:section name="总结" id="{655C4E98-580B-40E5-B6D4-74494C0BF6A9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432FF"/>
    <a:srgbClr val="0000FF"/>
    <a:srgbClr val="3B9E3B"/>
    <a:srgbClr val="00305F"/>
    <a:srgbClr val="F7D08A"/>
    <a:srgbClr val="FCEDE8"/>
    <a:srgbClr val="CCCCCC"/>
    <a:srgbClr val="B583BA"/>
    <a:srgbClr val="EE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113" autoAdjust="0"/>
  </p:normalViewPr>
  <p:slideViewPr>
    <p:cSldViewPr>
      <p:cViewPr varScale="1">
        <p:scale>
          <a:sx n="61" d="100"/>
          <a:sy n="61" d="100"/>
        </p:scale>
        <p:origin x="8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9C33-0C8D-43BB-871E-6371A7E0AE28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9187-A6A1-44C7-896C-D68E00646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0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1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3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1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我们的实验中用的</a:t>
            </a:r>
            <a:r>
              <a:rPr lang="en-US" altLang="zh-CN" dirty="0" smtClean="0"/>
              <a:t>Xeon</a:t>
            </a:r>
            <a:r>
              <a:rPr lang="zh-CN" altLang="en-US" dirty="0" smtClean="0"/>
              <a:t>支持广播，计数器和到达树最优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0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9187-A6A1-44C7-896C-D68E0064687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3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5730900" cy="1368425"/>
          </a:xfrm>
        </p:spPr>
        <p:txBody>
          <a:bodyPr/>
          <a:lstStyle>
            <a:lvl1pPr algn="ctr">
              <a:defRPr sz="4800" baseline="0">
                <a:latin typeface="Cambria Math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4797448" cy="12081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Cambria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1357290" cy="552451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857232"/>
            <a:ext cx="6816746" cy="552451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43375" y="6572250"/>
            <a:ext cx="4000500" cy="285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43875" y="6572250"/>
            <a:ext cx="1000125" cy="2857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14324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4305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00010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00010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0769"/>
            <a:ext cx="4040188" cy="854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4845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17589"/>
            <a:ext cx="4070379" cy="8572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1874845"/>
            <a:ext cx="4071966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420" y="71414"/>
            <a:ext cx="7942552" cy="6207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 dirty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38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8333"/>
            <a:ext cx="3008313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latin typeface="Cambria Math" pitchFamily="18" charset="0"/>
                <a:ea typeface="隶书" pitchFamily="49" charset="-122"/>
                <a:cs typeface="+mj-cs"/>
              </a:rPr>
              <a:t>Click to edit Master title style</a:t>
            </a:r>
            <a:endParaRPr lang="zh-CN" altLang="en-US" sz="3600" kern="0">
              <a:latin typeface="Cambria Math" pitchFamily="18" charset="0"/>
              <a:ea typeface="隶书" pitchFamily="49" charset="-122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368" y="1071546"/>
            <a:ext cx="5700714" cy="4286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3042" y="5357826"/>
            <a:ext cx="571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572375" y="6538913"/>
            <a:ext cx="1571625" cy="3190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tsinghua-ppt-thin-titl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1438"/>
            <a:ext cx="79422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000125"/>
            <a:ext cx="792162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29063" y="6572250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722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 Math" pitchFamily="18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Cambria" pitchFamily="18" charset="0"/>
          <a:ea typeface="华文新魏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Cambria" pitchFamily="18" charset="0"/>
          <a:ea typeface="华文新魏" pitchFamily="2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Cambria" pitchFamily="18" charset="0"/>
          <a:ea typeface="华文新魏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Cambria" pitchFamily="18" charset="0"/>
          <a:ea typeface="华文新魏" pitchFamily="2" charset="-122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624736" cy="1800200"/>
          </a:xfrm>
        </p:spPr>
        <p:txBody>
          <a:bodyPr/>
          <a:lstStyle/>
          <a:p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高级操作系统</a:t>
            </a:r>
            <a: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阅读</a:t>
            </a:r>
            <a:r>
              <a:rPr lang="en-US" altLang="zh-CN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old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无法证明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ref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tate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𝑝𝑟𝑜𝑐𝑒𝑠𝑠𝑒𝑠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𝑓𝑖𝑙𝑒𝑠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𝑟𝑒𝑓𝑐𝑛𝑡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发现</a:t>
                </a:r>
                <a:r>
                  <a:rPr lang="en-US" altLang="zh-CN" dirty="0" smtClean="0"/>
                  <a:t>bug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764704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The Scalable </a:t>
            </a:r>
            <a:r>
              <a:rPr lang="en-US" altLang="zh-CN" i="1" dirty="0" smtClean="0"/>
              <a:t>Commutativity Rule</a:t>
            </a:r>
            <a:r>
              <a:rPr lang="en-US" altLang="zh-CN" i="1" dirty="0"/>
              <a:t>: Designing </a:t>
            </a:r>
            <a:r>
              <a:rPr lang="en-US" altLang="zh-CN" i="1" dirty="0" smtClean="0"/>
              <a:t>Scalable Software for </a:t>
            </a:r>
            <a:r>
              <a:rPr lang="en-US" altLang="zh-CN" i="1" dirty="0"/>
              <a:t>Multicore Processors</a:t>
            </a:r>
          </a:p>
        </p:txBody>
      </p:sp>
    </p:spTree>
    <p:extLst>
      <p:ext uri="{BB962C8B-B14F-4D97-AF65-F5344CB8AC3E}">
        <p14:creationId xmlns:p14="http://schemas.microsoft.com/office/powerpoint/2010/main" val="2958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多核处理器成为趋势，可扩展性日趋重要</a:t>
            </a:r>
            <a:endParaRPr lang="en-US" altLang="zh-CN" dirty="0" smtClean="0"/>
          </a:p>
          <a:p>
            <a:r>
              <a:rPr lang="zh-CN" altLang="en-US" dirty="0" smtClean="0"/>
              <a:t>一些操作系统接口规范无法可扩展地实现</a:t>
            </a:r>
            <a:endParaRPr lang="en-US" altLang="zh-CN" dirty="0"/>
          </a:p>
          <a:p>
            <a:r>
              <a:rPr lang="zh-CN" altLang="en-US" dirty="0"/>
              <a:t>可写的共享是可扩展性的最大</a:t>
            </a:r>
            <a:r>
              <a:rPr lang="zh-CN" altLang="en-US" dirty="0" smtClean="0"/>
              <a:t>障碍</a:t>
            </a:r>
            <a:endParaRPr lang="en-US" altLang="zh-CN" dirty="0"/>
          </a:p>
          <a:p>
            <a:pPr lvl="1"/>
            <a:r>
              <a:rPr lang="zh-CN" altLang="en-US" dirty="0"/>
              <a:t>无冲突实现（</a:t>
            </a:r>
            <a:r>
              <a:rPr lang="en-US" altLang="zh-CN" dirty="0"/>
              <a:t>Conflict-free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可交换接口（</a:t>
            </a:r>
            <a:r>
              <a:rPr lang="en-US" altLang="zh-CN" dirty="0"/>
              <a:t>Commute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可交换 </a:t>
            </a:r>
            <a:r>
              <a:rPr lang="en-US" altLang="zh-CN" dirty="0"/>
              <a:t>-&gt; </a:t>
            </a:r>
            <a:r>
              <a:rPr lang="zh-CN" altLang="en-US" dirty="0"/>
              <a:t>执行结果与顺序无关 </a:t>
            </a:r>
            <a:r>
              <a:rPr lang="en-US" altLang="zh-CN" dirty="0"/>
              <a:t>-&gt; </a:t>
            </a:r>
            <a:r>
              <a:rPr lang="zh-CN" altLang="en-US" dirty="0"/>
              <a:t>不需要核间通信 </a:t>
            </a:r>
            <a:r>
              <a:rPr lang="en-US" altLang="zh-CN" dirty="0"/>
              <a:t>-&gt; </a:t>
            </a:r>
            <a:r>
              <a:rPr lang="zh-CN" altLang="en-US" dirty="0"/>
              <a:t>可以可扩展地</a:t>
            </a:r>
            <a:r>
              <a:rPr lang="zh-CN" altLang="en-US" dirty="0" smtClean="0"/>
              <a:t>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SIM-commute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State-dependent Interface-based Monotonic Commute</a:t>
            </a:r>
          </a:p>
          <a:p>
            <a:r>
              <a:rPr lang="zh-CN" altLang="en-US" dirty="0"/>
              <a:t>对</a:t>
            </a:r>
            <a:r>
              <a:rPr lang="zh-CN" altLang="en-US" dirty="0" smtClean="0"/>
              <a:t>给定的初始状态和调用序列，若它是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可交换的，则可构造一个无冲突的实现</a:t>
            </a:r>
            <a:endParaRPr lang="en-US" altLang="zh-CN" dirty="0" smtClean="0"/>
          </a:p>
          <a:p>
            <a:r>
              <a:rPr lang="zh-CN" altLang="en-US" dirty="0"/>
              <a:t>仅证明存在性，实际实现无法参考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1" y="4295066"/>
            <a:ext cx="5508104" cy="673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9" y="3974064"/>
            <a:ext cx="2232248" cy="13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sv6</a:t>
            </a:r>
          </a:p>
          <a:p>
            <a:r>
              <a:rPr lang="en-US" altLang="zh-CN" dirty="0" smtClean="0"/>
              <a:t>commuter</a:t>
            </a:r>
          </a:p>
          <a:p>
            <a:pPr lvl="1"/>
            <a:r>
              <a:rPr lang="en-US" altLang="zh-CN" dirty="0" smtClean="0"/>
              <a:t>analyzer</a:t>
            </a:r>
          </a:p>
          <a:p>
            <a:pPr lvl="2"/>
            <a:r>
              <a:rPr lang="zh-CN" altLang="en-US" dirty="0" smtClean="0"/>
              <a:t>测试可交换性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形式化分析可交换性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testgen+mtrace</a:t>
            </a:r>
            <a:endParaRPr lang="en-US" altLang="zh-CN" dirty="0"/>
          </a:p>
          <a:p>
            <a:pPr lvl="2"/>
            <a:r>
              <a:rPr lang="zh-CN" altLang="en-US" dirty="0" smtClean="0"/>
              <a:t>测试无冲突性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00125"/>
            <a:ext cx="2522578" cy="2501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10481"/>
            <a:ext cx="2531577" cy="25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1052736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Algorithms for Scalable Synchronization on Shared-Memory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2137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</a:t>
            </a:r>
            <a:r>
              <a:rPr lang="zh-CN" altLang="en-US" dirty="0"/>
              <a:t>同步算法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共享内存的线程同步机制</a:t>
            </a:r>
            <a:endParaRPr lang="en-US" altLang="zh-CN" dirty="0" smtClean="0"/>
          </a:p>
          <a:p>
            <a:pPr lvl="1"/>
            <a:r>
              <a:rPr lang="zh-CN" altLang="en-US" dirty="0"/>
              <a:t>互斥锁</a:t>
            </a:r>
            <a:endParaRPr lang="en-US" altLang="zh-CN" dirty="0"/>
          </a:p>
          <a:p>
            <a:pPr lvl="1"/>
            <a:r>
              <a:rPr lang="zh-CN" altLang="en-US" dirty="0"/>
              <a:t>屏障</a:t>
            </a:r>
            <a:endParaRPr lang="en-US" altLang="zh-CN" dirty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睡眠等待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88599"/>
            <a:ext cx="3024845" cy="1618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87" y="1552595"/>
            <a:ext cx="1380952" cy="2491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58" y="4707566"/>
            <a:ext cx="3024845" cy="1005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9" y="3964779"/>
            <a:ext cx="1454800" cy="24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同步算法的性能分析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多核处理器上的忙等待</a:t>
            </a:r>
            <a:r>
              <a:rPr lang="zh-CN" altLang="en-US" dirty="0" smtClean="0"/>
              <a:t>实现：自旋锁</a:t>
            </a:r>
            <a:endParaRPr lang="en-US" altLang="zh-CN" dirty="0"/>
          </a:p>
          <a:p>
            <a:pPr lvl="1"/>
            <a:r>
              <a:rPr lang="zh-CN" altLang="en-US" dirty="0"/>
              <a:t>维护缓存一致性</a:t>
            </a:r>
            <a:endParaRPr lang="en-US" altLang="zh-CN" dirty="0"/>
          </a:p>
          <a:p>
            <a:pPr lvl="1"/>
            <a:r>
              <a:rPr lang="zh-CN" altLang="en-US" dirty="0"/>
              <a:t>原子操作</a:t>
            </a:r>
            <a:endParaRPr lang="en-US" altLang="zh-CN" dirty="0"/>
          </a:p>
          <a:p>
            <a:r>
              <a:rPr lang="zh-CN" altLang="en-US" dirty="0" smtClean="0"/>
              <a:t>尽可能避免</a:t>
            </a:r>
            <a:r>
              <a:rPr lang="zh-CN" altLang="en-US" dirty="0"/>
              <a:t>对</a:t>
            </a:r>
            <a:r>
              <a:rPr lang="zh-CN" altLang="en-US" dirty="0" smtClean="0"/>
              <a:t>内存中同</a:t>
            </a:r>
            <a:r>
              <a:rPr lang="zh-CN" altLang="en-US" dirty="0"/>
              <a:t>一个位置</a:t>
            </a:r>
            <a:r>
              <a:rPr lang="zh-CN" altLang="en-US" dirty="0" smtClean="0"/>
              <a:t>进行读写</a:t>
            </a:r>
            <a:endParaRPr lang="en-US" altLang="zh-CN" dirty="0" smtClean="0"/>
          </a:p>
          <a:p>
            <a:r>
              <a:rPr lang="zh-CN" altLang="en-US" dirty="0" smtClean="0"/>
              <a:t>在局部变量处自旋（</a:t>
            </a:r>
            <a:r>
              <a:rPr lang="en-US" altLang="zh-CN" dirty="0" smtClean="0"/>
              <a:t>spin on local variable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中心化锁</a:t>
            </a:r>
            <a:endParaRPr lang="en-US" altLang="zh-CN" dirty="0" smtClean="0"/>
          </a:p>
          <a:p>
            <a:pPr lvl="1"/>
            <a:r>
              <a:rPr lang="en-US" altLang="zh-CN" dirty="0"/>
              <a:t>Naïve 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mutex</a:t>
            </a:r>
            <a:endParaRPr lang="en-US" altLang="zh-CN" dirty="0"/>
          </a:p>
          <a:p>
            <a:pPr lvl="1"/>
            <a:r>
              <a:rPr lang="zh-CN" altLang="en-US" dirty="0" smtClean="0"/>
              <a:t>门票锁（</a:t>
            </a:r>
            <a:r>
              <a:rPr lang="en-US" altLang="zh-CN" dirty="0" smtClean="0"/>
              <a:t>Ticket 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</a:t>
            </a:r>
            <a:r>
              <a:rPr lang="zh-CN" altLang="en-US" dirty="0" smtClean="0"/>
              <a:t>锁</a:t>
            </a:r>
            <a:endParaRPr lang="en-US" altLang="zh-CN" dirty="0"/>
          </a:p>
          <a:p>
            <a:pPr lvl="1"/>
            <a:r>
              <a:rPr lang="zh-CN" altLang="en-US" dirty="0"/>
              <a:t>基于数组的锁（</a:t>
            </a:r>
            <a:r>
              <a:rPr lang="en-US" altLang="zh-CN" dirty="0"/>
              <a:t>Array-based </a:t>
            </a:r>
            <a:r>
              <a:rPr lang="en-US" altLang="zh-CN" dirty="0" err="1"/>
              <a:t>mutex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基于链表的锁（</a:t>
            </a:r>
            <a:r>
              <a:rPr lang="en-US" altLang="zh-CN" dirty="0"/>
              <a:t>Linked-list-based </a:t>
            </a:r>
            <a:r>
              <a:rPr lang="en-US" altLang="zh-CN" dirty="0" err="1"/>
              <a:t>mutex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test_and_set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冗余的读和写占用核</a:t>
            </a:r>
            <a:r>
              <a:rPr lang="zh-CN" altLang="en-US" dirty="0"/>
              <a:t>间通信网络的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满足先到先得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1" y="2780928"/>
            <a:ext cx="5292080" cy="22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</a:p>
          <a:p>
            <a:r>
              <a:rPr lang="en-US" altLang="zh-CN" dirty="0" smtClean="0"/>
              <a:t>Commuter</a:t>
            </a:r>
          </a:p>
          <a:p>
            <a:r>
              <a:rPr lang="en-US" altLang="zh-CN" dirty="0" smtClean="0"/>
              <a:t>Scalable synchronization</a:t>
            </a:r>
          </a:p>
          <a:p>
            <a:r>
              <a:rPr lang="en-US" altLang="zh-CN" dirty="0" smtClean="0"/>
              <a:t>Non-scalable locks are dangerous</a:t>
            </a:r>
          </a:p>
          <a:p>
            <a:r>
              <a:rPr lang="en-US" altLang="zh-CN" dirty="0" smtClean="0"/>
              <a:t>Scalable Read-most Read-Write Locks</a:t>
            </a:r>
          </a:p>
          <a:p>
            <a:r>
              <a:rPr lang="en-US" altLang="zh-CN" dirty="0" smtClean="0"/>
              <a:t>Scalable Address Spaces Using RCU </a:t>
            </a:r>
            <a:r>
              <a:rPr lang="en-US" altLang="zh-CN" dirty="0"/>
              <a:t>Balanced Tree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Ticket</a:t>
            </a:r>
          </a:p>
          <a:p>
            <a:pPr lvl="1"/>
            <a:r>
              <a:rPr lang="zh-CN" altLang="en-US" dirty="0"/>
              <a:t>冗余的</a:t>
            </a:r>
            <a:r>
              <a:rPr lang="zh-CN" altLang="en-US" dirty="0" smtClean="0"/>
              <a:t>读占用</a:t>
            </a:r>
            <a:r>
              <a:rPr lang="zh-CN" altLang="en-US" dirty="0"/>
              <a:t>核间</a:t>
            </a:r>
            <a:r>
              <a:rPr lang="zh-CN" altLang="en-US" dirty="0" smtClean="0"/>
              <a:t>通信网络的带宽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5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显式队列</a:t>
            </a:r>
            <a:endParaRPr lang="en-US" altLang="zh-CN" dirty="0" smtClean="0"/>
          </a:p>
          <a:p>
            <a:r>
              <a:rPr lang="zh-CN" altLang="en-US" dirty="0" smtClean="0"/>
              <a:t>获取锁时如何找到队尾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避免不了全局共享变量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但没有</a:t>
            </a:r>
            <a:r>
              <a:rPr lang="zh-CN" altLang="en-US" dirty="0"/>
              <a:t>全局</a:t>
            </a:r>
            <a:r>
              <a:rPr lang="zh-CN" altLang="en-US" dirty="0" smtClean="0"/>
              <a:t>共享变量上的自旋</a:t>
            </a:r>
          </a:p>
          <a:p>
            <a:r>
              <a:rPr lang="zh-CN" altLang="en-US" dirty="0" smtClean="0"/>
              <a:t>基于数组的队列</a:t>
            </a:r>
            <a:endParaRPr lang="en-US" altLang="zh-CN" dirty="0"/>
          </a:p>
          <a:p>
            <a:pPr lvl="1"/>
            <a:r>
              <a:rPr lang="zh-CN" altLang="en-US" dirty="0"/>
              <a:t>假</a:t>
            </a:r>
            <a:r>
              <a:rPr lang="zh-CN" altLang="en-US" dirty="0" smtClean="0"/>
              <a:t>共享：</a:t>
            </a:r>
            <a:r>
              <a:rPr lang="en-US" altLang="zh-CN" dirty="0" smtClean="0"/>
              <a:t>64</a:t>
            </a:r>
            <a:r>
              <a:rPr lang="zh-CN" altLang="en-US" dirty="0"/>
              <a:t>字节对齐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zh-CN" altLang="en-US" dirty="0" smtClean="0"/>
              <a:t>基于链表的队列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6" y="3112268"/>
            <a:ext cx="25020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中心化屏障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计数器屏障</a:t>
            </a:r>
            <a:endParaRPr lang="en-US" altLang="zh-CN" dirty="0" smtClean="0"/>
          </a:p>
          <a:p>
            <a:r>
              <a:rPr lang="zh-CN" altLang="en-US" dirty="0" smtClean="0"/>
              <a:t>组合树屏障（</a:t>
            </a:r>
            <a:r>
              <a:rPr lang="en-US" altLang="zh-CN" dirty="0" smtClean="0"/>
              <a:t>combining-tree barrier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分布式屏障</a:t>
            </a:r>
            <a:endParaRPr lang="en-US" altLang="zh-CN" dirty="0"/>
          </a:p>
          <a:p>
            <a:pPr lvl="1"/>
            <a:r>
              <a:rPr lang="zh-CN" altLang="en-US" dirty="0"/>
              <a:t>循环屏障（</a:t>
            </a:r>
            <a:r>
              <a:rPr lang="en-US" altLang="zh-CN" dirty="0"/>
              <a:t>dissemination barrier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锦标赛屏障</a:t>
            </a:r>
            <a:endParaRPr lang="en-US" altLang="zh-CN" dirty="0"/>
          </a:p>
          <a:p>
            <a:pPr lvl="1"/>
            <a:r>
              <a:rPr lang="zh-CN" altLang="en-US" dirty="0"/>
              <a:t>基于树的屏障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  <a:r>
              <a:rPr lang="zh-CN" altLang="en-US" dirty="0" smtClean="0"/>
              <a:t>屏障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69" y="1916832"/>
            <a:ext cx="7130523" cy="3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循环形</a:t>
            </a:r>
            <a:endParaRPr lang="en-US" altLang="zh-CN" dirty="0" smtClean="0"/>
          </a:p>
          <a:p>
            <a:r>
              <a:rPr lang="zh-CN" altLang="en-US" dirty="0"/>
              <a:t>一写一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r>
              <a:rPr lang="zh-CN" altLang="en-US" dirty="0" smtClean="0"/>
              <a:t>关键路径长度为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25476"/>
            <a:ext cx="3346771" cy="3355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9" y="978822"/>
            <a:ext cx="4302362" cy="20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Intel(R) Xeon(R) CPU E5-2680 v3 @ </a:t>
            </a:r>
            <a:r>
              <a:rPr lang="pt-BR" altLang="zh-CN" dirty="0" smtClean="0"/>
              <a:t>2.50GHz</a:t>
            </a:r>
          </a:p>
          <a:p>
            <a:pPr lvl="1"/>
            <a:r>
              <a:rPr lang="pt-BR" altLang="zh-CN" dirty="0" smtClean="0"/>
              <a:t>24 Cores</a:t>
            </a:r>
            <a:endParaRPr lang="en-US" altLang="zh-CN" dirty="0" smtClean="0"/>
          </a:p>
          <a:p>
            <a:r>
              <a:rPr lang="en-US" altLang="zh-CN" dirty="0" smtClean="0"/>
              <a:t>GCC + C11 standard atomic</a:t>
            </a:r>
          </a:p>
          <a:p>
            <a:pPr lvl="1"/>
            <a:r>
              <a:rPr lang="en-US" altLang="zh-CN" dirty="0" smtClean="0"/>
              <a:t>_Atomic keyword</a:t>
            </a:r>
          </a:p>
          <a:p>
            <a:pPr lvl="1"/>
            <a:r>
              <a:rPr lang="en-US" altLang="zh-CN" dirty="0" smtClean="0"/>
              <a:t>Memory order release / acquire</a:t>
            </a:r>
            <a:endParaRPr lang="en-US" altLang="zh-CN" dirty="0"/>
          </a:p>
          <a:p>
            <a:r>
              <a:rPr lang="en-US" altLang="zh-CN" dirty="0" smtClean="0"/>
              <a:t>POSIX-thread</a:t>
            </a:r>
          </a:p>
          <a:p>
            <a:r>
              <a:rPr lang="en-US" altLang="zh-CN" dirty="0"/>
              <a:t>https://github.com/NIC0NIC0NI/OS_reports.git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7" y="2177971"/>
            <a:ext cx="3919327" cy="3594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09" y="2204863"/>
            <a:ext cx="3802243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复现的实验结果</a:t>
            </a:r>
            <a:endParaRPr lang="en-US" altLang="zh-CN" dirty="0"/>
          </a:p>
          <a:p>
            <a:r>
              <a:rPr lang="zh-CN" altLang="en-US" dirty="0" smtClean="0"/>
              <a:t>空临界区与小临界区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9" cy="3344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9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177971"/>
            <a:ext cx="4024872" cy="3594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3845590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复现的实验结果</a:t>
            </a:r>
            <a:endParaRPr lang="en-US" altLang="zh-CN" dirty="0" smtClean="0"/>
          </a:p>
          <a:p>
            <a:r>
              <a:rPr lang="zh-CN" altLang="en-US" dirty="0" smtClean="0"/>
              <a:t>空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r>
              <a:rPr lang="zh-CN" altLang="en-US" dirty="0"/>
              <a:t>与</a:t>
            </a:r>
            <a:r>
              <a:rPr lang="zh-CN" altLang="en-US" dirty="0" smtClean="0"/>
              <a:t>小</a:t>
            </a:r>
            <a:r>
              <a:rPr lang="zh-CN" altLang="en-US" dirty="0"/>
              <a:t>并行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4" y="2636912"/>
            <a:ext cx="4461608" cy="33449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61608" cy="33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实验一：</a:t>
            </a:r>
            <a:r>
              <a:rPr lang="en-US" altLang="zh-CN" dirty="0" smtClean="0"/>
              <a:t>Hyper Kernel</a:t>
            </a:r>
            <a:r>
              <a:rPr lang="zh-CN" altLang="en-US" dirty="0" smtClean="0"/>
              <a:t>的形式化验证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Luke Nelson et al: </a:t>
            </a:r>
            <a:r>
              <a:rPr lang="en-US" altLang="zh-CN" i="1" dirty="0" smtClean="0"/>
              <a:t>Hyper </a:t>
            </a:r>
            <a:r>
              <a:rPr lang="en-US" altLang="zh-CN" i="1" dirty="0"/>
              <a:t>Kernel: A Push-button Verification on an OS </a:t>
            </a:r>
            <a:r>
              <a:rPr lang="en-US" altLang="zh-CN" i="1" dirty="0" smtClean="0"/>
              <a:t>Kernel</a:t>
            </a:r>
          </a:p>
          <a:p>
            <a:r>
              <a:rPr lang="zh-CN" altLang="en-US" dirty="0" smtClean="0"/>
              <a:t>实验二：</a:t>
            </a:r>
            <a:r>
              <a:rPr lang="zh-CN" altLang="en-US" dirty="0"/>
              <a:t>可扩展</a:t>
            </a:r>
            <a:r>
              <a:rPr lang="zh-CN" altLang="en-US" dirty="0" smtClean="0"/>
              <a:t>同步算法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John M. Mellor-</a:t>
            </a:r>
            <a:r>
              <a:rPr lang="en-US" altLang="zh-CN" dirty="0" err="1" smtClean="0"/>
              <a:t>Crummey</a:t>
            </a:r>
            <a:r>
              <a:rPr lang="en-US" altLang="zh-CN" dirty="0" smtClean="0"/>
              <a:t> and Michael L. Scott: </a:t>
            </a:r>
            <a:r>
              <a:rPr lang="en-US" altLang="zh-CN" i="1" dirty="0" smtClean="0"/>
              <a:t>Algorithms for Scalable Synchronization on Shared-Memory Multiprocessors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互斥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en-US" altLang="zh-CN" dirty="0" smtClean="0"/>
              <a:t>MCS</a:t>
            </a:r>
            <a:r>
              <a:rPr lang="zh-CN" altLang="en-US" dirty="0" smtClean="0"/>
              <a:t>锁，</a:t>
            </a:r>
            <a:r>
              <a:rPr lang="zh-CN" altLang="en-US" dirty="0"/>
              <a:t>基于链表</a:t>
            </a:r>
            <a:r>
              <a:rPr lang="zh-CN" altLang="en-US" dirty="0" smtClean="0"/>
              <a:t>的等待队列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测试各种互斥锁算法的性能</a:t>
            </a:r>
            <a:endParaRPr lang="en-US" altLang="zh-CN" dirty="0" smtClean="0"/>
          </a:p>
          <a:p>
            <a:pPr lvl="2"/>
            <a:r>
              <a:rPr lang="en-US" altLang="zh-CN" dirty="0"/>
              <a:t>MCS</a:t>
            </a:r>
            <a:endParaRPr lang="zh-CN" altLang="en-US" dirty="0" smtClean="0"/>
          </a:p>
          <a:p>
            <a:r>
              <a:rPr lang="zh-CN" altLang="en-US" dirty="0" smtClean="0"/>
              <a:t>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提出基于树的屏障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测试各种屏障算法的性能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zh-CN" altLang="en-US" dirty="0"/>
              <a:t>广播的缓存一致性协议</a:t>
            </a:r>
            <a:endParaRPr lang="en-US" altLang="zh-CN" dirty="0"/>
          </a:p>
          <a:p>
            <a:pPr lvl="3"/>
            <a:r>
              <a:rPr lang="en-US" altLang="zh-CN" dirty="0"/>
              <a:t>Counter</a:t>
            </a:r>
          </a:p>
          <a:p>
            <a:pPr lvl="3"/>
            <a:r>
              <a:rPr lang="en-US" altLang="zh-CN" dirty="0"/>
              <a:t>Arrival tree</a:t>
            </a:r>
          </a:p>
          <a:p>
            <a:pPr lvl="2"/>
            <a:r>
              <a:rPr lang="zh-CN" altLang="en-US" dirty="0"/>
              <a:t>不支持广播</a:t>
            </a:r>
            <a:endParaRPr lang="en-US" altLang="zh-CN" dirty="0"/>
          </a:p>
          <a:p>
            <a:pPr lvl="3"/>
            <a:r>
              <a:rPr lang="en-US" altLang="zh-CN" dirty="0"/>
              <a:t>Dissemination</a:t>
            </a:r>
          </a:p>
          <a:p>
            <a:pPr lvl="3"/>
            <a:r>
              <a:rPr lang="en-US" altLang="zh-CN" dirty="0" smtClean="0"/>
              <a:t>Dual </a:t>
            </a:r>
            <a:r>
              <a:rPr lang="en-US" altLang="zh-CN" dirty="0"/>
              <a:t>tree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268760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 smtClean="0"/>
              <a:t>Non-scalable Locks Are Dangerous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5073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Non-scalable locks are dangerous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四个扩展性不好的程序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2" y="1707372"/>
            <a:ext cx="6433306" cy="4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</a:t>
            </a:r>
            <a:r>
              <a:rPr lang="zh-CN" altLang="en-US" dirty="0" smtClean="0"/>
              <a:t>锁的</a:t>
            </a:r>
            <a:r>
              <a:rPr lang="zh-CN" altLang="en-US" dirty="0"/>
              <a:t>性能模型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个核的处理器，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个核在等待</a:t>
                </a:r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核无竞争时连续两次进入临界区的时间间隔为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，临界区运行时间为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，缓存块失效后重新读取的时间为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下一个等待者到达</a:t>
                </a:r>
                <a:r>
                  <a:rPr lang="zh-CN" altLang="en-US" dirty="0"/>
                  <a:t>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锁传递率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门票锁的性能模型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个状态的概率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稳态假设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门票锁的性能模型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平均等待时间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71" y="2633179"/>
            <a:ext cx="5757320" cy="37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Non-scalable locks are dangerous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MCS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ticket 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7372"/>
            <a:ext cx="6565551" cy="4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某些程序的扩展性主要受限于锁</a:t>
            </a:r>
            <a:endParaRPr lang="en-US" altLang="zh-CN" dirty="0" smtClean="0"/>
          </a:p>
          <a:p>
            <a:r>
              <a:rPr lang="zh-CN" altLang="en-US" dirty="0" smtClean="0"/>
              <a:t>提出了门票锁的性能模型</a:t>
            </a:r>
            <a:endParaRPr lang="en-US" altLang="zh-CN" dirty="0" smtClean="0"/>
          </a:p>
          <a:p>
            <a:r>
              <a:rPr lang="en-US" altLang="zh-CN" dirty="0" smtClean="0"/>
              <a:t>MCS</a:t>
            </a:r>
            <a:r>
              <a:rPr lang="zh-CN" altLang="en-US" dirty="0" smtClean="0"/>
              <a:t>锁具有较好的可扩展性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052736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Scalable Read-mostly Synchronization Using</a:t>
            </a:r>
            <a:br>
              <a:rPr lang="en-US" altLang="zh-CN" i="1" dirty="0"/>
            </a:br>
            <a:r>
              <a:rPr lang="en-US" altLang="zh-CN" i="1" dirty="0"/>
              <a:t>Passive Reader-Writer Locks</a:t>
            </a:r>
          </a:p>
        </p:txBody>
      </p:sp>
    </p:spTree>
    <p:extLst>
      <p:ext uri="{BB962C8B-B14F-4D97-AF65-F5344CB8AC3E}">
        <p14:creationId xmlns:p14="http://schemas.microsoft.com/office/powerpoint/2010/main" val="1142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写独占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允许读共享</a:t>
            </a:r>
            <a:endParaRPr lang="en-US" altLang="zh-CN" dirty="0"/>
          </a:p>
          <a:p>
            <a:r>
              <a:rPr lang="zh-CN" altLang="en-US" dirty="0" smtClean="0"/>
              <a:t>现有实现</a:t>
            </a:r>
            <a:endParaRPr lang="en-US" altLang="zh-CN" dirty="0"/>
          </a:p>
          <a:p>
            <a:pPr lvl="1"/>
            <a:r>
              <a:rPr lang="zh-CN" altLang="en-US" dirty="0" smtClean="0"/>
              <a:t>中心化：读者之间有通信（原子操作、内存屏障）</a:t>
            </a:r>
            <a:endParaRPr lang="en-US" altLang="zh-CN" dirty="0" smtClean="0"/>
          </a:p>
          <a:p>
            <a:pPr lvl="1"/>
            <a:r>
              <a:rPr lang="en-US" altLang="zh-CN" dirty="0" err="1"/>
              <a:t>br</a:t>
            </a:r>
            <a:r>
              <a:rPr lang="en-US" altLang="zh-CN" dirty="0" err="1" smtClean="0"/>
              <a:t>lock</a:t>
            </a:r>
            <a:r>
              <a:rPr lang="zh-CN" altLang="en-US" dirty="0" smtClean="0"/>
              <a:t>：写效率低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6303"/>
              </p:ext>
            </p:extLst>
          </p:nvPr>
        </p:nvGraphicFramePr>
        <p:xfrm>
          <a:off x="4283968" y="1196752"/>
          <a:ext cx="398001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6670">
                  <a:extLst>
                    <a:ext uri="{9D8B030D-6E8A-4147-A177-3AD203B41FA5}">
                      <a16:colId xmlns:a16="http://schemas.microsoft.com/office/drawing/2014/main" val="1298137863"/>
                    </a:ext>
                  </a:extLst>
                </a:gridCol>
                <a:gridCol w="1326670">
                  <a:extLst>
                    <a:ext uri="{9D8B030D-6E8A-4147-A177-3AD203B41FA5}">
                      <a16:colId xmlns:a16="http://schemas.microsoft.com/office/drawing/2014/main" val="209149187"/>
                    </a:ext>
                  </a:extLst>
                </a:gridCol>
                <a:gridCol w="1326670">
                  <a:extLst>
                    <a:ext uri="{9D8B030D-6E8A-4147-A177-3AD203B41FA5}">
                      <a16:colId xmlns:a16="http://schemas.microsoft.com/office/drawing/2014/main" val="182263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读者数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写者数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3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9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操作系统内核的正确性非常重要</a:t>
            </a:r>
            <a:endParaRPr lang="en-US" altLang="zh-CN" dirty="0" smtClean="0"/>
          </a:p>
          <a:p>
            <a:r>
              <a:rPr lang="zh-CN" altLang="en-US" dirty="0" smtClean="0"/>
              <a:t>形式化验证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自动证明代码与模型的等价性</a:t>
            </a:r>
            <a:endParaRPr lang="en-US" altLang="zh-CN" dirty="0"/>
          </a:p>
          <a:p>
            <a:r>
              <a:rPr lang="zh-CN" altLang="en-US" dirty="0" smtClean="0"/>
              <a:t>有限接口设计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2375" y="1196752"/>
            <a:ext cx="7921625" cy="5214938"/>
          </a:xfrm>
        </p:spPr>
        <p:txBody>
          <a:bodyPr/>
          <a:lstStyle/>
          <a:p>
            <a:r>
              <a:rPr lang="zh-CN" altLang="en-US" dirty="0" smtClean="0"/>
              <a:t>读者：</a:t>
            </a:r>
            <a:r>
              <a:rPr lang="en-US" altLang="zh-CN" dirty="0"/>
              <a:t>p</a:t>
            </a:r>
            <a:r>
              <a:rPr lang="en-US" altLang="zh-CN" dirty="0" smtClean="0"/>
              <a:t>er-core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/ per-thread 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先等待写者释放锁，然后将自己的局部变量置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写者：</a:t>
            </a:r>
            <a:r>
              <a:rPr lang="en-US" altLang="zh-CN" dirty="0" err="1" smtClean="0"/>
              <a:t>mutex</a:t>
            </a:r>
            <a:endParaRPr lang="en-US" altLang="zh-CN" dirty="0"/>
          </a:p>
          <a:p>
            <a:pPr lvl="1"/>
            <a:r>
              <a:rPr lang="zh-CN" altLang="en-US" dirty="0"/>
              <a:t>先获取互斥锁，然后等待所有读者的局部变量被置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per-core</a:t>
            </a:r>
            <a:r>
              <a:rPr lang="zh-CN" altLang="en-US" dirty="0"/>
              <a:t> </a:t>
            </a:r>
            <a:r>
              <a:rPr lang="en-US" altLang="zh-CN" dirty="0" smtClean="0"/>
              <a:t>vs. per-thread</a:t>
            </a:r>
          </a:p>
          <a:p>
            <a:pPr lvl="1"/>
            <a:r>
              <a:rPr lang="zh-CN" altLang="en-US" dirty="0"/>
              <a:t>超</a:t>
            </a:r>
            <a:r>
              <a:rPr lang="zh-CN" altLang="en-US" dirty="0" smtClean="0"/>
              <a:t>线程情况下的写性能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preempt-aware</a:t>
            </a:r>
            <a:r>
              <a:rPr lang="zh-CN" altLang="en-US" dirty="0" smtClean="0"/>
              <a:t>：计数器记录被释放读锁前被调度走的线程数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空间？</a:t>
            </a:r>
            <a:endParaRPr lang="en-US" altLang="zh-CN" dirty="0" smtClean="0"/>
          </a:p>
          <a:p>
            <a:r>
              <a:rPr lang="zh-CN" altLang="en-US" dirty="0"/>
              <a:t>写者释放锁时唤醒多个读者</a:t>
            </a:r>
            <a:endParaRPr lang="en-US" altLang="zh-CN" dirty="0"/>
          </a:p>
          <a:p>
            <a:pPr lvl="1"/>
            <a:r>
              <a:rPr lang="zh-CN" altLang="en-US" dirty="0"/>
              <a:t>并行唤醒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5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Scalable Read-Write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  <a:r>
              <a:rPr lang="zh-CN" altLang="en-US" dirty="0" smtClean="0"/>
              <a:t>表性能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680466" cy="32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268760"/>
            <a:ext cx="5832648" cy="2952328"/>
          </a:xfrm>
        </p:spPr>
        <p:txBody>
          <a:bodyPr/>
          <a:lstStyle/>
          <a:p>
            <a:pPr lvl="1"/>
            <a:r>
              <a:rPr lang="en-US" altLang="zh-CN" i="1" dirty="0"/>
              <a:t>Scalable Address Spaces Using RCU Balanced Trees</a:t>
            </a:r>
          </a:p>
        </p:txBody>
      </p:sp>
    </p:spTree>
    <p:extLst>
      <p:ext uri="{BB962C8B-B14F-4D97-AF65-F5344CB8AC3E}">
        <p14:creationId xmlns:p14="http://schemas.microsoft.com/office/powerpoint/2010/main" val="11827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 Balanced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写者问题的其它解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Read-Copy-Update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RCU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需要修改时重新构造一个新的数据结构，最后只更新一个指针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7069"/>
            <a:ext cx="4183063" cy="39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页表操作</a:t>
            </a:r>
            <a:endParaRPr lang="en-US" altLang="zh-CN" dirty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缺失处理</a:t>
            </a:r>
            <a:endParaRPr lang="en-US" altLang="zh-CN" dirty="0"/>
          </a:p>
          <a:p>
            <a:pPr lvl="2"/>
            <a:r>
              <a:rPr lang="zh-CN" altLang="en-US" dirty="0"/>
              <a:t>修改</a:t>
            </a:r>
            <a:r>
              <a:rPr lang="zh-CN" altLang="en-US" dirty="0" smtClean="0"/>
              <a:t>页表项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内存映射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、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pPr lvl="2"/>
            <a:r>
              <a:rPr lang="zh-CN" altLang="en-US" dirty="0"/>
              <a:t>新增、删除页表项</a:t>
            </a:r>
          </a:p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zh-CN" altLang="en-US" dirty="0"/>
              <a:t>写锁使得内存</a:t>
            </a:r>
            <a:r>
              <a:rPr lang="zh-CN" altLang="en-US" dirty="0" smtClean="0"/>
              <a:t>映射操作与</a:t>
            </a:r>
            <a:r>
              <a:rPr lang="zh-CN" altLang="en-US" dirty="0"/>
              <a:t>页缺失</a:t>
            </a:r>
            <a:r>
              <a:rPr lang="zh-CN" altLang="en-US" dirty="0" smtClean="0"/>
              <a:t>处理不能并发执行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缺失需要获取读锁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5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RCU-</a:t>
            </a:r>
            <a:r>
              <a:rPr lang="zh-CN" altLang="en-US" dirty="0" smtClean="0"/>
              <a:t>平衡</a:t>
            </a:r>
            <a:r>
              <a:rPr lang="zh-CN" altLang="en-US" dirty="0"/>
              <a:t>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BONSAI</a:t>
            </a:r>
          </a:p>
          <a:p>
            <a:pPr lvl="1"/>
            <a:r>
              <a:rPr lang="en-US" altLang="zh-CN" dirty="0" smtClean="0"/>
              <a:t>Bounded-Balanced Tree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RCU-</a:t>
            </a:r>
            <a:r>
              <a:rPr lang="zh-CN" altLang="en-US" dirty="0" smtClean="0"/>
              <a:t>平衡</a:t>
            </a:r>
            <a:r>
              <a:rPr lang="zh-CN" altLang="en-US" dirty="0"/>
              <a:t>二叉树替换</a:t>
            </a:r>
            <a:r>
              <a:rPr lang="en-US" altLang="zh-CN" dirty="0"/>
              <a:t>Linux</a:t>
            </a:r>
            <a:r>
              <a:rPr lang="zh-CN" altLang="en-US" dirty="0"/>
              <a:t>内核中带读写锁的红黑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RCU-</a:t>
            </a:r>
            <a:r>
              <a:rPr lang="zh-CN" altLang="en-US" dirty="0"/>
              <a:t>平衡二叉树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</a:t>
            </a:r>
            <a:r>
              <a:rPr lang="zh-CN" altLang="en-US" dirty="0"/>
              <a:t>缺失</a:t>
            </a:r>
            <a:r>
              <a:rPr lang="zh-CN" altLang="en-US" dirty="0" smtClean="0"/>
              <a:t>与</a:t>
            </a:r>
            <a:r>
              <a:rPr lang="zh-CN" altLang="en-US" dirty="0"/>
              <a:t>内存</a:t>
            </a:r>
            <a:r>
              <a:rPr lang="zh-CN" altLang="en-US" dirty="0" smtClean="0"/>
              <a:t>映射</a:t>
            </a:r>
            <a:r>
              <a:rPr lang="zh-CN" altLang="en-US" dirty="0"/>
              <a:t>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5" y="2996952"/>
            <a:ext cx="3873659" cy="2739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05" y="2981468"/>
            <a:ext cx="3803230" cy="27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RCU-</a:t>
            </a:r>
            <a:r>
              <a:rPr lang="zh-CN" altLang="en-US" dirty="0"/>
              <a:t>平衡二叉树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</a:p>
          <a:p>
            <a:pPr lvl="1"/>
            <a:r>
              <a:rPr lang="en-US" altLang="zh-CN" dirty="0" smtClean="0"/>
              <a:t>Metis</a:t>
            </a:r>
          </a:p>
          <a:p>
            <a:pPr lvl="1"/>
            <a:r>
              <a:rPr lang="en-US" altLang="zh-CN" dirty="0" err="1" smtClean="0"/>
              <a:t>Psearchy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1268"/>
            <a:ext cx="4107161" cy="27145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62" y="2781268"/>
            <a:ext cx="4103952" cy="27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形式化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多核处理器的挑战仍在，简单的同步就会产生巨大的开销</a:t>
            </a:r>
            <a:endParaRPr lang="en-US" altLang="zh-CN" dirty="0" smtClean="0"/>
          </a:p>
          <a:p>
            <a:r>
              <a:rPr lang="zh-CN" altLang="en-US" dirty="0" smtClean="0"/>
              <a:t>不要忽视细节，锁的开销、缺页损失等都能影响性能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844824"/>
            <a:ext cx="6336704" cy="1800200"/>
          </a:xfrm>
        </p:spPr>
        <p:txBody>
          <a:bodyPr/>
          <a:lstStyle/>
          <a:p>
            <a:pPr lvl="1"/>
            <a:r>
              <a:rPr lang="en-US" altLang="zh-CN" i="1" dirty="0"/>
              <a:t>Hyper Kernel: A Push-button Verification on an OS Kernel</a:t>
            </a:r>
          </a:p>
        </p:txBody>
      </p:sp>
    </p:spTree>
    <p:extLst>
      <p:ext uri="{BB962C8B-B14F-4D97-AF65-F5344CB8AC3E}">
        <p14:creationId xmlns:p14="http://schemas.microsoft.com/office/powerpoint/2010/main" val="23893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hv6</a:t>
            </a:r>
            <a:r>
              <a:rPr lang="zh-CN" altLang="en-US" dirty="0" smtClean="0"/>
              <a:t>内核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884368" cy="40062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6256" y="764704"/>
            <a:ext cx="140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QEMU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6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Z3+Python+LLVM</a:t>
            </a:r>
          </a:p>
          <a:p>
            <a:pPr lvl="1"/>
            <a:r>
              <a:rPr lang="en-US" altLang="zh-CN" dirty="0" smtClean="0"/>
              <a:t>617 passed, 1 hour (4-core i5-6300HQ)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10" y="2611299"/>
            <a:ext cx="7092280" cy="36037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4128" y="1412776"/>
            <a:ext cx="32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ake hv6-verify-par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6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</a:t>
            </a:r>
            <a:r>
              <a:rPr lang="en-US" altLang="zh-CN" dirty="0" smtClean="0"/>
              <a:t>Kernel</a:t>
            </a:r>
            <a:r>
              <a:rPr lang="zh-CN" altLang="en-US" dirty="0"/>
              <a:t>的验证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假设存在引用计数</a:t>
            </a:r>
            <a:r>
              <a:rPr lang="en-US" altLang="zh-CN" dirty="0"/>
              <a:t>b</a:t>
            </a:r>
            <a:r>
              <a:rPr lang="en-US" altLang="zh-CN" dirty="0" smtClean="0"/>
              <a:t>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33" y="2137060"/>
            <a:ext cx="6398996" cy="2941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74" y="0"/>
            <a:ext cx="591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Kernel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的发现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25884" cy="4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in-title">
  <a:themeElements>
    <a:clrScheme name="tsinghua-template-purple-them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38707</TotalTime>
  <Words>1079</Words>
  <Application>Microsoft Office PowerPoint</Application>
  <PresentationFormat>全屏显示(4:3)</PresentationFormat>
  <Paragraphs>285</Paragraphs>
  <Slides>48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 Black</vt:lpstr>
      <vt:lpstr>Calibri</vt:lpstr>
      <vt:lpstr>Franklin Gothic Book</vt:lpstr>
      <vt:lpstr>Wingdings</vt:lpstr>
      <vt:lpstr>黑体</vt:lpstr>
      <vt:lpstr>华文楷体</vt:lpstr>
      <vt:lpstr>华文新魏</vt:lpstr>
      <vt:lpstr>隶书</vt:lpstr>
      <vt:lpstr>宋体</vt:lpstr>
      <vt:lpstr>Arial</vt:lpstr>
      <vt:lpstr>Cambria</vt:lpstr>
      <vt:lpstr>Cambria Math</vt:lpstr>
      <vt:lpstr>Times New Roman</vt:lpstr>
      <vt:lpstr>tsinghua-template-purple-thin-title</vt:lpstr>
      <vt:lpstr>高级操作系统 阅读&amp;实验</vt:lpstr>
      <vt:lpstr>阅读内容</vt:lpstr>
      <vt:lpstr>实验内容</vt:lpstr>
      <vt:lpstr>Hyper Kernel</vt:lpstr>
      <vt:lpstr>Hyper Kernel: A Push-button Verification on an OS Kernel</vt:lpstr>
      <vt:lpstr>Hyper Kernel</vt:lpstr>
      <vt:lpstr>Hyper Kernel</vt:lpstr>
      <vt:lpstr>Hyper Kernel的验证</vt:lpstr>
      <vt:lpstr>Hyper Kernel的验证</vt:lpstr>
      <vt:lpstr>Hyper Kernel的验证</vt:lpstr>
      <vt:lpstr>The Scalable Commutativity Rule: Designing Scalable Software for Multicore Processors</vt:lpstr>
      <vt:lpstr>Commuter</vt:lpstr>
      <vt:lpstr>Commuter</vt:lpstr>
      <vt:lpstr>Commuter</vt:lpstr>
      <vt:lpstr>Algorithms for Scalable Synchronization on Shared-Memory Multiprocessors</vt:lpstr>
      <vt:lpstr>可扩展同步算法</vt:lpstr>
      <vt:lpstr>同步算法的性能分析</vt:lpstr>
      <vt:lpstr>互斥锁</vt:lpstr>
      <vt:lpstr>互斥锁</vt:lpstr>
      <vt:lpstr>互斥锁</vt:lpstr>
      <vt:lpstr>互斥锁</vt:lpstr>
      <vt:lpstr>屏障</vt:lpstr>
      <vt:lpstr>屏障</vt:lpstr>
      <vt:lpstr>屏障</vt:lpstr>
      <vt:lpstr>实验</vt:lpstr>
      <vt:lpstr>实验</vt:lpstr>
      <vt:lpstr>实验</vt:lpstr>
      <vt:lpstr>实验</vt:lpstr>
      <vt:lpstr>实验</vt:lpstr>
      <vt:lpstr>结论</vt:lpstr>
      <vt:lpstr>Non-scalable Locks Are Dangerous</vt:lpstr>
      <vt:lpstr>Non-scalable locks are dangerous</vt:lpstr>
      <vt:lpstr>门票锁的性能模型</vt:lpstr>
      <vt:lpstr>门票锁的性能模型</vt:lpstr>
      <vt:lpstr>门票锁的性能模型</vt:lpstr>
      <vt:lpstr>Non-scalable locks are dangerous</vt:lpstr>
      <vt:lpstr>结论</vt:lpstr>
      <vt:lpstr>Scalable Read-mostly Synchronization Using Passive Reader-Writer Locks</vt:lpstr>
      <vt:lpstr>Scalable Read-Write Lock</vt:lpstr>
      <vt:lpstr>Scalable Read-Write Lock</vt:lpstr>
      <vt:lpstr>Scalable Read-Write Lock</vt:lpstr>
      <vt:lpstr>Scalable Address Spaces Using RCU Balanced Trees</vt:lpstr>
      <vt:lpstr>RCU Balanced Tree</vt:lpstr>
      <vt:lpstr>虚拟内存映射</vt:lpstr>
      <vt:lpstr>RCU-平衡二叉树</vt:lpstr>
      <vt:lpstr>RCU-平衡二叉树</vt:lpstr>
      <vt:lpstr>RCU-平衡二叉树</vt:lpstr>
      <vt:lpstr>总结思考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高级操作系统实验</dc:title>
  <dc:creator>Liu Kan</dc:creator>
  <cp:lastModifiedBy>Liu Kan</cp:lastModifiedBy>
  <cp:revision>3156</cp:revision>
  <dcterms:created xsi:type="dcterms:W3CDTF">2011-10-07T07:07:52Z</dcterms:created>
  <dcterms:modified xsi:type="dcterms:W3CDTF">2018-06-06T10:07:54Z</dcterms:modified>
</cp:coreProperties>
</file>