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4"/>
  </p:notesMasterIdLst>
  <p:sldIdLst>
    <p:sldId id="256" r:id="rId2"/>
    <p:sldId id="541" r:id="rId3"/>
    <p:sldId id="527" r:id="rId4"/>
    <p:sldId id="539" r:id="rId5"/>
    <p:sldId id="540" r:id="rId6"/>
    <p:sldId id="548" r:id="rId7"/>
    <p:sldId id="549" r:id="rId8"/>
    <p:sldId id="528" r:id="rId9"/>
    <p:sldId id="529" r:id="rId10"/>
    <p:sldId id="530" r:id="rId11"/>
    <p:sldId id="535" r:id="rId12"/>
    <p:sldId id="543" r:id="rId13"/>
    <p:sldId id="544" r:id="rId14"/>
    <p:sldId id="532" r:id="rId15"/>
    <p:sldId id="536" r:id="rId16"/>
    <p:sldId id="538" r:id="rId17"/>
    <p:sldId id="534" r:id="rId18"/>
    <p:sldId id="537" r:id="rId19"/>
    <p:sldId id="546" r:id="rId20"/>
    <p:sldId id="542" r:id="rId21"/>
    <p:sldId id="545" r:id="rId22"/>
    <p:sldId id="547" r:id="rId2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A560F80E-06C6-4679-AF80-B4C2937FF4B0}">
          <p14:sldIdLst>
            <p14:sldId id="256"/>
            <p14:sldId id="541"/>
            <p14:sldId id="527"/>
            <p14:sldId id="539"/>
            <p14:sldId id="540"/>
            <p14:sldId id="548"/>
            <p14:sldId id="549"/>
            <p14:sldId id="528"/>
            <p14:sldId id="529"/>
            <p14:sldId id="530"/>
            <p14:sldId id="535"/>
            <p14:sldId id="543"/>
            <p14:sldId id="544"/>
            <p14:sldId id="532"/>
            <p14:sldId id="536"/>
            <p14:sldId id="538"/>
            <p14:sldId id="534"/>
            <p14:sldId id="537"/>
            <p14:sldId id="546"/>
            <p14:sldId id="542"/>
            <p14:sldId id="545"/>
            <p14:sldId id="54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0432FF"/>
    <a:srgbClr val="0000FF"/>
    <a:srgbClr val="3B9E3B"/>
    <a:srgbClr val="00305F"/>
    <a:srgbClr val="F7D08A"/>
    <a:srgbClr val="FCEDE8"/>
    <a:srgbClr val="CCCCCC"/>
    <a:srgbClr val="B583BA"/>
    <a:srgbClr val="EE9B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1" autoAdjust="0"/>
    <p:restoredTop sz="88113" autoAdjust="0"/>
  </p:normalViewPr>
  <p:slideViewPr>
    <p:cSldViewPr>
      <p:cViewPr varScale="1">
        <p:scale>
          <a:sx n="61" d="100"/>
          <a:sy n="61" d="100"/>
        </p:scale>
        <p:origin x="1388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2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F99C33-0C8D-43BB-871E-6371A7E0AE28}" type="datetimeFigureOut">
              <a:rPr lang="zh-CN" altLang="en-US" smtClean="0"/>
              <a:t>2018/6/5 Tuesday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99187-A6A1-44C7-896C-D68E006468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4121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499187-A6A1-44C7-896C-D68E0064687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93604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我们的实验中用的</a:t>
            </a:r>
            <a:r>
              <a:rPr lang="en-US" altLang="zh-CN" dirty="0" smtClean="0"/>
              <a:t>Xeon</a:t>
            </a:r>
            <a:r>
              <a:rPr lang="zh-CN" altLang="en-US" dirty="0" smtClean="0"/>
              <a:t>支持广播，计数器和到达树最优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499187-A6A1-44C7-896C-D68E0064687A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5601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tsinghua-ppt-template-First副本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558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84438" y="2060575"/>
            <a:ext cx="5730900" cy="1368425"/>
          </a:xfrm>
        </p:spPr>
        <p:txBody>
          <a:bodyPr/>
          <a:lstStyle>
            <a:lvl1pPr algn="ctr">
              <a:defRPr sz="4800" baseline="0">
                <a:latin typeface="Cambria Math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altLang="zh-CN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132138" y="4292600"/>
            <a:ext cx="4797448" cy="1208102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200">
                <a:latin typeface="Cambria" pitchFamily="18" charset="0"/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572375" y="6538913"/>
            <a:ext cx="1571625" cy="319087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15272" y="857232"/>
            <a:ext cx="1357290" cy="552451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27088" y="857232"/>
            <a:ext cx="6816746" cy="552451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572375" y="6538913"/>
            <a:ext cx="1571625" cy="319087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 Black" pitchFamily="34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Arial" pitchFamily="34" charset="0"/>
              </a:defRPr>
            </a:lvl1pPr>
            <a:lvl2pPr>
              <a:defRPr baseline="0">
                <a:latin typeface="Arial" pitchFamily="34" charset="0"/>
              </a:defRPr>
            </a:lvl2pPr>
            <a:lvl3pPr>
              <a:defRPr baseline="0">
                <a:latin typeface="Arial" pitchFamily="34" charset="0"/>
              </a:defRPr>
            </a:lvl3pPr>
            <a:lvl4pPr>
              <a:defRPr baseline="0">
                <a:latin typeface="Arial" pitchFamily="34" charset="0"/>
              </a:defRPr>
            </a:lvl4pPr>
            <a:lvl5pPr>
              <a:defRPr baseline="0">
                <a:latin typeface="Arial" pitchFamily="34" charset="0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143375" y="6572250"/>
            <a:ext cx="4000500" cy="285750"/>
          </a:xfr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143875" y="6572250"/>
            <a:ext cx="1000125" cy="285750"/>
          </a:xfr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348" y="3143248"/>
            <a:ext cx="7772400" cy="1362075"/>
          </a:xfrm>
        </p:spPr>
        <p:txBody>
          <a:bodyPr anchor="t"/>
          <a:lstStyle>
            <a:lvl1pPr algn="ctr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643050"/>
            <a:ext cx="7772400" cy="1500187"/>
          </a:xfrm>
        </p:spPr>
        <p:txBody>
          <a:bodyPr anchor="b"/>
          <a:lstStyle>
            <a:lvl1pPr marL="0" indent="0" algn="ctr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572375" y="6538913"/>
            <a:ext cx="1571625" cy="319087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088" y="1000108"/>
            <a:ext cx="3884612" cy="5256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4100" y="1000108"/>
            <a:ext cx="3884613" cy="5256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7572375" y="6538913"/>
            <a:ext cx="1571625" cy="319087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20769"/>
            <a:ext cx="4040188" cy="854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74845"/>
            <a:ext cx="4040188" cy="426879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017589"/>
            <a:ext cx="4070379" cy="85725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3438" y="1874845"/>
            <a:ext cx="4071966" cy="426879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12420" y="71414"/>
            <a:ext cx="7942552" cy="62073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572375" y="6538913"/>
            <a:ext cx="1571625" cy="319087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zh-CN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572375" y="6538913"/>
            <a:ext cx="1571625" cy="319087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572375" y="6538913"/>
            <a:ext cx="1571625" cy="319087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 bwMode="auto">
          <a:xfrm>
            <a:off x="812800" y="71438"/>
            <a:ext cx="7942263" cy="62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3600" kern="0" dirty="0">
                <a:latin typeface="Cambria Math" pitchFamily="18" charset="0"/>
                <a:ea typeface="隶书" pitchFamily="49" charset="-122"/>
                <a:cs typeface="+mj-cs"/>
              </a:rPr>
              <a:t>Click to edit Master title style</a:t>
            </a:r>
            <a:endParaRPr lang="zh-CN" altLang="en-US" sz="3600" kern="0" dirty="0">
              <a:latin typeface="Cambria Math" pitchFamily="18" charset="0"/>
              <a:ea typeface="隶书" pitchFamily="49" charset="-122"/>
              <a:cs typeface="+mj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00108"/>
            <a:ext cx="3008313" cy="73822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000108"/>
            <a:ext cx="5111750" cy="512605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38333"/>
            <a:ext cx="3008313" cy="4405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>
          <a:xfrm>
            <a:off x="7572375" y="6538913"/>
            <a:ext cx="1571625" cy="319087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zh-CN" alt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 bwMode="auto">
          <a:xfrm>
            <a:off x="812800" y="71438"/>
            <a:ext cx="7942263" cy="62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3600" kern="0" dirty="0">
                <a:latin typeface="Cambria Math" pitchFamily="18" charset="0"/>
                <a:ea typeface="隶书" pitchFamily="49" charset="-122"/>
                <a:cs typeface="+mj-cs"/>
              </a:rPr>
              <a:t>Click to edit Master title style</a:t>
            </a:r>
            <a:endParaRPr lang="zh-CN" altLang="en-US" sz="3600" kern="0">
              <a:latin typeface="Cambria Math" pitchFamily="18" charset="0"/>
              <a:ea typeface="隶书" pitchFamily="49" charset="-122"/>
              <a:cs typeface="+mj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57368" y="1071546"/>
            <a:ext cx="5700714" cy="428628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3042" y="5357826"/>
            <a:ext cx="571504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>
          <a:xfrm>
            <a:off x="7572375" y="6538913"/>
            <a:ext cx="1571625" cy="319087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zh-CN" alt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7" descr="tsinghua-ppt-thin-title.jp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12800" y="71438"/>
            <a:ext cx="7942263" cy="62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27088" y="1000125"/>
            <a:ext cx="7921625" cy="521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929063" y="6572250"/>
            <a:ext cx="4000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01000" y="6572250"/>
            <a:ext cx="11430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34" charset="0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mbria Math" pitchFamily="18" charset="0"/>
          <a:ea typeface="隶书" pitchFamily="49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mbria Math" pitchFamily="18" charset="0"/>
          <a:ea typeface="隶书" pitchFamily="49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mbria Math" pitchFamily="18" charset="0"/>
          <a:ea typeface="隶书" pitchFamily="49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mbria Math" pitchFamily="18" charset="0"/>
          <a:ea typeface="隶书" pitchFamily="49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mbria Math" pitchFamily="18" charset="0"/>
          <a:ea typeface="隶书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buSzPct val="75000"/>
        <a:buFont typeface="Wingdings" pitchFamily="2" charset="2"/>
        <a:buBlip>
          <a:blip r:embed="rId14"/>
        </a:buBlip>
        <a:defRPr sz="2800">
          <a:solidFill>
            <a:schemeClr val="tx1"/>
          </a:solidFill>
          <a:latin typeface="Cambria" pitchFamily="18" charset="0"/>
          <a:ea typeface="华文新魏" pitchFamily="2" charset="-122"/>
          <a:cs typeface="+mn-cs"/>
        </a:defRPr>
      </a:lvl1pPr>
      <a:lvl2pPr marL="742950" indent="-285750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buSzPct val="75000"/>
        <a:buBlip>
          <a:blip r:embed="rId15"/>
        </a:buBlip>
        <a:defRPr sz="2400">
          <a:solidFill>
            <a:schemeClr val="tx1"/>
          </a:solidFill>
          <a:latin typeface="Cambria" pitchFamily="18" charset="0"/>
          <a:ea typeface="华文新魏" pitchFamily="2" charset="-122"/>
        </a:defRPr>
      </a:lvl2pPr>
      <a:lvl3pPr marL="1143000" indent="-228600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buSzPct val="75000"/>
        <a:buBlip>
          <a:blip r:embed="rId16"/>
        </a:buBlip>
        <a:defRPr sz="2000">
          <a:solidFill>
            <a:schemeClr val="tx1"/>
          </a:solidFill>
          <a:latin typeface="Cambria" pitchFamily="18" charset="0"/>
          <a:ea typeface="华文新魏" pitchFamily="2" charset="-122"/>
        </a:defRPr>
      </a:lvl3pPr>
      <a:lvl4pPr marL="1600200" indent="-228600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buSzPct val="75000"/>
        <a:buBlip>
          <a:blip r:embed="rId17"/>
        </a:buBlip>
        <a:defRPr sz="2000">
          <a:solidFill>
            <a:schemeClr val="tx1"/>
          </a:solidFill>
          <a:latin typeface="Cambria" pitchFamily="18" charset="0"/>
          <a:ea typeface="华文新魏" pitchFamily="2" charset="-122"/>
        </a:defRPr>
      </a:lvl4pPr>
      <a:lvl5pPr marL="2057400" indent="-228600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buSzPct val="75000"/>
        <a:buBlip>
          <a:blip r:embed="rId17"/>
        </a:buBlip>
        <a:defRPr sz="1600">
          <a:solidFill>
            <a:schemeClr val="tx1"/>
          </a:solidFill>
          <a:latin typeface="Cambria" pitchFamily="18" charset="0"/>
          <a:ea typeface="华文新魏" pitchFamily="2" charset="-122"/>
        </a:defRPr>
      </a:lvl5pPr>
      <a:lvl6pPr marL="2514600" indent="-228600" algn="l" rtl="0" eaLnBrk="1" fontAlgn="base" hangingPunct="1">
        <a:lnSpc>
          <a:spcPct val="125000"/>
        </a:lnSpc>
        <a:spcBef>
          <a:spcPct val="40000"/>
        </a:spcBef>
        <a:spcAft>
          <a:spcPct val="20000"/>
        </a:spcAft>
        <a:buSzPct val="75000"/>
        <a:buBlip>
          <a:blip r:embed="rId17"/>
        </a:buBlip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lnSpc>
          <a:spcPct val="125000"/>
        </a:lnSpc>
        <a:spcBef>
          <a:spcPct val="40000"/>
        </a:spcBef>
        <a:spcAft>
          <a:spcPct val="20000"/>
        </a:spcAft>
        <a:buSzPct val="75000"/>
        <a:buBlip>
          <a:blip r:embed="rId17"/>
        </a:buBlip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lnSpc>
          <a:spcPct val="125000"/>
        </a:lnSpc>
        <a:spcBef>
          <a:spcPct val="40000"/>
        </a:spcBef>
        <a:spcAft>
          <a:spcPct val="20000"/>
        </a:spcAft>
        <a:buSzPct val="75000"/>
        <a:buBlip>
          <a:blip r:embed="rId17"/>
        </a:buBlip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lnSpc>
          <a:spcPct val="125000"/>
        </a:lnSpc>
        <a:spcBef>
          <a:spcPct val="40000"/>
        </a:spcBef>
        <a:spcAft>
          <a:spcPct val="20000"/>
        </a:spcAft>
        <a:buSzPct val="75000"/>
        <a:buBlip>
          <a:blip r:embed="rId17"/>
        </a:buBlip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23728" y="1844824"/>
            <a:ext cx="6624736" cy="1800200"/>
          </a:xfrm>
        </p:spPr>
        <p:txBody>
          <a:bodyPr/>
          <a:lstStyle/>
          <a:p>
            <a:r>
              <a:rPr lang="zh-CN" altLang="en-US" sz="5400" dirty="0" smtClean="0"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高级操作系统实验</a:t>
            </a:r>
            <a:endParaRPr lang="zh-CN" altLang="en-US" sz="5400" dirty="0">
              <a:latin typeface="华文新魏" panose="02010800040101010101" pitchFamily="2" charset="-122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刘侃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互斥锁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中心化锁</a:t>
            </a:r>
            <a:endParaRPr lang="en-US" altLang="zh-CN" dirty="0" smtClean="0"/>
          </a:p>
          <a:p>
            <a:pPr lvl="1"/>
            <a:r>
              <a:rPr lang="en-US" altLang="zh-CN" dirty="0"/>
              <a:t>Naïve </a:t>
            </a:r>
            <a:r>
              <a:rPr lang="en-US" altLang="zh-CN" dirty="0" err="1" smtClean="0"/>
              <a:t>test_and_set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mutex</a:t>
            </a:r>
            <a:endParaRPr lang="en-US" altLang="zh-CN" dirty="0"/>
          </a:p>
          <a:p>
            <a:pPr lvl="1"/>
            <a:r>
              <a:rPr lang="zh-CN" altLang="en-US" dirty="0" smtClean="0"/>
              <a:t>门票锁（</a:t>
            </a:r>
            <a:r>
              <a:rPr lang="en-US" altLang="zh-CN" dirty="0" smtClean="0"/>
              <a:t>Ticket </a:t>
            </a:r>
            <a:r>
              <a:rPr lang="en-US" altLang="zh-CN" dirty="0" err="1" smtClean="0"/>
              <a:t>mutex</a:t>
            </a:r>
            <a:r>
              <a:rPr lang="zh-CN" altLang="en-US" smtClean="0"/>
              <a:t>）</a:t>
            </a:r>
            <a:endParaRPr lang="en-US" altLang="zh-CN" dirty="0" smtClean="0"/>
          </a:p>
          <a:p>
            <a:r>
              <a:rPr lang="zh-CN" altLang="en-US" dirty="0"/>
              <a:t>分布式</a:t>
            </a:r>
            <a:r>
              <a:rPr lang="zh-CN" altLang="en-US" dirty="0" smtClean="0"/>
              <a:t>锁</a:t>
            </a:r>
            <a:endParaRPr lang="en-US" altLang="zh-CN" dirty="0"/>
          </a:p>
          <a:p>
            <a:pPr lvl="1"/>
            <a:r>
              <a:rPr lang="zh-CN" altLang="en-US" dirty="0"/>
              <a:t>基于数组的锁（</a:t>
            </a:r>
            <a:r>
              <a:rPr lang="en-US" altLang="zh-CN" dirty="0"/>
              <a:t>Array-based </a:t>
            </a:r>
            <a:r>
              <a:rPr lang="en-US" altLang="zh-CN" dirty="0" err="1"/>
              <a:t>mutex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基于链表的锁（</a:t>
            </a:r>
            <a:r>
              <a:rPr lang="en-US" altLang="zh-CN" dirty="0"/>
              <a:t>Linked-list-based </a:t>
            </a:r>
            <a:r>
              <a:rPr lang="en-US" altLang="zh-CN" dirty="0" err="1"/>
              <a:t>mutex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4422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互斥锁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test_and_set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冗余的读和写占用核</a:t>
            </a:r>
            <a:r>
              <a:rPr lang="zh-CN" altLang="en-US" dirty="0"/>
              <a:t>间通信网络的</a:t>
            </a:r>
            <a:r>
              <a:rPr lang="zh-CN" altLang="en-US" dirty="0" smtClean="0"/>
              <a:t>带宽</a:t>
            </a:r>
            <a:endParaRPr lang="en-US" altLang="zh-CN" dirty="0" smtClean="0"/>
          </a:p>
          <a:p>
            <a:pPr lvl="1"/>
            <a:r>
              <a:rPr lang="zh-CN" altLang="en-US" dirty="0"/>
              <a:t>不</a:t>
            </a:r>
            <a:r>
              <a:rPr lang="zh-CN" altLang="en-US" dirty="0" smtClean="0"/>
              <a:t>满足先到先得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7891" y="2780928"/>
            <a:ext cx="5292080" cy="2241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891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互斥锁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Ticket</a:t>
            </a:r>
          </a:p>
          <a:p>
            <a:pPr lvl="1"/>
            <a:r>
              <a:rPr lang="zh-CN" altLang="en-US" dirty="0"/>
              <a:t>冗余的</a:t>
            </a:r>
            <a:r>
              <a:rPr lang="zh-CN" altLang="en-US" dirty="0" smtClean="0"/>
              <a:t>读占用</a:t>
            </a:r>
            <a:r>
              <a:rPr lang="zh-CN" altLang="en-US" dirty="0"/>
              <a:t>核间</a:t>
            </a:r>
            <a:r>
              <a:rPr lang="zh-CN" altLang="en-US" dirty="0" smtClean="0"/>
              <a:t>通信网络的带宽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48880"/>
            <a:ext cx="9144000" cy="3538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690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互斥锁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显式队列</a:t>
            </a:r>
            <a:endParaRPr lang="en-US" altLang="zh-CN" dirty="0" smtClean="0"/>
          </a:p>
          <a:p>
            <a:r>
              <a:rPr lang="zh-CN" altLang="en-US" dirty="0" smtClean="0"/>
              <a:t>获取锁时如何找到队尾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避免不了全局共享变量</a:t>
            </a:r>
          </a:p>
          <a:p>
            <a:r>
              <a:rPr lang="zh-CN" altLang="en-US" dirty="0" smtClean="0"/>
              <a:t>基于数组的队列</a:t>
            </a:r>
            <a:endParaRPr lang="en-US" altLang="zh-CN" dirty="0"/>
          </a:p>
          <a:p>
            <a:pPr lvl="1"/>
            <a:r>
              <a:rPr lang="zh-CN" altLang="en-US" dirty="0"/>
              <a:t>假</a:t>
            </a:r>
            <a:r>
              <a:rPr lang="zh-CN" altLang="en-US" dirty="0" smtClean="0"/>
              <a:t>共享：</a:t>
            </a:r>
            <a:r>
              <a:rPr lang="en-US" altLang="zh-CN" dirty="0" smtClean="0"/>
              <a:t>64</a:t>
            </a:r>
            <a:r>
              <a:rPr lang="zh-CN" altLang="en-US" dirty="0"/>
              <a:t>字节对齐</a:t>
            </a:r>
            <a:endParaRPr lang="en-US" altLang="zh-CN" dirty="0"/>
          </a:p>
          <a:p>
            <a:pPr lvl="1"/>
            <a:r>
              <a:rPr lang="zh-CN" altLang="en-US" dirty="0"/>
              <a:t>内存</a:t>
            </a:r>
            <a:r>
              <a:rPr lang="zh-CN" altLang="en-US" dirty="0" smtClean="0"/>
              <a:t>占用</a:t>
            </a:r>
            <a:endParaRPr lang="en-US" altLang="zh-CN" dirty="0" smtClean="0"/>
          </a:p>
          <a:p>
            <a:r>
              <a:rPr lang="zh-CN" altLang="en-US" dirty="0" smtClean="0"/>
              <a:t>基于链表的队列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1846" y="3112268"/>
            <a:ext cx="2502029" cy="990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718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屏障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中心化屏障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计数器屏障</a:t>
            </a:r>
            <a:endParaRPr lang="en-US" altLang="zh-CN" dirty="0" smtClean="0"/>
          </a:p>
          <a:p>
            <a:r>
              <a:rPr lang="zh-CN" altLang="en-US" dirty="0" smtClean="0"/>
              <a:t>组合树屏障（</a:t>
            </a:r>
            <a:r>
              <a:rPr lang="en-US" altLang="zh-CN" dirty="0" smtClean="0"/>
              <a:t>combining-tree barrier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/>
              <a:t>分布式屏障</a:t>
            </a:r>
            <a:endParaRPr lang="en-US" altLang="zh-CN" dirty="0"/>
          </a:p>
          <a:p>
            <a:pPr lvl="1"/>
            <a:r>
              <a:rPr lang="zh-CN" altLang="en-US" dirty="0"/>
              <a:t>循环屏障（</a:t>
            </a:r>
            <a:r>
              <a:rPr lang="en-US" altLang="zh-CN" dirty="0"/>
              <a:t>dissemination barrier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锦标赛屏障</a:t>
            </a:r>
            <a:endParaRPr lang="en-US" altLang="zh-CN" dirty="0"/>
          </a:p>
          <a:p>
            <a:pPr lvl="1"/>
            <a:r>
              <a:rPr lang="zh-CN" altLang="en-US" dirty="0"/>
              <a:t>基于树的屏障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5142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屏障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计数器</a:t>
            </a:r>
            <a:r>
              <a:rPr lang="zh-CN" altLang="en-US" dirty="0" smtClean="0"/>
              <a:t>屏障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669" y="1916832"/>
            <a:ext cx="7130523" cy="3712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449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屏障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分布式屏障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树形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循环形</a:t>
            </a:r>
            <a:endParaRPr lang="en-US" altLang="zh-CN" dirty="0" smtClean="0"/>
          </a:p>
          <a:p>
            <a:r>
              <a:rPr lang="zh-CN" altLang="en-US" dirty="0"/>
              <a:t>一写一</a:t>
            </a:r>
            <a:r>
              <a:rPr lang="zh-CN" altLang="en-US" dirty="0" smtClean="0"/>
              <a:t>读</a:t>
            </a:r>
            <a:endParaRPr lang="en-US" altLang="zh-CN" dirty="0" smtClean="0"/>
          </a:p>
          <a:p>
            <a:r>
              <a:rPr lang="zh-CN" altLang="en-US" dirty="0" smtClean="0"/>
              <a:t>关键路径长度为</a:t>
            </a:r>
            <a:r>
              <a:rPr lang="en-US" altLang="zh-CN" dirty="0" smtClean="0"/>
              <a:t>O(</a:t>
            </a:r>
            <a:r>
              <a:rPr lang="en-US" altLang="zh-CN" dirty="0" err="1" smtClean="0"/>
              <a:t>logP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3025476"/>
            <a:ext cx="3346771" cy="335557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0269" y="978822"/>
            <a:ext cx="4302362" cy="2078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778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实验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altLang="zh-CN" dirty="0"/>
              <a:t>Intel(R) Xeon(R) CPU E5-2680 v3 @ </a:t>
            </a:r>
            <a:r>
              <a:rPr lang="pt-BR" altLang="zh-CN" dirty="0" smtClean="0"/>
              <a:t>2.50GHz</a:t>
            </a:r>
          </a:p>
          <a:p>
            <a:pPr lvl="1"/>
            <a:r>
              <a:rPr lang="pt-BR" altLang="zh-CN" dirty="0" smtClean="0"/>
              <a:t>24 Cores</a:t>
            </a:r>
            <a:endParaRPr lang="en-US" altLang="zh-CN" dirty="0" smtClean="0"/>
          </a:p>
          <a:p>
            <a:r>
              <a:rPr lang="en-US" altLang="zh-CN" dirty="0" smtClean="0"/>
              <a:t>GCC + C11 standard atomic</a:t>
            </a:r>
          </a:p>
          <a:p>
            <a:pPr lvl="1"/>
            <a:r>
              <a:rPr lang="en-US" altLang="zh-CN" dirty="0" smtClean="0"/>
              <a:t>_Atomic keyword</a:t>
            </a:r>
          </a:p>
          <a:p>
            <a:pPr lvl="1"/>
            <a:r>
              <a:rPr lang="en-US" altLang="zh-CN" dirty="0" smtClean="0"/>
              <a:t>Memory order release / acquire</a:t>
            </a:r>
            <a:endParaRPr lang="en-US" altLang="zh-CN" dirty="0"/>
          </a:p>
          <a:p>
            <a:r>
              <a:rPr lang="en-US" altLang="zh-CN" dirty="0" smtClean="0"/>
              <a:t>POSIX-thread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4735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互斥锁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18</a:t>
            </a:fld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067" y="2177971"/>
            <a:ext cx="3919327" cy="359459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8209" y="2204863"/>
            <a:ext cx="3802243" cy="3567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299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复现的实验结果</a:t>
            </a:r>
            <a:endParaRPr lang="en-US" altLang="zh-CN" dirty="0"/>
          </a:p>
          <a:p>
            <a:r>
              <a:rPr lang="zh-CN" altLang="en-US" dirty="0" smtClean="0"/>
              <a:t>空临界区与小临界区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19</a:t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04" y="2636912"/>
            <a:ext cx="4461609" cy="334493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636912"/>
            <a:ext cx="4461609" cy="3344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780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实验一：</a:t>
            </a:r>
            <a:r>
              <a:rPr lang="en-US" altLang="zh-CN" dirty="0" smtClean="0"/>
              <a:t>Hyper Kernel</a:t>
            </a:r>
            <a:r>
              <a:rPr lang="zh-CN" altLang="en-US" dirty="0" smtClean="0"/>
              <a:t>的形式化验证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Luke Nelson et al: </a:t>
            </a:r>
            <a:r>
              <a:rPr lang="en-US" altLang="zh-CN" i="1" dirty="0" smtClean="0"/>
              <a:t>Hyper </a:t>
            </a:r>
            <a:r>
              <a:rPr lang="en-US" altLang="zh-CN" i="1" dirty="0"/>
              <a:t>Kernel: A Push-button Verification on an OS </a:t>
            </a:r>
            <a:r>
              <a:rPr lang="en-US" altLang="zh-CN" i="1" dirty="0" smtClean="0"/>
              <a:t>Kernel</a:t>
            </a:r>
          </a:p>
          <a:p>
            <a:r>
              <a:rPr lang="zh-CN" altLang="en-US" dirty="0" smtClean="0"/>
              <a:t>实验二：</a:t>
            </a:r>
            <a:r>
              <a:rPr lang="zh-CN" altLang="en-US" dirty="0"/>
              <a:t>可扩展</a:t>
            </a:r>
            <a:r>
              <a:rPr lang="zh-CN" altLang="en-US" dirty="0" smtClean="0"/>
              <a:t>同步算法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John M. Mellor-</a:t>
            </a:r>
            <a:r>
              <a:rPr lang="en-US" altLang="zh-CN" dirty="0" err="1" smtClean="0"/>
              <a:t>Crummey</a:t>
            </a:r>
            <a:r>
              <a:rPr lang="en-US" altLang="zh-CN" dirty="0" smtClean="0"/>
              <a:t> and Michael L. Scott: </a:t>
            </a:r>
            <a:r>
              <a:rPr lang="en-US" altLang="zh-CN" i="1" dirty="0" smtClean="0"/>
              <a:t>Algorithms for Scalable Synchronization on Shared-Memory Multiprocessors</a:t>
            </a:r>
            <a:endParaRPr lang="zh-CN" altLang="en-US" i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8038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屏障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20</a:t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295" y="2177971"/>
            <a:ext cx="4024872" cy="359459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204864"/>
            <a:ext cx="3845590" cy="3567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946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复现的实验结果</a:t>
            </a:r>
            <a:endParaRPr lang="en-US" altLang="zh-CN" dirty="0" smtClean="0"/>
          </a:p>
          <a:p>
            <a:r>
              <a:rPr lang="zh-CN" altLang="en-US" dirty="0" smtClean="0"/>
              <a:t>空</a:t>
            </a:r>
            <a:r>
              <a:rPr lang="zh-CN" altLang="en-US" dirty="0"/>
              <a:t>并行</a:t>
            </a:r>
            <a:r>
              <a:rPr lang="zh-CN" altLang="en-US" dirty="0" smtClean="0"/>
              <a:t>区</a:t>
            </a:r>
            <a:r>
              <a:rPr lang="zh-CN" altLang="en-US" dirty="0"/>
              <a:t>与</a:t>
            </a:r>
            <a:r>
              <a:rPr lang="zh-CN" altLang="en-US" dirty="0" smtClean="0"/>
              <a:t>小</a:t>
            </a:r>
            <a:r>
              <a:rPr lang="zh-CN" altLang="en-US" dirty="0"/>
              <a:t>并行</a:t>
            </a:r>
            <a:r>
              <a:rPr lang="zh-CN" altLang="en-US" dirty="0" smtClean="0"/>
              <a:t>区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21</a:t>
            </a:fld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04" y="2636912"/>
            <a:ext cx="4461608" cy="334493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636912"/>
            <a:ext cx="4461608" cy="3344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140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互斥锁</a:t>
            </a:r>
            <a:endParaRPr lang="en-US" altLang="zh-CN" dirty="0"/>
          </a:p>
          <a:p>
            <a:pPr lvl="1"/>
            <a:r>
              <a:rPr lang="en-US" altLang="zh-CN" dirty="0" smtClean="0"/>
              <a:t>MCS</a:t>
            </a:r>
            <a:r>
              <a:rPr lang="zh-CN" altLang="en-US" dirty="0" smtClean="0"/>
              <a:t>：基于链表的队列</a:t>
            </a:r>
          </a:p>
          <a:p>
            <a:r>
              <a:rPr lang="zh-CN" altLang="en-US" dirty="0" smtClean="0"/>
              <a:t>屏障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支持广播的</a:t>
            </a:r>
            <a:r>
              <a:rPr lang="zh-CN" altLang="en-US" dirty="0"/>
              <a:t>缓存一致性协议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Counter</a:t>
            </a:r>
          </a:p>
          <a:p>
            <a:pPr lvl="2"/>
            <a:r>
              <a:rPr lang="en-US" altLang="zh-CN" dirty="0" smtClean="0"/>
              <a:t>Arrival tree</a:t>
            </a:r>
            <a:endParaRPr lang="en-US" altLang="zh-CN" dirty="0"/>
          </a:p>
          <a:p>
            <a:pPr lvl="1"/>
            <a:r>
              <a:rPr lang="zh-CN" altLang="en-US" dirty="0" smtClean="0"/>
              <a:t>不支持广播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Dissemination</a:t>
            </a:r>
          </a:p>
          <a:p>
            <a:pPr lvl="2"/>
            <a:r>
              <a:rPr lang="en-US" altLang="zh-CN" dirty="0" smtClean="0"/>
              <a:t>Dual tree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4277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Hyper Kernel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hv6</a:t>
            </a:r>
            <a:r>
              <a:rPr lang="zh-CN" altLang="en-US" dirty="0" smtClean="0"/>
              <a:t>内核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916832"/>
            <a:ext cx="7884368" cy="4006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628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Hyper Kernel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形式化验证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988840"/>
            <a:ext cx="7884368" cy="4006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625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Hyper </a:t>
            </a:r>
            <a:r>
              <a:rPr lang="en-US" altLang="zh-CN" dirty="0" smtClean="0"/>
              <a:t>Kernel</a:t>
            </a:r>
            <a:r>
              <a:rPr lang="zh-CN" altLang="en-US" dirty="0"/>
              <a:t>的验证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假设存在引用计数</a:t>
            </a:r>
            <a:r>
              <a:rPr lang="en-US" altLang="zh-CN" dirty="0"/>
              <a:t>b</a:t>
            </a:r>
            <a:r>
              <a:rPr lang="en-US" altLang="zh-CN" dirty="0" smtClean="0"/>
              <a:t>ug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433" y="2137060"/>
            <a:ext cx="6398996" cy="294106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874" y="0"/>
            <a:ext cx="5917377" cy="6858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874" y="0"/>
            <a:ext cx="59173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182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Hyper Kernel</a:t>
            </a:r>
            <a:r>
              <a:rPr lang="zh-CN" altLang="en-US" dirty="0" smtClean="0"/>
              <a:t>的验证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bug</a:t>
            </a:r>
            <a:r>
              <a:rPr lang="zh-CN" altLang="en-US" dirty="0" smtClean="0"/>
              <a:t>的发现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44824"/>
            <a:ext cx="9125884" cy="4040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21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Hyper Kernel</a:t>
            </a:r>
            <a:r>
              <a:rPr lang="zh-CN" altLang="en-US" dirty="0" smtClean="0"/>
              <a:t>的验证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已知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ref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tate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old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𝑝𝑟𝑜𝑐𝑒𝑠𝑠𝑒𝑠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𝑓𝑑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tate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old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𝑓𝑖𝑙𝑒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].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𝑟𝑒𝑓𝑐𝑛𝑡</m:t>
                      </m:r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无法证明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ref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tate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𝑛𝑒𝑤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𝑝𝑟𝑜𝑐𝑒𝑠𝑠𝑒𝑠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𝑓𝑑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tate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𝑛𝑒𝑤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𝑓𝑖𝑙𝑒𝑠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𝑓𝑑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].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𝑟𝑒𝑓𝑐𝑛𝑡</m:t>
                      </m:r>
                    </m:oMath>
                  </m:oMathPara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1666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</a:t>
            </a:r>
            <a:r>
              <a:rPr lang="zh-CN" altLang="en-US" dirty="0" smtClean="0"/>
              <a:t>扩展</a:t>
            </a:r>
            <a:r>
              <a:rPr lang="zh-CN" altLang="en-US" dirty="0"/>
              <a:t>同步算法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共享内存的线程同步机制</a:t>
            </a:r>
            <a:endParaRPr lang="en-US" altLang="zh-CN" dirty="0" smtClean="0"/>
          </a:p>
          <a:p>
            <a:pPr lvl="1"/>
            <a:r>
              <a:rPr lang="zh-CN" altLang="en-US" dirty="0"/>
              <a:t>互斥锁</a:t>
            </a:r>
            <a:endParaRPr lang="en-US" altLang="zh-CN" dirty="0"/>
          </a:p>
          <a:p>
            <a:pPr lvl="1"/>
            <a:r>
              <a:rPr lang="zh-CN" altLang="en-US" dirty="0"/>
              <a:t>屏障</a:t>
            </a:r>
            <a:endParaRPr lang="en-US" altLang="zh-CN" dirty="0"/>
          </a:p>
          <a:p>
            <a:r>
              <a:rPr lang="zh-CN" altLang="en-US" dirty="0" smtClean="0"/>
              <a:t>实现方式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忙等待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睡眠等待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1988599"/>
            <a:ext cx="3024845" cy="161899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7187" y="1552595"/>
            <a:ext cx="1380952" cy="249100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4958" y="4707566"/>
            <a:ext cx="3024845" cy="100542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69" y="3964779"/>
            <a:ext cx="1454800" cy="2491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057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同步算法的性能分析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多核处理器上的忙等待</a:t>
            </a:r>
            <a:r>
              <a:rPr lang="zh-CN" altLang="en-US" dirty="0" smtClean="0"/>
              <a:t>实现：自旋锁</a:t>
            </a:r>
            <a:endParaRPr lang="en-US" altLang="zh-CN" dirty="0"/>
          </a:p>
          <a:p>
            <a:pPr lvl="1"/>
            <a:r>
              <a:rPr lang="zh-CN" altLang="en-US" dirty="0"/>
              <a:t>维护缓存一致性</a:t>
            </a:r>
            <a:endParaRPr lang="en-US" altLang="zh-CN" dirty="0"/>
          </a:p>
          <a:p>
            <a:pPr lvl="1"/>
            <a:r>
              <a:rPr lang="zh-CN" altLang="en-US" dirty="0"/>
              <a:t>原子操作</a:t>
            </a:r>
            <a:endParaRPr lang="en-US" altLang="zh-CN" dirty="0"/>
          </a:p>
          <a:p>
            <a:r>
              <a:rPr lang="zh-CN" altLang="en-US" dirty="0" smtClean="0"/>
              <a:t>尽可能避免</a:t>
            </a:r>
            <a:r>
              <a:rPr lang="zh-CN" altLang="en-US" dirty="0"/>
              <a:t>对</a:t>
            </a:r>
            <a:r>
              <a:rPr lang="zh-CN" altLang="en-US" dirty="0" smtClean="0"/>
              <a:t>内存中同</a:t>
            </a:r>
            <a:r>
              <a:rPr lang="zh-CN" altLang="en-US" dirty="0"/>
              <a:t>一个位置</a:t>
            </a:r>
            <a:r>
              <a:rPr lang="zh-CN" altLang="en-US" dirty="0" smtClean="0"/>
              <a:t>进行读写</a:t>
            </a:r>
            <a:endParaRPr lang="en-US" altLang="zh-CN" dirty="0" smtClean="0"/>
          </a:p>
          <a:p>
            <a:r>
              <a:rPr lang="zh-CN" altLang="en-US" dirty="0" smtClean="0"/>
              <a:t>在局部变量处自旋（</a:t>
            </a:r>
            <a:r>
              <a:rPr lang="en-US" altLang="zh-CN" dirty="0" smtClean="0"/>
              <a:t>spin on local variable</a:t>
            </a:r>
            <a:r>
              <a:rPr lang="zh-CN" altLang="en-US" dirty="0" smtClean="0"/>
              <a:t>）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460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singhua-template-purple-thin-title">
  <a:themeElements>
    <a:clrScheme name="tsinghua-template-purple-theme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singhua-template-purple-theme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singhua-template-purple-theme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singhua-template-purple-theme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singhua-template-purple-theme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singhua-template-purple-theme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singhua-template-purple-theme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-template-purple-theme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-template-purple-theme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-template-purple-theme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-template-purple-theme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-template-purple-theme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-template-purple-theme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37193</TotalTime>
  <Words>399</Words>
  <Application>Microsoft Office PowerPoint</Application>
  <PresentationFormat>全屏显示(4:3)</PresentationFormat>
  <Paragraphs>122</Paragraphs>
  <Slides>22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4" baseType="lpstr">
      <vt:lpstr>Arial Black</vt:lpstr>
      <vt:lpstr>Calibri</vt:lpstr>
      <vt:lpstr>Wingdings</vt:lpstr>
      <vt:lpstr>华文楷体</vt:lpstr>
      <vt:lpstr>华文新魏</vt:lpstr>
      <vt:lpstr>隶书</vt:lpstr>
      <vt:lpstr>宋体</vt:lpstr>
      <vt:lpstr>Arial</vt:lpstr>
      <vt:lpstr>Cambria</vt:lpstr>
      <vt:lpstr>Cambria Math</vt:lpstr>
      <vt:lpstr>Times New Roman</vt:lpstr>
      <vt:lpstr>tsinghua-template-purple-thin-title</vt:lpstr>
      <vt:lpstr>高级操作系统实验</vt:lpstr>
      <vt:lpstr>实验内容</vt:lpstr>
      <vt:lpstr>Hyper Kernel</vt:lpstr>
      <vt:lpstr>Hyper Kernel</vt:lpstr>
      <vt:lpstr>Hyper Kernel的验证</vt:lpstr>
      <vt:lpstr>Hyper Kernel的验证</vt:lpstr>
      <vt:lpstr>Hyper Kernel的验证</vt:lpstr>
      <vt:lpstr>可扩展同步算法</vt:lpstr>
      <vt:lpstr>同步算法的性能分析</vt:lpstr>
      <vt:lpstr>互斥锁</vt:lpstr>
      <vt:lpstr>互斥锁</vt:lpstr>
      <vt:lpstr>互斥锁</vt:lpstr>
      <vt:lpstr>互斥锁</vt:lpstr>
      <vt:lpstr>屏障</vt:lpstr>
      <vt:lpstr>屏障</vt:lpstr>
      <vt:lpstr>屏障</vt:lpstr>
      <vt:lpstr>实验</vt:lpstr>
      <vt:lpstr>实验</vt:lpstr>
      <vt:lpstr>实验</vt:lpstr>
      <vt:lpstr>实验</vt:lpstr>
      <vt:lpstr>实验</vt:lpstr>
      <vt:lpstr>结论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高级操作系统实验</dc:title>
  <dc:creator>Liu Kan</dc:creator>
  <cp:lastModifiedBy>Liu Kan</cp:lastModifiedBy>
  <cp:revision>2976</cp:revision>
  <dcterms:created xsi:type="dcterms:W3CDTF">2011-10-07T07:07:52Z</dcterms:created>
  <dcterms:modified xsi:type="dcterms:W3CDTF">2018-06-05T04:42:32Z</dcterms:modified>
</cp:coreProperties>
</file>