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C83856-3EBA-4CE0-A567-5CF12A51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07F8CEB-1A6D-4D4A-8F35-D66D47AC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7F17E8-AEFA-42B3-A39D-ECC1730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5140EA-7ADF-42E4-8CDE-209C921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314B4-E34C-4EBE-9250-BC49FB7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="" xmlns:a16="http://schemas.microsoft.com/office/drawing/2014/main" id="{286F4A0F-6E89-42D1-A529-39388C21E5F7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="" xmlns:a16="http://schemas.microsoft.com/office/drawing/2014/main" id="{6D61054C-D9C7-4DE9-8B2D-CEB711AA4CDC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DFDCF-322D-409D-AA31-DC27C13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48C702-26E5-4551-BD26-0068FEE8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11F058-AC7F-45C1-B98D-3ACD36F1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285343-16F3-45F9-9701-96E21E7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DE9494-B494-47D4-B21A-B6B7FCB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2009CC3-5528-4AFF-9D52-2AAF537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077D30-1D3E-4F57-81EA-E05A1B11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DF74F8-3B43-41DA-A862-6313F46E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83B653-36B5-4698-912F-DE1D8EA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53FD90-A584-4E58-95FB-D57D6CD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52F60-4E7D-49D9-9F55-827A5984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B9CDC8-ACB4-48DB-B70E-A930B1C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DF569-70F8-4C90-9057-69460E1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2D1E8-D545-48A9-94A0-31487F5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DC0DDF-5721-49AE-9DAA-BDAD6EC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FB3B7A-852F-4FDA-8CEA-28497C0D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BA5503-3DB1-4FDD-BBBB-DA44231A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285FEE-4249-44F8-90C9-6C34DF2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16E2FC-1C24-46DA-87CF-AE85742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8FE4B1-2AF9-4201-A1B2-6C4D1FE3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7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16E84-8299-4540-9787-5EDC3E67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8AC6BC-3794-4EC6-BC01-1D6A90EFF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6A7BE4-E974-4BA0-B077-1A0C30D5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76246C-7C99-4761-808C-1CE4D350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E1C98A-8139-4559-9547-FE9EED86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73E222-AACA-4E36-8A27-2E8DA1E9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F76F63-5559-4FBA-BAB5-D72E088B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12F419-9E3A-4FE4-A756-A596C4E7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07E9DB-EEEF-4C48-8B49-E49ABDFC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EF4D7EC-86E3-404A-B2F2-7BA743153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35EDE8F-0F73-409F-9699-7A4F3442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56666B-21D7-4274-9FED-7E32B134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D451B3-E03C-4C9B-B9F6-A7647E9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95A2248-3262-4A25-91E0-2263923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CE9D1-FF33-4BF2-8218-6DFCAA2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B3D39E-2646-4A23-A6B0-67B3C695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CD3F44-2C6C-4E82-91C6-9B19BC01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DB5523-78ED-481E-AD64-1530262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5BAEB4-143B-430D-9B97-C94170C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318D838-5953-4A57-9132-350793E2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A229B6-C246-4E94-8521-6D51B06D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518A6-5EF0-4446-AF21-056B993E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15D955-D6F4-4D42-A074-14A60AB0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1D194D-B2CE-421E-892E-38D12B98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AC63CC-5D43-458B-A70A-6C9B71C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EEB5B6-EA39-4951-8C95-14DC91F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1B027B-A706-43B5-BBD0-7CA98CB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E707A4-58D8-44EC-AFA0-BA61473B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8C695C-EC3D-4478-A98D-11B91F31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A6F9E6-D8B7-4E83-AACF-D2459417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0CC1FA-118B-406D-BFB8-8E1F64B8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088071-E5C4-45FC-A92B-A9C1584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8ED0B-B6CE-4E2D-AE56-66F0521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C51CFFD-B4AA-4CBC-984B-2D67F747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6EB4DA-4497-4205-BE8A-49CECB22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74CF1B-8266-4873-8AB0-9680B0F0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D7C5-078A-4914-8EA4-70BA0B43A82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C23BD-3B9C-458A-A993-7DDAE531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B36786-3EBD-46DE-B82E-77B38623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="" xmlns:a16="http://schemas.microsoft.com/office/drawing/2014/main" id="{AD3E9EB8-D02C-40CD-8B31-31461614F5D0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="" xmlns:a16="http://schemas.microsoft.com/office/drawing/2014/main" id="{0936059E-9925-4754-A1A7-253D40A9684D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8144516" y="4324244"/>
            <a:ext cx="3717803" cy="2425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9079106" y="3696004"/>
            <a:ext cx="1725051" cy="6695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9983224" y="3696004"/>
            <a:ext cx="820933" cy="271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H="1" flipV="1">
            <a:off x="4241209" y="2372422"/>
            <a:ext cx="437294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  <a:stCxn id="20" idx="0"/>
            <a:endCxn id="43" idx="2"/>
          </p:cNvCxnSpPr>
          <p:nvPr/>
        </p:nvCxnSpPr>
        <p:spPr>
          <a:xfrm flipV="1">
            <a:off x="2484284" y="2372422"/>
            <a:ext cx="1756925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0024085" y="4363655"/>
            <a:ext cx="1800000" cy="861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Single Ion Images &amp; boxplots</a:t>
            </a:r>
          </a:p>
          <a:p>
            <a:pPr algn="ctr"/>
            <a:r>
              <a:rPr lang="en-GB" sz="1000" dirty="0" smtClean="0"/>
              <a:t>(for the lists of interesting molecules)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584284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Pre-processing and saving representative spectra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48183" y="1292723"/>
            <a:ext cx="1296786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input file has the information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regarding what to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do with each dataset.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E.g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.: how many peaks to save in each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datacube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, which adducts to look for, which MVA to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run.</a:t>
            </a:r>
            <a:endParaRPr lang="en-GB" sz="7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584284" y="466801"/>
            <a:ext cx="1080000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Save </a:t>
            </a:r>
            <a:r>
              <a:rPr lang="en-GB" sz="1000" dirty="0" smtClean="0"/>
              <a:t>data </a:t>
            </a:r>
            <a:r>
              <a:rPr lang="en-GB" sz="1000" dirty="0" smtClean="0"/>
              <a:t>files (</a:t>
            </a:r>
            <a:r>
              <a:rPr lang="en-GB" sz="1000" dirty="0" err="1" smtClean="0"/>
              <a:t>imzMLs</a:t>
            </a:r>
            <a:r>
              <a:rPr lang="en-GB" sz="1000" dirty="0" smtClean="0"/>
              <a:t> &amp; </a:t>
            </a:r>
            <a:r>
              <a:rPr lang="en-GB" sz="1000" dirty="0" err="1" smtClean="0"/>
              <a:t>ibds</a:t>
            </a:r>
            <a:r>
              <a:rPr lang="en-GB" sz="1000" dirty="0" smtClean="0"/>
              <a:t>) </a:t>
            </a:r>
            <a:r>
              <a:rPr lang="en-GB" sz="1000" dirty="0" smtClean="0"/>
              <a:t>in folders by modality and polarity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584283" y="1292723"/>
            <a:ext cx="1080000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Fill </a:t>
            </a:r>
            <a:r>
              <a:rPr lang="en-GB" sz="1000" dirty="0" smtClean="0"/>
              <a:t>in an input </a:t>
            </a:r>
            <a:r>
              <a:rPr lang="en-GB" sz="1000" dirty="0" smtClean="0"/>
              <a:t>file (excel) for each folder </a:t>
            </a:r>
            <a:r>
              <a:rPr lang="en-GB" sz="1000" dirty="0" smtClean="0"/>
              <a:t>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F11C59-0A30-413B-A138-5882976AD0E8}"/>
              </a:ext>
            </a:extLst>
          </p:cNvPr>
          <p:cNvSpPr/>
          <p:nvPr/>
        </p:nvSpPr>
        <p:spPr>
          <a:xfrm>
            <a:off x="1584284" y="2417228"/>
            <a:ext cx="1079999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Save a </a:t>
            </a:r>
            <a:r>
              <a:rPr lang="en-GB" sz="1000" dirty="0" smtClean="0"/>
              <a:t>master script </a:t>
            </a:r>
            <a:r>
              <a:rPr lang="en-GB" sz="1000" dirty="0" smtClean="0"/>
              <a:t>in a location of your choice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584284" y="5477332"/>
            <a:ext cx="546218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Each file by itself</a:t>
            </a:r>
            <a:endParaRPr lang="en-GB" sz="1000" dirty="0" smtClean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166503" y="5477332"/>
            <a:ext cx="1217781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A group of files</a:t>
            </a:r>
          </a:p>
          <a:p>
            <a:pPr algn="ctr"/>
            <a:r>
              <a:rPr lang="en-GB" sz="1000" dirty="0" smtClean="0"/>
              <a:t>(if we wish to later on group them –the so called common axis approach)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3778503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Matching representative spectra with lists of interesting molecules and databases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3386698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3775722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Lists of interesting molecules</a:t>
            </a:r>
          </a:p>
          <a:p>
            <a:pPr algn="ctr"/>
            <a:r>
              <a:rPr lang="en-GB" sz="1000" dirty="0" smtClean="0"/>
              <a:t>(always needed)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4693723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HMDB</a:t>
            </a:r>
          </a:p>
          <a:p>
            <a:pPr algn="ctr"/>
            <a:r>
              <a:rPr lang="en-GB" sz="1000" dirty="0" smtClean="0"/>
              <a:t>(only needed when you run MVA)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5975419" y="4365505"/>
            <a:ext cx="1800000" cy="1074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Saving data cubes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5975418" y="5477332"/>
            <a:ext cx="1800001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One data cube per dataset 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imzML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) is saved. 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can be assembled together if needed, if we assure they have the same exact m/z axis, which is defined in step 3.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comprise the m/z requested in the inputs files: X highest peaks plus those in the lists of interest.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69235" y="450356"/>
            <a:ext cx="22872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1.1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182" y="1272528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1.2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182" y="2393282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563" y="4346606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5113" y="5461255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5494" y="5459892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62197" y="4342905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747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7804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CEF11C59-0A30-413B-A138-5882976AD0E8}"/>
              </a:ext>
            </a:extLst>
          </p:cNvPr>
          <p:cNvSpPr/>
          <p:nvPr/>
        </p:nvSpPr>
        <p:spPr>
          <a:xfrm>
            <a:off x="250564" y="3243151"/>
            <a:ext cx="1296786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With information regarding which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folders of data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need to be processed,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which files within these folders, which main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masks to use,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which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normalisations to save.</a:t>
            </a:r>
            <a:endParaRPr lang="en-GB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EF11C59-0A30-413B-A138-5882976AD0E8}"/>
              </a:ext>
            </a:extLst>
          </p:cNvPr>
          <p:cNvSpPr/>
          <p:nvPr/>
        </p:nvSpPr>
        <p:spPr>
          <a:xfrm>
            <a:off x="1584283" y="3243151"/>
            <a:ext cx="1079999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Fill in the 1</a:t>
            </a:r>
            <a:r>
              <a:rPr lang="en-GB" sz="1000" baseline="30000" dirty="0" smtClean="0"/>
              <a:t>st</a:t>
            </a:r>
            <a:r>
              <a:rPr lang="en-GB" sz="1000" dirty="0" smtClean="0"/>
              <a:t> cell of the pipeline script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67721" y="3222570"/>
            <a:ext cx="22242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900188" y="1276751"/>
            <a:ext cx="2682041" cy="1095671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Tables with information about all potential assignments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(e.g. peak details, ppm errors, spectral features, ion images features, relationships between peak intensities across files)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802" y="4344410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79106" y="4365505"/>
            <a:ext cx="1800000" cy="8600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MVAs </a:t>
            </a:r>
          </a:p>
          <a:p>
            <a:pPr algn="ctr"/>
            <a:r>
              <a:rPr lang="en-GB" sz="800" dirty="0" smtClean="0"/>
              <a:t>(PCA, k-means and NNMF (for a set of predefined k), NN-</a:t>
            </a:r>
            <a:r>
              <a:rPr lang="en-GB" sz="800" dirty="0" err="1" smtClean="0"/>
              <a:t>tsne</a:t>
            </a:r>
            <a:r>
              <a:rPr lang="en-GB" sz="800" dirty="0" smtClean="0"/>
              <a:t> (with k automatically defined based on the elbow method and/or for a set of predefined k)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66269" y="434684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0804157" y="3371981"/>
            <a:ext cx="1019928" cy="64804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ROC analysis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(for the lists of interesting molecules)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83224" y="3409130"/>
            <a:ext cx="882000" cy="628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Tissue only</a:t>
            </a:r>
          </a:p>
          <a:p>
            <a:pPr algn="ctr"/>
            <a:r>
              <a:rPr lang="en-GB" sz="800" dirty="0" smtClean="0"/>
              <a:t>(main mask; most times needed)</a:t>
            </a:r>
            <a:endParaRPr lang="en-GB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9101224" y="3409129"/>
            <a:ext cx="882000" cy="62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Sample </a:t>
            </a:r>
            <a:r>
              <a:rPr lang="en-GB" sz="1000" b="1" dirty="0" smtClean="0"/>
              <a:t>specific</a:t>
            </a:r>
          </a:p>
          <a:p>
            <a:pPr algn="ctr"/>
            <a:r>
              <a:rPr lang="en-GB" sz="800" dirty="0" smtClean="0"/>
              <a:t>(</a:t>
            </a:r>
            <a:r>
              <a:rPr lang="en-GB" sz="800" dirty="0"/>
              <a:t>e.g. WT, KRAS, etc.)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84013" y="2817935"/>
            <a:ext cx="1799211" cy="5596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(semi-automated) ROI definition</a:t>
            </a:r>
            <a:endParaRPr lang="en-GB" sz="1000" dirty="0" smtClean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2238398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4194126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5581943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11249" y="435121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6B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7781639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5" idx="1"/>
          </p:cNvCxnSpPr>
          <p:nvPr/>
        </p:nvCxnSpPr>
        <p:spPr>
          <a:xfrm rot="10800000" flipV="1">
            <a:off x="2901050" y="3723132"/>
            <a:ext cx="5282174" cy="637006"/>
          </a:xfrm>
          <a:prstGeom prst="bentConnector3">
            <a:avLst>
              <a:gd name="adj1" fmla="val 99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4586736" y="3092071"/>
            <a:ext cx="3564000" cy="58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Once you have each individual sample ROI saved, you can build a grid with all the samples together. Once such grid is defined (in a function), you can run both MVAs and single ion images for this new data setup.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85157" y="6025287"/>
            <a:ext cx="1793950" cy="67908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Simplified MVA outputs </a:t>
            </a:r>
            <a:r>
              <a:rPr lang="en-GB" sz="800" dirty="0" smtClean="0">
                <a:solidFill>
                  <a:schemeClr val="bg1"/>
                </a:solidFill>
              </a:rPr>
              <a:t>(e.g.: simplified version of those saved on the main pipeline; % of cluster cover by tissue)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10011249" y="5490341"/>
            <a:ext cx="1812836" cy="68517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Ratios of single ion images for the lists of interesting molecules</a:t>
            </a:r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49114" y="4354274"/>
            <a:ext cx="1295856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Pre-processing is done using each one of the main masks per dataset. So you have to do it at least twice: all pixels and tissue only pixels.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77796" y="1694877"/>
            <a:ext cx="1805427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sample specific mask is part of a main mask. You should therefore define them at the time you define the main mask.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Normalisation is done at the main mask level.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8971106" y="5902693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168071" y="2800750"/>
            <a:ext cx="1101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164586" y="3393481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7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090693" y="3392456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9822505" y="655425"/>
            <a:ext cx="234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Comments / Help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9815692" y="39804"/>
            <a:ext cx="2340000" cy="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Working pipeline (been used by Chelsea)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9819099" y="347614"/>
            <a:ext cx="2340000" cy="27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Partially implemented but not ready to be used by everybody.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182562" y="5259372"/>
            <a:ext cx="619316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Running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834020" y="5259372"/>
            <a:ext cx="1148543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   Saving outputs (includes images of drivers</a:t>
            </a:r>
            <a:r>
              <a:rPr lang="en-GB" sz="1000" dirty="0"/>
              <a:t>)</a:t>
            </a:r>
            <a:endParaRPr lang="en-GB" sz="10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8164586" y="5249324"/>
            <a:ext cx="30138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23389" y="5249324"/>
            <a:ext cx="294167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0816085" y="5363542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9678955" y="958510"/>
            <a:ext cx="2476737" cy="33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Letters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can be done in parallel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Numbers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need to be done sequentially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9256" y="4198139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EF11C59-0A30-413B-A138-5882976AD0E8}"/>
              </a:ext>
            </a:extLst>
          </p:cNvPr>
          <p:cNvSpPr/>
          <p:nvPr/>
        </p:nvSpPr>
        <p:spPr>
          <a:xfrm>
            <a:off x="250564" y="2417228"/>
            <a:ext cx="1296786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It is recommended to have a master script for each study, as information regarding data location needs to be specified in it.</a:t>
            </a:r>
            <a:endParaRPr lang="en-GB" sz="7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5412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199905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199895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256185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256178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312464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3687441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3124614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368744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path </a:t>
            </a:r>
            <a:r>
              <a:rPr lang="en-GB" sz="700" dirty="0" smtClean="0">
                <a:solidFill>
                  <a:schemeClr val="bg1"/>
                </a:solidFill>
              </a:rPr>
              <a:t>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</a:t>
            </a:r>
            <a:r>
              <a:rPr lang="en-GB" sz="700" dirty="0" smtClean="0">
                <a:solidFill>
                  <a:schemeClr val="bg1"/>
                </a:solidFill>
              </a:rPr>
              <a:t>pre-processing – name of the mask defining pixels of interest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</a:t>
            </a:r>
            <a:r>
              <a:rPr lang="en-GB" sz="700" dirty="0" smtClean="0">
                <a:solidFill>
                  <a:schemeClr val="bg1"/>
                </a:solidFill>
              </a:rPr>
              <a:t>– number of pixels of interest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1998941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name </a:t>
            </a:r>
            <a:r>
              <a:rPr lang="en-GB" sz="700" dirty="0">
                <a:solidFill>
                  <a:schemeClr val="bg1"/>
                </a:solidFill>
              </a:rPr>
              <a:t>of the mask defining pixels of </a:t>
            </a:r>
            <a:r>
              <a:rPr lang="en-GB" sz="700" dirty="0" smtClean="0">
                <a:solidFill>
                  <a:schemeClr val="bg1"/>
                </a:solidFill>
              </a:rPr>
              <a:t>interest - outputs of step 1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200337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256175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25618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per peak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3124563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368737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312448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1436130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199895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2</a:t>
            </a:r>
            <a:endParaRPr lang="en-GB" sz="1000" b="1" dirty="0" smtClean="0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256178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3124614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368744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368737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4385384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4948178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438535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494817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f_saving_mva_outputs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438530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</a:t>
            </a:r>
            <a:r>
              <a:rPr lang="en-GB" sz="700" dirty="0" smtClean="0">
                <a:solidFill>
                  <a:schemeClr val="bg1"/>
                </a:solidFill>
              </a:rPr>
              <a:t>files of interest - pixels of interest mask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494811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</a:t>
            </a:r>
            <a:r>
              <a:rPr lang="en-GB" sz="700" dirty="0" smtClean="0">
                <a:solidFill>
                  <a:schemeClr val="bg1"/>
                </a:solidFill>
              </a:rPr>
              <a:t>function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438521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438535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6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494817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494811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589717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589717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5897109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</a:t>
            </a:r>
            <a:r>
              <a:rPr lang="en-GB" sz="700" dirty="0">
                <a:solidFill>
                  <a:schemeClr val="bg1"/>
                </a:solidFill>
              </a:rPr>
              <a:t>of </a:t>
            </a:r>
            <a:r>
              <a:rPr lang="en-GB" sz="700" dirty="0" smtClean="0">
                <a:solidFill>
                  <a:schemeClr val="bg1"/>
                </a:solidFill>
              </a:rPr>
              <a:t>molecules of interest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589717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8</a:t>
            </a:r>
            <a:endParaRPr lang="en-GB" sz="1000" b="1" dirty="0" smtClean="0"/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589710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9392220" y="759726"/>
            <a:ext cx="2435801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 to 8</a:t>
            </a:r>
            <a:r>
              <a:rPr lang="en-GB" sz="800" dirty="0" smtClean="0">
                <a:solidFill>
                  <a:srgbClr val="FF7C80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are usually done using the mask called “no mask”, i.e., using all the pixels of each </a:t>
            </a:r>
            <a:r>
              <a:rPr lang="en-GB" sz="800" dirty="0" err="1" smtClean="0">
                <a:solidFill>
                  <a:schemeClr val="tx1"/>
                </a:solidFill>
              </a:rPr>
              <a:t>imzML</a:t>
            </a:r>
            <a:r>
              <a:rPr lang="en-GB" sz="800" dirty="0" smtClean="0">
                <a:solidFill>
                  <a:schemeClr val="tx1"/>
                </a:solidFill>
              </a:rPr>
              <a:t> file.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8021" y="5521052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8 </a:t>
            </a:r>
            <a:r>
              <a:rPr lang="en-GB" sz="800" dirty="0" smtClean="0">
                <a:solidFill>
                  <a:schemeClr val="tx1"/>
                </a:solidFill>
              </a:rPr>
              <a:t>is not mandatory for any of the steps that follow.</a:t>
            </a:r>
          </a:p>
        </p:txBody>
      </p:sp>
    </p:spTree>
    <p:extLst>
      <p:ext uri="{BB962C8B-B14F-4D97-AF65-F5344CB8AC3E}">
        <p14:creationId xmlns:p14="http://schemas.microsoft.com/office/powerpoint/2010/main" val="253855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896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f_mask_creation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file_index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input_mask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vector_set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regionsNum2keep, regionsNum2fill,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8961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Manual Mask Creation</a:t>
            </a:r>
          </a:p>
          <a:p>
            <a:pPr algn="ctr"/>
            <a:r>
              <a:rPr lang="en-GB" sz="800" dirty="0" smtClean="0"/>
              <a:t>(whole tissue, specific tissues, tumour, background, etc.)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896274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d</a:t>
            </a:r>
            <a:r>
              <a:rPr lang="en-GB" sz="700" dirty="0" smtClean="0">
                <a:solidFill>
                  <a:schemeClr val="bg1"/>
                </a:solidFill>
              </a:rPr>
              <a:t>one file by file so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needs to have only one file – mask used to run the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that will be called – name of the dataset used (only valid for when many small regions are used to build a new “dataset” / also called the common axis approach – set to an empty vector otherwise) – what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– </a:t>
            </a:r>
            <a:r>
              <a:rPr lang="en-GB" sz="700" dirty="0" err="1" smtClean="0">
                <a:solidFill>
                  <a:schemeClr val="bg1"/>
                </a:solidFill>
              </a:rPr>
              <a:t>num</a:t>
            </a:r>
            <a:r>
              <a:rPr lang="en-GB" sz="700" dirty="0" smtClean="0">
                <a:solidFill>
                  <a:schemeClr val="bg1"/>
                </a:solidFill>
              </a:rPr>
              <a:t> of components – what normalisation – which </a:t>
            </a:r>
            <a:r>
              <a:rPr lang="en-GB" sz="700" dirty="0" err="1" smtClean="0">
                <a:solidFill>
                  <a:schemeClr val="bg1"/>
                </a:solidFill>
              </a:rPr>
              <a:t>lusters</a:t>
            </a:r>
            <a:r>
              <a:rPr lang="en-GB" sz="700" dirty="0" smtClean="0">
                <a:solidFill>
                  <a:schemeClr val="bg1"/>
                </a:solidFill>
              </a:rPr>
              <a:t> – how many regions will be kept – how many regions will be filled – name of the new mask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8961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f</a:t>
            </a:r>
            <a:r>
              <a:rPr lang="en-GB" sz="700" dirty="0" smtClean="0">
                <a:solidFill>
                  <a:schemeClr val="bg1"/>
                </a:solidFill>
              </a:rPr>
              <a:t>older called the new mask name with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variable region of interest in it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1436130"/>
            <a:ext cx="324000" cy="896176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8021" y="575844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9 </a:t>
            </a:r>
            <a:r>
              <a:rPr lang="en-GB" sz="800" dirty="0" smtClean="0">
                <a:solidFill>
                  <a:schemeClr val="tx1"/>
                </a:solidFill>
              </a:rPr>
              <a:t>is usually done to create the “tissue only” mask and any other sample specific mask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304770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304770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361063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3610533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417342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417336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473622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5299016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473618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529901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304770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</a:t>
            </a:r>
            <a:r>
              <a:rPr lang="en-GB" sz="700" dirty="0" smtClean="0">
                <a:solidFill>
                  <a:schemeClr val="bg1"/>
                </a:solidFill>
              </a:rPr>
              <a:t>- 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- mask of pixels of interest - path to the folder where all results will be saved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304770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pixels number for the given mask - height and width of the image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3610516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total </a:t>
            </a:r>
            <a:r>
              <a:rPr lang="en-GB" sz="700" dirty="0">
                <a:solidFill>
                  <a:schemeClr val="bg1"/>
                </a:solidFill>
              </a:rPr>
              <a:t>spectral and related m/z </a:t>
            </a:r>
            <a:r>
              <a:rPr lang="en-GB" sz="700" dirty="0" smtClean="0">
                <a:solidFill>
                  <a:schemeClr val="bg1"/>
                </a:solidFill>
              </a:rPr>
              <a:t>values - </a:t>
            </a:r>
            <a:r>
              <a:rPr lang="en-GB" sz="700" dirty="0">
                <a:solidFill>
                  <a:schemeClr val="bg1"/>
                </a:solidFill>
              </a:rPr>
              <a:t>path to the folder where all results will be </a:t>
            </a:r>
            <a:r>
              <a:rPr lang="en-GB" sz="700" dirty="0" smtClean="0">
                <a:solidFill>
                  <a:schemeClr val="bg1"/>
                </a:solidFill>
              </a:rPr>
              <a:t>saved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– the total spectra of all files in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will be summed and the peak picking is done at the result of this sum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36149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 – the same exact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are saved for all files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4173327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417342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</a:t>
            </a:r>
            <a:r>
              <a:rPr lang="en-GB" sz="700" dirty="0">
                <a:solidFill>
                  <a:schemeClr val="bg1"/>
                </a:solidFill>
              </a:rPr>
              <a:t>per peak – the same exact </a:t>
            </a:r>
            <a:r>
              <a:rPr lang="en-GB" sz="700" dirty="0" smtClean="0">
                <a:solidFill>
                  <a:schemeClr val="bg1"/>
                </a:solidFill>
              </a:rPr>
              <a:t>tables are </a:t>
            </a:r>
            <a:r>
              <a:rPr lang="en-GB" sz="700" dirty="0">
                <a:solidFill>
                  <a:schemeClr val="bg1"/>
                </a:solidFill>
              </a:rPr>
              <a:t>saved for all </a:t>
            </a:r>
            <a:r>
              <a:rPr lang="en-GB" sz="700" dirty="0" smtClean="0">
                <a:solidFill>
                  <a:schemeClr val="bg1"/>
                </a:solidFill>
              </a:rPr>
              <a:t>files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4736138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529895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473605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 – the same exact vector is saved for all files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304770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3610533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417336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4736189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529901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529895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8021" y="2486200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10 to 14 </a:t>
            </a:r>
            <a:r>
              <a:rPr lang="en-GB" sz="800" dirty="0">
                <a:solidFill>
                  <a:schemeClr val="tx1"/>
                </a:solidFill>
              </a:rPr>
              <a:t>using the mask called </a:t>
            </a:r>
            <a:r>
              <a:rPr lang="en-GB" sz="800" dirty="0" smtClean="0">
                <a:solidFill>
                  <a:schemeClr val="tx1"/>
                </a:solidFill>
              </a:rPr>
              <a:t>“tissue only”, which is defined in step 9.</a:t>
            </a:r>
          </a:p>
        </p:txBody>
      </p:sp>
    </p:spTree>
    <p:extLst>
      <p:ext uri="{BB962C8B-B14F-4D97-AF65-F5344CB8AC3E}">
        <p14:creationId xmlns:p14="http://schemas.microsoft.com/office/powerpoint/2010/main" val="38006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2318" y="2539758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2318" y="3360605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6578" y="253972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6578" y="336060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3469" y="2539674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</a:t>
            </a:r>
            <a:r>
              <a:rPr lang="en-GB" sz="700" dirty="0" smtClean="0">
                <a:solidFill>
                  <a:schemeClr val="bg1"/>
                </a:solidFill>
              </a:rPr>
              <a:t>ll outputs from step 15 -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 –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list_of_molecules_of_interest</a:t>
            </a:r>
            <a:r>
              <a:rPr lang="en-GB" sz="700" dirty="0" smtClean="0">
                <a:solidFill>
                  <a:schemeClr val="bg1"/>
                </a:solidFill>
              </a:rPr>
              <a:t> and/ or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 smtClean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3469" y="3360539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function</a:t>
            </a:r>
            <a:r>
              <a:rPr lang="en-GB" sz="700" dirty="0" smtClean="0">
                <a:solidFill>
                  <a:schemeClr val="bg1"/>
                </a:solidFill>
              </a:rPr>
              <a:t>) -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>
                <a:solidFill>
                  <a:schemeClr val="bg1"/>
                </a:solidFill>
              </a:rPr>
              <a:t>list_of_molecules_of_interest</a:t>
            </a:r>
            <a:r>
              <a:rPr lang="en-GB" sz="700" dirty="0">
                <a:solidFill>
                  <a:schemeClr val="bg1"/>
                </a:solidFill>
              </a:rPr>
              <a:t> and/ or </a:t>
            </a:r>
            <a:r>
              <a:rPr lang="en-GB" sz="700" dirty="0" err="1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6860" y="2539593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253972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336060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6860" y="3360539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2318" y="5252048"/>
            <a:ext cx="216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6578" y="5252048"/>
            <a:ext cx="32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  <a:p>
            <a:pPr algn="ctr"/>
            <a:endParaRPr lang="en-GB" sz="700" dirty="0" smtClean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sii_peak_list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3469" y="5251982"/>
            <a:ext cx="252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</a:t>
            </a:r>
            <a:r>
              <a:rPr lang="en-GB" sz="700" dirty="0" smtClean="0">
                <a:solidFill>
                  <a:schemeClr val="bg1"/>
                </a:solidFill>
              </a:rPr>
              <a:t>15 – list of normalisations – list of molecules of interest</a:t>
            </a:r>
          </a:p>
          <a:p>
            <a:pPr algn="ctr"/>
            <a:endParaRPr lang="en-GB" sz="7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2</a:t>
            </a:r>
            <a:r>
              <a:rPr lang="en-GB" sz="700" baseline="30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nd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function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- it can accept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hmdb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classes, relevant molecules lists names or a vector of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measured masses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5252048"/>
            <a:ext cx="324000" cy="108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6860" y="5251982"/>
            <a:ext cx="324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barplots</a:t>
            </a:r>
            <a:r>
              <a:rPr lang="en-GB" sz="700" dirty="0" smtClean="0">
                <a:solidFill>
                  <a:schemeClr val="bg1"/>
                </a:solidFill>
              </a:rPr>
              <a:t> using the small mask are also saved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Defining a “New Dataset”,</a:t>
            </a:r>
          </a:p>
          <a:p>
            <a:pPr algn="ctr"/>
            <a:r>
              <a:rPr lang="en-GB" sz="1000" dirty="0"/>
              <a:t>comprising different </a:t>
            </a:r>
            <a:r>
              <a:rPr lang="en-GB" sz="1000" dirty="0" err="1"/>
              <a:t>imzMLs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[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] =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studyX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_samples_scheme_info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background,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check_datacubes_size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unique function </a:t>
            </a:r>
            <a:r>
              <a:rPr lang="en-GB" sz="700" dirty="0">
                <a:solidFill>
                  <a:schemeClr val="bg1"/>
                </a:solidFill>
              </a:rPr>
              <a:t>has been defined by study; this function specifies which files and </a:t>
            </a:r>
            <a:r>
              <a:rPr lang="en-GB" sz="700" dirty="0" smtClean="0">
                <a:solidFill>
                  <a:schemeClr val="bg1"/>
                </a:solidFill>
              </a:rPr>
              <a:t>smaller masks </a:t>
            </a:r>
            <a:r>
              <a:rPr lang="en-GB" sz="700" dirty="0">
                <a:solidFill>
                  <a:schemeClr val="bg1"/>
                </a:solidFill>
              </a:rPr>
              <a:t>are </a:t>
            </a:r>
            <a:r>
              <a:rPr lang="en-GB" sz="700" dirty="0" smtClean="0">
                <a:solidFill>
                  <a:schemeClr val="bg1"/>
                </a:solidFill>
              </a:rPr>
              <a:t>to be located where, in </a:t>
            </a:r>
            <a:r>
              <a:rPr lang="en-GB" sz="700" dirty="0">
                <a:solidFill>
                  <a:schemeClr val="bg1"/>
                </a:solidFill>
              </a:rPr>
              <a:t>a big grid – </a:t>
            </a:r>
            <a:r>
              <a:rPr lang="en-GB" sz="700" dirty="0" smtClean="0">
                <a:solidFill>
                  <a:schemeClr val="bg1"/>
                </a:solidFill>
              </a:rPr>
              <a:t>a name has to be given - whether </a:t>
            </a:r>
            <a:r>
              <a:rPr lang="en-GB" sz="700" dirty="0">
                <a:solidFill>
                  <a:schemeClr val="bg1"/>
                </a:solidFill>
              </a:rPr>
              <a:t>the </a:t>
            </a:r>
            <a:r>
              <a:rPr lang="en-GB" sz="700" dirty="0" smtClean="0">
                <a:solidFill>
                  <a:schemeClr val="bg1"/>
                </a:solidFill>
              </a:rPr>
              <a:t>small masks </a:t>
            </a:r>
            <a:r>
              <a:rPr lang="en-GB" sz="700" dirty="0">
                <a:solidFill>
                  <a:schemeClr val="bg1"/>
                </a:solidFill>
              </a:rPr>
              <a:t>have background or </a:t>
            </a:r>
            <a:r>
              <a:rPr lang="en-GB" sz="700" dirty="0" smtClean="0">
                <a:solidFill>
                  <a:schemeClr val="bg1"/>
                </a:solidFill>
              </a:rPr>
              <a:t>not (better to see function – this is not necessary) – </a:t>
            </a:r>
            <a:r>
              <a:rPr lang="en-GB" sz="700" dirty="0">
                <a:solidFill>
                  <a:schemeClr val="bg1"/>
                </a:solidFill>
              </a:rPr>
              <a:t>if we want to check if all the </a:t>
            </a:r>
            <a:r>
              <a:rPr lang="en-GB" sz="700" dirty="0" err="1">
                <a:solidFill>
                  <a:schemeClr val="bg1"/>
                </a:solidFill>
              </a:rPr>
              <a:t>datacubes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have the same exact masses (this is necessary for any think to make sense in the future)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lists of files paths – a list of main masks – a list of small masks – the position occupied by each small mask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6860" y="751768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15 </a:t>
            </a:r>
            <a:r>
              <a:rPr lang="en-GB" sz="800" dirty="0" smtClean="0">
                <a:solidFill>
                  <a:schemeClr val="tx1"/>
                </a:solidFill>
              </a:rPr>
              <a:t>is necessary to create an arrangement of </a:t>
            </a:r>
            <a:r>
              <a:rPr lang="en-GB" sz="800" dirty="0" err="1" smtClean="0">
                <a:solidFill>
                  <a:schemeClr val="tx1"/>
                </a:solidFill>
              </a:rPr>
              <a:t>imzMLs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2318" y="438392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Automated Mask Creation</a:t>
            </a:r>
            <a:endParaRPr lang="en-GB" sz="1000" dirty="0"/>
          </a:p>
          <a:p>
            <a:pPr algn="ctr"/>
            <a:r>
              <a:rPr lang="en-GB" sz="1000" dirty="0" smtClean="0"/>
              <a:t>using MVA outputs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6578" y="438385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f_saving_mva_rois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molecules_list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3469" y="438382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Only works for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in which clusters are saved – the details of the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need to be given, as well as which list was used to run that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</a:rPr>
              <a:t>molecules_lists</a:t>
            </a:r>
            <a:r>
              <a:rPr lang="en-GB" sz="700" dirty="0" smtClean="0">
                <a:solidFill>
                  <a:schemeClr val="bg1"/>
                </a:solidFill>
              </a:rPr>
              <a:t> is the string that is saved after the string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in the folder with all the results)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6860" y="438392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4383825"/>
            <a:ext cx="324000" cy="54003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6860" y="2330647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16 to 17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6860" y="4179495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18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6860" y="504827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19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</p:spTree>
    <p:extLst>
      <p:ext uri="{BB962C8B-B14F-4D97-AF65-F5344CB8AC3E}">
        <p14:creationId xmlns:p14="http://schemas.microsoft.com/office/powerpoint/2010/main" val="34931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="" xmlns:a16="http://schemas.microsoft.com/office/drawing/2014/main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4043186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T-test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4043153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f_saving_t_tests( extensive_filesToProcess, main_mask_list, group0, group0_name, group1, group1_name, norm_list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4043102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- define </a:t>
            </a:r>
            <a:r>
              <a:rPr lang="en-GB" sz="700" dirty="0">
                <a:solidFill>
                  <a:schemeClr val="bg1"/>
                </a:solidFill>
              </a:rPr>
              <a:t>group 0 and 1, using the names of the small masks created in step </a:t>
            </a:r>
            <a:r>
              <a:rPr lang="en-GB" sz="700" dirty="0" smtClean="0">
                <a:solidFill>
                  <a:schemeClr val="bg1"/>
                </a:solidFill>
              </a:rPr>
              <a:t>9, </a:t>
            </a:r>
            <a:r>
              <a:rPr lang="en-GB" sz="700" dirty="0">
                <a:solidFill>
                  <a:schemeClr val="bg1"/>
                </a:solidFill>
              </a:rPr>
              <a:t>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1: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 =  [ 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[ 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[ 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[ "SA1-1-APC-KRAS","SA1-2-APC-KRAS","SA2-1-APC-KRAS","SA2-2-APC-KRAS" 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WT";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404302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t</a:t>
            </a:r>
            <a:r>
              <a:rPr lang="en-GB" sz="700" dirty="0" smtClean="0">
                <a:solidFill>
                  <a:schemeClr val="bg1"/>
                </a:solidFill>
              </a:rPr>
              <a:t>ables with p-values </a:t>
            </a:r>
            <a:r>
              <a:rPr lang="en-GB" sz="700" smtClean="0">
                <a:solidFill>
                  <a:schemeClr val="bg1"/>
                </a:solidFill>
              </a:rPr>
              <a:t>for two t-tests (standard and non-parametric</a:t>
            </a:r>
            <a:r>
              <a:rPr lang="en-GB" sz="700" dirty="0" smtClean="0">
                <a:solidFill>
                  <a:schemeClr val="bg1"/>
                </a:solidFill>
              </a:rPr>
              <a:t>), done for all m/z values saved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2588" y="4043153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ROC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f_saving_roc_analysis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main_mask_on_or_not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group0, group0_name, group1, group1_name,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– decide if the main mask is to be used when plotting the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– define group 0 and 1, using the names of the small masks created in step 9, 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1:</a:t>
            </a:r>
          </a:p>
          <a:p>
            <a:endParaRPr lang="en-GB" sz="700" dirty="0" smtClean="0">
              <a:solidFill>
                <a:schemeClr val="bg1"/>
              </a:solidFill>
            </a:endParaRPr>
          </a:p>
          <a:p>
            <a:r>
              <a:rPr lang="en-GB" sz="700" dirty="0" err="1" smtClean="0">
                <a:solidFill>
                  <a:schemeClr val="bg1"/>
                </a:solidFill>
              </a:rPr>
              <a:t>WT_group</a:t>
            </a:r>
            <a:r>
              <a:rPr lang="en-GB" sz="700" dirty="0" smtClean="0">
                <a:solidFill>
                  <a:schemeClr val="bg1"/>
                </a:solidFill>
              </a:rPr>
              <a:t> </a:t>
            </a:r>
            <a:r>
              <a:rPr lang="en-GB" sz="700" dirty="0">
                <a:solidFill>
                  <a:schemeClr val="bg1"/>
                </a:solidFill>
              </a:rPr>
              <a:t>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"SA1-1-APC-KRAS","SA1-2-APC-KRAS","SA2-1-APC-KRAS","SA2-2-APC-KRAS" </a:t>
            </a:r>
            <a:r>
              <a:rPr lang="en-GB" sz="700" dirty="0" smtClean="0">
                <a:solidFill>
                  <a:schemeClr val="bg1"/>
                </a:solidFill>
              </a:rPr>
              <a:t>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</a:t>
            </a:r>
            <a:r>
              <a:rPr lang="en-GB" sz="700" dirty="0" smtClean="0">
                <a:solidFill>
                  <a:schemeClr val="bg1"/>
                </a:solidFill>
              </a:rPr>
              <a:t>";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list of areas under the curve (above 0.7 and below 0.3) for all m/z values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(with an additional column that tells you the potential database where that peak came from) – SIIs for all the m/z values show in the table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6B8F8C16-8BF5-44CE-A165-28895472E11E}"/>
              </a:ext>
            </a:extLst>
          </p:cNvPr>
          <p:cNvSpPr/>
          <p:nvPr/>
        </p:nvSpPr>
        <p:spPr>
          <a:xfrm>
            <a:off x="10206860" y="93163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20 and 16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</p:spTree>
    <p:extLst>
      <p:ext uri="{BB962C8B-B14F-4D97-AF65-F5344CB8AC3E}">
        <p14:creationId xmlns:p14="http://schemas.microsoft.com/office/powerpoint/2010/main" val="28614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2735</Words>
  <Application>Microsoft Office PowerPoint</Application>
  <PresentationFormat>Widescreen</PresentationFormat>
  <Paragraphs>235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</dc:creator>
  <cp:lastModifiedBy>Teresa Murta</cp:lastModifiedBy>
  <cp:revision>66</cp:revision>
  <dcterms:created xsi:type="dcterms:W3CDTF">2019-07-22T12:44:13Z</dcterms:created>
  <dcterms:modified xsi:type="dcterms:W3CDTF">2020-09-17T09:57:00Z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rcoClassification">
    <vt:lpwstr>NPL Official</vt:lpwstr>
  </property>
  <property fmtid="{D5CDD505-2E9C-101B-9397-08002B2CF9AE}" pid="3" name="aliashPowerpointFooter">
    <vt:lpwstr/>
  </property>
</Properties>
</file>