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C83856-3EBA-4CE0-A567-5CF12A51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7F8CEB-1A6D-4D4A-8F35-D66D47ACD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F17E8-AEFA-42B3-A39D-ECC1730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5140EA-7ADF-42E4-8CDE-209C9218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9314B4-E34C-4EBE-9250-BC49FB7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>
            <a:extLst>
              <a:ext uri="{FF2B5EF4-FFF2-40B4-BE49-F238E27FC236}">
                <a16:creationId xmlns:a16="http://schemas.microsoft.com/office/drawing/2014/main" xmlns="" id="{286F4A0F-6E89-42D1-A529-39388C21E5F7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>
            <a:extLst>
              <a:ext uri="{FF2B5EF4-FFF2-40B4-BE49-F238E27FC236}">
                <a16:creationId xmlns:a16="http://schemas.microsoft.com/office/drawing/2014/main" xmlns="" id="{6D61054C-D9C7-4DE9-8B2D-CEB711AA4CDC}"/>
              </a:ext>
            </a:extLst>
          </p:cNvPr>
          <p:cNvSpPr txBox="1"/>
          <p:nvPr userDrawn="1"/>
        </p:nvSpPr>
        <p:spPr>
          <a:xfrm>
            <a:off x="0" y="6491288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1DFDCF-322D-409D-AA31-DC27C13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48C702-26E5-4551-BD26-0068FEE81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11F058-AC7F-45C1-B98D-3ACD36F1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285343-16F3-45F9-9701-96E21E7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DE9494-B494-47D4-B21A-B6B7FCB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2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009CC3-5528-4AFF-9D52-2AAF537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077D30-1D3E-4F57-81EA-E05A1B11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DF74F8-3B43-41DA-A862-6313F46E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83B653-36B5-4698-912F-DE1D8EA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53FD90-A584-4E58-95FB-D57D6CDB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2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52F60-4E7D-49D9-9F55-827A5984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9CDC8-ACB4-48DB-B70E-A930B1CD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DF569-70F8-4C90-9057-69460E1C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92D1E8-D545-48A9-94A0-31487F54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DC0DDF-5721-49AE-9DAA-BDAD6EC4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B3B7A-852F-4FDA-8CEA-28497C0D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BA5503-3DB1-4FDD-BBBB-DA44231A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285FEE-4249-44F8-90C9-6C34DF25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6E2FC-1C24-46DA-87CF-AE85742C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8FE4B1-2AF9-4201-A1B2-6C4D1FE3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7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16E84-8299-4540-9787-5EDC3E67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8AC6BC-3794-4EC6-BC01-1D6A90EFF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6A7BE4-E974-4BA0-B077-1A0C30D5C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76246C-7C99-4761-808C-1CE4D350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E1C98A-8139-4559-9547-FE9EED86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73E222-AACA-4E36-8A27-2E8DA1E9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8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76F63-5559-4FBA-BAB5-D72E088B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12F419-9E3A-4FE4-A756-A596C4E7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07E9DB-EEEF-4C48-8B49-E49ABDFC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EF4D7EC-86E3-404A-B2F2-7BA743153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35EDE8F-0F73-409F-9699-7A4F34427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56666B-21D7-4274-9FED-7E32B134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D451B3-E03C-4C9B-B9F6-A7647E9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5A2248-3262-4A25-91E0-2263923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CE9D1-FF33-4BF2-8218-6DFCAA2F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B3D39E-2646-4A23-A6B0-67B3C695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CD3F44-2C6C-4E82-91C6-9B19BC01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DB5523-78ED-481E-AD64-15302623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5BAEB4-143B-430D-9B97-C94170CB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18D838-5953-4A57-9132-350793E2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A229B6-C246-4E94-8521-6D51B06D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518A6-5EF0-4446-AF21-056B993E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5D955-D6F4-4D42-A074-14A60AB0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1D194D-B2CE-421E-892E-38D12B988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AC63CC-5D43-458B-A70A-6C9B71C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EEB5B6-EA39-4951-8C95-14DC91F7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1B027B-A706-43B5-BBD0-7CA98CB9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0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E707A4-58D8-44EC-AFA0-BA61473B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88C695C-EC3D-4478-A98D-11B91F31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A6F9E6-D8B7-4E83-AACF-D2459417E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0CC1FA-118B-406D-BFB8-8E1F64B8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088071-E5C4-45FC-A92B-A9C15845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8ED0B-B6CE-4E2D-AE56-66F05213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C51CFFD-B4AA-4CBC-984B-2D67F747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6EB4DA-4497-4205-BE8A-49CECB22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4CF1B-8266-4873-8AB0-9680B0F02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D7C5-078A-4914-8EA4-70BA0B43A824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C23BD-3B9C-458A-A993-7DDAE531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B36786-3EBD-46DE-B82E-77B38623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4469-C5E1-4BDA-A0BF-5B2B92009EC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>
            <a:extLst>
              <a:ext uri="{FF2B5EF4-FFF2-40B4-BE49-F238E27FC236}">
                <a16:creationId xmlns:a16="http://schemas.microsoft.com/office/drawing/2014/main" xmlns="" id="{AD3E9EB8-D02C-40CD-8B31-31461614F5D0}"/>
              </a:ext>
            </a:extLst>
          </p:cNvPr>
          <p:cNvSpPr txBox="1"/>
          <p:nvPr userDrawn="1"/>
        </p:nvSpPr>
        <p:spPr>
          <a:xfrm>
            <a:off x="0" y="0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>
            <a:extLst>
              <a:ext uri="{FF2B5EF4-FFF2-40B4-BE49-F238E27FC236}">
                <a16:creationId xmlns:a16="http://schemas.microsoft.com/office/drawing/2014/main" xmlns="" id="{0936059E-9925-4754-A1A7-253D40A9684D}"/>
              </a:ext>
            </a:extLst>
          </p:cNvPr>
          <p:cNvSpPr txBox="1"/>
          <p:nvPr userDrawn="1"/>
        </p:nvSpPr>
        <p:spPr>
          <a:xfrm>
            <a:off x="0" y="6491288"/>
            <a:ext cx="12192000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/>
          <p:cNvSpPr/>
          <p:nvPr/>
        </p:nvSpPr>
        <p:spPr>
          <a:xfrm>
            <a:off x="8144516" y="4324244"/>
            <a:ext cx="3717803" cy="2425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49" idx="0"/>
            <a:endCxn id="53" idx="1"/>
          </p:cNvCxnSpPr>
          <p:nvPr/>
        </p:nvCxnSpPr>
        <p:spPr>
          <a:xfrm flipV="1">
            <a:off x="9079106" y="3696004"/>
            <a:ext cx="1725051" cy="6695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 flipV="1">
            <a:off x="9983224" y="3696004"/>
            <a:ext cx="820933" cy="2712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24" idx="0"/>
            <a:endCxn id="43" idx="2"/>
          </p:cNvCxnSpPr>
          <p:nvPr/>
        </p:nvCxnSpPr>
        <p:spPr>
          <a:xfrm flipH="1" flipV="1">
            <a:off x="4241209" y="2372422"/>
            <a:ext cx="437294" cy="198771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  <a:stCxn id="20" idx="0"/>
            <a:endCxn id="43" idx="2"/>
          </p:cNvCxnSpPr>
          <p:nvPr/>
        </p:nvCxnSpPr>
        <p:spPr>
          <a:xfrm flipV="1">
            <a:off x="2484284" y="2372422"/>
            <a:ext cx="1756925" cy="198771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0024085" y="4363655"/>
            <a:ext cx="1800000" cy="861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Single Ion Images &amp; boxplots</a:t>
            </a:r>
          </a:p>
          <a:p>
            <a:pPr algn="ctr"/>
            <a:r>
              <a:rPr lang="en-GB" sz="1000" dirty="0" smtClean="0"/>
              <a:t>(for the lists of interesting molecules)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584284" y="4360139"/>
            <a:ext cx="180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Pre-processing and saving representative spectra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54708" y="1292723"/>
            <a:ext cx="1490261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A reference inputs file can be found in the folde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</a:rPr>
              <a:t>r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named required-files.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Each inputs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file has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information re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what to do with each dataset. </a:t>
            </a:r>
            <a:endParaRPr lang="en-GB" sz="7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E.g.: how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many peaks to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save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in each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</a:rPr>
              <a:t>datacube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, which adducts to look for, which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MVAs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to run.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584283" y="466801"/>
            <a:ext cx="1215495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Save data files </a:t>
            </a:r>
            <a:r>
              <a:rPr lang="en-GB" sz="1000" dirty="0" smtClean="0"/>
              <a:t>(.</a:t>
            </a:r>
            <a:r>
              <a:rPr lang="en-GB" sz="1000" dirty="0" err="1" smtClean="0"/>
              <a:t>imzML</a:t>
            </a:r>
            <a:r>
              <a:rPr lang="en-GB" sz="1000" dirty="0" smtClean="0"/>
              <a:t>, </a:t>
            </a:r>
            <a:r>
              <a:rPr lang="en-GB" sz="1000" dirty="0" smtClean="0"/>
              <a:t>.</a:t>
            </a:r>
            <a:r>
              <a:rPr lang="en-GB" sz="1000" dirty="0" err="1" smtClean="0"/>
              <a:t>ibd</a:t>
            </a:r>
            <a:r>
              <a:rPr lang="en-GB" sz="1000" dirty="0" smtClean="0"/>
              <a:t>) </a:t>
            </a:r>
            <a:r>
              <a:rPr lang="en-GB" sz="1000" dirty="0" smtClean="0"/>
              <a:t>in folders by </a:t>
            </a:r>
            <a:r>
              <a:rPr lang="en-GB" sz="1000" dirty="0" smtClean="0"/>
              <a:t>polarity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584282" y="1292723"/>
            <a:ext cx="1215497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</a:t>
            </a:r>
            <a:r>
              <a:rPr lang="en-GB" sz="1000" dirty="0" smtClean="0"/>
              <a:t>Save an inputs </a:t>
            </a:r>
            <a:r>
              <a:rPr lang="en-GB" sz="1000" dirty="0" smtClean="0"/>
              <a:t>file </a:t>
            </a:r>
            <a:r>
              <a:rPr lang="en-GB" sz="1000" dirty="0" smtClean="0"/>
              <a:t>(.csv) in each </a:t>
            </a:r>
            <a:r>
              <a:rPr lang="en-GB" sz="1000" dirty="0" smtClean="0"/>
              <a:t>folder of </a:t>
            </a:r>
            <a:r>
              <a:rPr lang="en-GB" sz="1000" dirty="0" smtClean="0"/>
              <a:t>data, and update these files as needed</a:t>
            </a:r>
            <a:endParaRPr lang="en-GB" sz="1000" dirty="0" smtClean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EF11C59-0A30-413B-A138-5882976AD0E8}"/>
              </a:ext>
            </a:extLst>
          </p:cNvPr>
          <p:cNvSpPr/>
          <p:nvPr/>
        </p:nvSpPr>
        <p:spPr>
          <a:xfrm>
            <a:off x="1584284" y="2417228"/>
            <a:ext cx="1215494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Save a master script </a:t>
            </a:r>
            <a:r>
              <a:rPr lang="en-GB" sz="1000" dirty="0" smtClean="0"/>
              <a:t>file (.m) in </a:t>
            </a:r>
            <a:r>
              <a:rPr lang="en-GB" sz="1000" dirty="0" smtClean="0"/>
              <a:t>a location of your choice</a:t>
            </a:r>
            <a:endParaRPr lang="en-GB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584284" y="5477332"/>
            <a:ext cx="546218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Each file by itself</a:t>
            </a:r>
            <a:endParaRPr lang="en-GB" sz="1000" dirty="0" smtClean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166503" y="5477332"/>
            <a:ext cx="1217781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   A group of files</a:t>
            </a:r>
          </a:p>
          <a:p>
            <a:pPr algn="ctr"/>
            <a:r>
              <a:rPr lang="en-GB" sz="1000" dirty="0" smtClean="0"/>
              <a:t>(if we wish to later on group them –the so called common axis approach)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3778503" y="4360139"/>
            <a:ext cx="180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Matching representative spectra with lists of interesting molecules and databases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3386698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3775722" y="5477332"/>
            <a:ext cx="882000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Lists of interesting molecules</a:t>
            </a:r>
          </a:p>
          <a:p>
            <a:pPr algn="ctr"/>
            <a:r>
              <a:rPr lang="en-GB" sz="1000" dirty="0" smtClean="0"/>
              <a:t>(always needed)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4693723" y="5477332"/>
            <a:ext cx="882000" cy="9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HMDB</a:t>
            </a:r>
          </a:p>
          <a:p>
            <a:pPr algn="ctr"/>
            <a:r>
              <a:rPr lang="en-GB" sz="1000" dirty="0" smtClean="0"/>
              <a:t>(only needed when you run MVA)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5975419" y="4365505"/>
            <a:ext cx="1800000" cy="10746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Saving data cubes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5975418" y="5477332"/>
            <a:ext cx="1800001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One data cube per dataset (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</a:rPr>
              <a:t>imzML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) is saved. 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Data cubes can be assembled together if needed, if we assure they have the same exact m/z axis, which is defined in step 3.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Data cubes comprise the m/z requested in the inputs files: X highest peaks plus those in the lists of interest.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69235" y="450356"/>
            <a:ext cx="22872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71182" y="1272528"/>
            <a:ext cx="23459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71182" y="2393282"/>
            <a:ext cx="23459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9563" y="4346606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5113" y="5461255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5494" y="5459892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3B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62197" y="4342905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7747" y="5463774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  <a:r>
              <a:rPr lang="en-GB" sz="1000" b="1" dirty="0" smtClean="0">
                <a:solidFill>
                  <a:schemeClr val="bg1"/>
                </a:solidFill>
              </a:rPr>
              <a:t>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77804" y="5463774"/>
            <a:ext cx="223266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4</a:t>
            </a:r>
            <a:r>
              <a:rPr lang="en-GB" sz="1000" b="1" dirty="0" smtClean="0">
                <a:solidFill>
                  <a:schemeClr val="bg1"/>
                </a:solidFill>
              </a:rPr>
              <a:t>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EF11C59-0A30-413B-A138-5882976AD0E8}"/>
              </a:ext>
            </a:extLst>
          </p:cNvPr>
          <p:cNvSpPr/>
          <p:nvPr/>
        </p:nvSpPr>
        <p:spPr>
          <a:xfrm>
            <a:off x="1584283" y="3243151"/>
            <a:ext cx="1215495" cy="7813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Follow the instructions in the master script and update the one you saved as needed</a:t>
            </a:r>
            <a:endParaRPr lang="en-GB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567721" y="3222570"/>
            <a:ext cx="222428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3.2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900188" y="1276751"/>
            <a:ext cx="2682041" cy="1095671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Tables with information about all potential assignments</a:t>
            </a:r>
          </a:p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(e.g. peak details, ppm errors, spectral features, ion images features, relationships between peak intensities across files)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61802" y="4344410"/>
            <a:ext cx="1272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79106" y="4365505"/>
            <a:ext cx="1800000" cy="8600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MVAs </a:t>
            </a:r>
          </a:p>
          <a:p>
            <a:pPr algn="ctr"/>
            <a:r>
              <a:rPr lang="en-GB" sz="800" dirty="0" smtClean="0"/>
              <a:t>(PCA, k-means and NNMF (for a set of predefined k), NN-</a:t>
            </a:r>
            <a:r>
              <a:rPr lang="en-GB" sz="800" dirty="0" err="1" smtClean="0"/>
              <a:t>tsne</a:t>
            </a:r>
            <a:r>
              <a:rPr lang="en-GB" sz="800" dirty="0" smtClean="0"/>
              <a:t> (with k automatically defined based on the elbow method and/or for a set of predefined k)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66269" y="4346845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0804157" y="3371981"/>
            <a:ext cx="1019928" cy="64804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ROC analysis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(for the lists of interesting molecules)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3224" y="3409130"/>
            <a:ext cx="882000" cy="628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   Tissue only</a:t>
            </a:r>
          </a:p>
          <a:p>
            <a:pPr algn="ctr"/>
            <a:r>
              <a:rPr lang="en-GB" sz="800" dirty="0" smtClean="0"/>
              <a:t>(main mask; most times needed)</a:t>
            </a:r>
            <a:endParaRPr lang="en-GB" sz="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101224" y="3409129"/>
            <a:ext cx="882000" cy="628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Sample </a:t>
            </a:r>
            <a:r>
              <a:rPr lang="en-GB" sz="1000" b="1" dirty="0" smtClean="0"/>
              <a:t>specific</a:t>
            </a:r>
          </a:p>
          <a:p>
            <a:pPr algn="ctr"/>
            <a:r>
              <a:rPr lang="en-GB" sz="800" dirty="0" smtClean="0"/>
              <a:t>(</a:t>
            </a:r>
            <a:r>
              <a:rPr lang="en-GB" sz="800" dirty="0"/>
              <a:t>e.g. WT, KRAS, etc.)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4013" y="2817935"/>
            <a:ext cx="1799211" cy="5596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(semi-automated) ROI definition</a:t>
            </a:r>
            <a:endParaRPr lang="en-GB" sz="1000" dirty="0" smtClean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895995" y="2238398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895995" y="4194126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5581943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011249" y="4351215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6B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>
            <a:off x="7781639" y="4900139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5" idx="1"/>
          </p:cNvCxnSpPr>
          <p:nvPr/>
        </p:nvCxnSpPr>
        <p:spPr>
          <a:xfrm rot="10800000" flipV="1">
            <a:off x="2901050" y="3723132"/>
            <a:ext cx="5282174" cy="637006"/>
          </a:xfrm>
          <a:prstGeom prst="bentConnector3">
            <a:avLst>
              <a:gd name="adj1" fmla="val 99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4586736" y="3092071"/>
            <a:ext cx="3564000" cy="5862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Once you have each individual sample ROI saved, you can build a grid with all the samples together. Once such grid is defined (in a function), you can run both MVAs and single ion images for this new data setup.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5157" y="6025287"/>
            <a:ext cx="1793950" cy="67908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Simplified MVA outputs </a:t>
            </a:r>
            <a:r>
              <a:rPr lang="en-GB" sz="800" dirty="0" smtClean="0">
                <a:solidFill>
                  <a:schemeClr val="bg1"/>
                </a:solidFill>
              </a:rPr>
              <a:t>(e.g.: simplified version of those saved on the main pipeline; % of cluster cover by tissue)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10011249" y="5490341"/>
            <a:ext cx="1812836" cy="68517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bg1"/>
                </a:solidFill>
              </a:rPr>
              <a:t>Ratios of single ion images for the lists of interesting molecules</a:t>
            </a:r>
            <a:endParaRPr lang="en-GB" sz="800" dirty="0" smtClean="0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49114" y="4354274"/>
            <a:ext cx="1295856" cy="108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Pre-processing is done using each one of the main masks per dataset. So you have to do it at least twice: all pixels and tissue only pixels.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77796" y="1694877"/>
            <a:ext cx="1805427" cy="1085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Each sample specific mask is part of a main mask. You should therefore define them at the time you define the main mask.</a:t>
            </a: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Normalisation is done at the main mask level.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8971106" y="5902693"/>
            <a:ext cx="21600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8168071" y="2800750"/>
            <a:ext cx="110164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7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164586" y="3393481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7</a:t>
            </a:r>
            <a:r>
              <a:rPr lang="en-GB" sz="1000" b="1" dirty="0" smtClean="0">
                <a:solidFill>
                  <a:schemeClr val="bg1"/>
                </a:solidFill>
              </a:rPr>
              <a:t>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090693" y="3392456"/>
            <a:ext cx="20017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7.2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822505" y="655425"/>
            <a:ext cx="2340000" cy="27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Comments / Help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815692" y="39804"/>
            <a:ext cx="2340000" cy="27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Working pipeline (been used by Chelsea)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819099" y="347614"/>
            <a:ext cx="2340000" cy="27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bg1"/>
                </a:solidFill>
              </a:rPr>
              <a:t>Partially implemented but not ready to be used by everybody.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182562" y="5259372"/>
            <a:ext cx="619316" cy="510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Running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834020" y="5259372"/>
            <a:ext cx="1148543" cy="5108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        Saving outputs (includes images of drivers</a:t>
            </a:r>
            <a:r>
              <a:rPr lang="en-GB" sz="1000" dirty="0"/>
              <a:t>)</a:t>
            </a:r>
            <a:endParaRPr lang="en-GB" sz="10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8164586" y="5249324"/>
            <a:ext cx="301389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6A.1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823389" y="5249324"/>
            <a:ext cx="294167" cy="153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6A.2</a:t>
            </a:r>
            <a:endParaRPr lang="en-GB" sz="1000" b="1" dirty="0">
              <a:solidFill>
                <a:schemeClr val="bg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10816085" y="5363542"/>
            <a:ext cx="21600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9678955" y="958510"/>
            <a:ext cx="2476737" cy="334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schemeClr val="accent3">
                    <a:lumMod val="50000"/>
                  </a:schemeClr>
                </a:solidFill>
              </a:rPr>
              <a:t>Letters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 can be done in parallel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000" b="1" dirty="0" smtClean="0">
                <a:solidFill>
                  <a:schemeClr val="accent3">
                    <a:lumMod val="50000"/>
                  </a:schemeClr>
                </a:solidFill>
              </a:rPr>
              <a:t>Numbers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</a:rPr>
              <a:t> need to be done sequentially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9256" y="4198139"/>
            <a:ext cx="3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CEF11C59-0A30-413B-A138-5882976AD0E8}"/>
              </a:ext>
            </a:extLst>
          </p:cNvPr>
          <p:cNvSpPr/>
          <p:nvPr/>
        </p:nvSpPr>
        <p:spPr>
          <a:xfrm>
            <a:off x="54708" y="2417228"/>
            <a:ext cx="1492642" cy="781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A reference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master script file can be found in the folde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</a:rPr>
              <a:t>r named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master-script.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It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</a:rPr>
              <a:t>is recommended to have a master script for each study, as information regarding data location needs to be specified in it.</a:t>
            </a:r>
            <a:endParaRPr lang="en-GB" sz="7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24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5412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99905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99895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256185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256178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12464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687441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124614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68744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1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path 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pre-processing – name of the mask defining pixels of interest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– number of pixels of interest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998941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name </a:t>
            </a:r>
            <a:r>
              <a:rPr lang="en-GB" sz="700" dirty="0">
                <a:solidFill>
                  <a:schemeClr val="bg1"/>
                </a:solidFill>
              </a:rPr>
              <a:t>of the mask defining pixels of </a:t>
            </a:r>
            <a:r>
              <a:rPr lang="en-GB" sz="700" dirty="0" smtClean="0">
                <a:solidFill>
                  <a:schemeClr val="bg1"/>
                </a:solidFill>
              </a:rPr>
              <a:t>interest - outputs of step 1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00337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256175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5618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per peak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124563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68737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12448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436130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99895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2</a:t>
            </a:r>
            <a:endParaRPr lang="en-GB" sz="1000" b="1" dirty="0" smtClean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256178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124614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68744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68737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252529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normalised data</a:t>
            </a:r>
            <a:endParaRPr lang="en-GB" sz="1000" dirty="0" smtClean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25249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f_saving_normalised_data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mask, </a:t>
            </a:r>
            <a:r>
              <a:rPr lang="en-GB" sz="10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norm_list</a:t>
            </a:r>
            <a:r>
              <a:rPr lang="en-GB" sz="10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25244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</a:t>
            </a:r>
            <a:r>
              <a:rPr lang="en-GB" sz="700" dirty="0" smtClean="0">
                <a:solidFill>
                  <a:schemeClr val="bg1"/>
                </a:solidFill>
              </a:rPr>
              <a:t>files of interest - pixels of interest mask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252364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25249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6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9392220" y="759726"/>
            <a:ext cx="2435801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 to 8</a:t>
            </a:r>
            <a:r>
              <a:rPr lang="en-GB" sz="800" dirty="0" smtClean="0">
                <a:solidFill>
                  <a:srgbClr val="FF7C80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are usually done using the mask called “no mask”, i.e., using all the pixels of each </a:t>
            </a:r>
            <a:r>
              <a:rPr lang="en-GB" sz="800" dirty="0" err="1" smtClean="0">
                <a:solidFill>
                  <a:schemeClr val="tx1"/>
                </a:solidFill>
              </a:rPr>
              <a:t>imzML</a:t>
            </a:r>
            <a:r>
              <a:rPr lang="en-GB" sz="800" dirty="0" smtClean="0">
                <a:solidFill>
                  <a:schemeClr val="tx1"/>
                </a:solidFill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53855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5412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99905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99895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256185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256178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12464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687441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124614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68744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path 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pre-processing – name of the mask defining pixels of interest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– number of pixels of interest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998941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</a:t>
            </a:r>
            <a:r>
              <a:rPr lang="en-GB" sz="700" dirty="0" smtClean="0">
                <a:solidFill>
                  <a:schemeClr val="bg1"/>
                </a:solidFill>
              </a:rPr>
              <a:t>name </a:t>
            </a:r>
            <a:r>
              <a:rPr lang="en-GB" sz="700" dirty="0">
                <a:solidFill>
                  <a:schemeClr val="bg1"/>
                </a:solidFill>
              </a:rPr>
              <a:t>of the mask defining pixels of </a:t>
            </a:r>
            <a:r>
              <a:rPr lang="en-GB" sz="700" dirty="0" smtClean="0">
                <a:solidFill>
                  <a:schemeClr val="bg1"/>
                </a:solidFill>
              </a:rPr>
              <a:t>interest - outputs of step 1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00337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256175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25618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per peak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124563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68737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12448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436130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199895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2</a:t>
            </a:r>
            <a:endParaRPr lang="en-GB" sz="1000" b="1" dirty="0" smtClean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256178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124614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368744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68737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385384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Running the MVAs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948178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outputs of MVAs</a:t>
            </a:r>
            <a:endParaRPr lang="en-GB" sz="10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38535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f_running_mva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948178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f_saving_mva_outputs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mask_on_or_off_in_sii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38530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</a:t>
            </a:r>
            <a:r>
              <a:rPr lang="en-GB" sz="700" dirty="0" smtClean="0">
                <a:solidFill>
                  <a:schemeClr val="bg1"/>
                </a:solidFill>
              </a:rPr>
              <a:t>files of interest - pixels of interest mask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948112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what </a:t>
            </a:r>
            <a:r>
              <a:rPr lang="en-GB" sz="700" dirty="0" err="1">
                <a:solidFill>
                  <a:schemeClr val="bg1"/>
                </a:solidFill>
              </a:rPr>
              <a:t>mvas</a:t>
            </a:r>
            <a:r>
              <a:rPr lang="en-GB" sz="700" dirty="0">
                <a:solidFill>
                  <a:schemeClr val="bg1"/>
                </a:solidFill>
              </a:rPr>
              <a:t> to run (input files) - which peaks to use (inputs file + the two lists of strings that are arguments in this </a:t>
            </a:r>
            <a:r>
              <a:rPr lang="en-GB" sz="700" dirty="0" smtClean="0">
                <a:solidFill>
                  <a:schemeClr val="bg1"/>
                </a:solidFill>
              </a:rPr>
              <a:t>function – weather we want to mask or not to mask the background of the single ion images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385219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38535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6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948178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7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94811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maps and components are saved –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for the 10 top loadings are saved – tables with the peaks that belong to each component are saved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589717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SIIs</a:t>
            </a:r>
            <a:endParaRPr lang="en-GB" sz="1000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5897175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f_saving_sii_relevant_molecules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mask_on_or_off_in_sii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5897109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</a:t>
            </a:r>
            <a:r>
              <a:rPr lang="en-GB" sz="700" dirty="0">
                <a:solidFill>
                  <a:schemeClr val="bg1"/>
                </a:solidFill>
              </a:rPr>
              <a:t>of </a:t>
            </a:r>
            <a:r>
              <a:rPr lang="en-GB" sz="700" dirty="0" smtClean="0">
                <a:solidFill>
                  <a:schemeClr val="bg1"/>
                </a:solidFill>
              </a:rPr>
              <a:t>molecules of interest – weather we want to mask or not to mask the background of the single ion images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5897175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/>
              <a:t>8</a:t>
            </a:r>
            <a:endParaRPr lang="en-GB" sz="1000" b="1" dirty="0" smtClean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5897109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SIIs are saved in individual folders, one per list of molecules of interest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9392220" y="759726"/>
            <a:ext cx="2435801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 to 8</a:t>
            </a:r>
            <a:r>
              <a:rPr lang="en-GB" sz="800" dirty="0" smtClean="0">
                <a:solidFill>
                  <a:srgbClr val="FF7C80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are usually done using the mask called “no mask”, i.e., using all the pixels of each </a:t>
            </a:r>
            <a:r>
              <a:rPr lang="en-GB" sz="800" dirty="0" err="1" smtClean="0">
                <a:solidFill>
                  <a:schemeClr val="tx1"/>
                </a:solidFill>
              </a:rPr>
              <a:t>imzML</a:t>
            </a:r>
            <a:r>
              <a:rPr lang="en-GB" sz="800" dirty="0" smtClean="0">
                <a:solidFill>
                  <a:schemeClr val="tx1"/>
                </a:solidFill>
              </a:rPr>
              <a:t> file.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8021" y="5521052"/>
            <a:ext cx="162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8 </a:t>
            </a:r>
            <a:r>
              <a:rPr lang="en-GB" sz="800" dirty="0" smtClean="0">
                <a:solidFill>
                  <a:schemeClr val="tx1"/>
                </a:solidFill>
              </a:rPr>
              <a:t>is not mandatory for any of the steps that follow.</a:t>
            </a:r>
          </a:p>
        </p:txBody>
      </p:sp>
    </p:spTree>
    <p:extLst>
      <p:ext uri="{BB962C8B-B14F-4D97-AF65-F5344CB8AC3E}">
        <p14:creationId xmlns:p14="http://schemas.microsoft.com/office/powerpoint/2010/main" val="342571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6130"/>
            <a:ext cx="3240000" cy="896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f_mask_creation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file_index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input_mask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mva_type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numComponents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norm_type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vector_set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regionsNum2keep, regionsNum2fill,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output_mask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6130"/>
            <a:ext cx="2160000" cy="89617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Manual Mask Creation</a:t>
            </a:r>
          </a:p>
          <a:p>
            <a:pPr algn="ctr"/>
            <a:r>
              <a:rPr lang="en-GB" sz="800" dirty="0" smtClean="0"/>
              <a:t>(whole tissue, specific tissues, tumour, background, etc.)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6130"/>
            <a:ext cx="2520000" cy="896274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d</a:t>
            </a:r>
            <a:r>
              <a:rPr lang="en-GB" sz="700" dirty="0" smtClean="0">
                <a:solidFill>
                  <a:schemeClr val="bg1"/>
                </a:solidFill>
              </a:rPr>
              <a:t>one file by file so </a:t>
            </a:r>
            <a:r>
              <a:rPr lang="en-GB" sz="700" dirty="0" err="1" smtClean="0">
                <a:solidFill>
                  <a:schemeClr val="bg1"/>
                </a:solidFill>
              </a:rPr>
              <a:t>filesToProcess</a:t>
            </a:r>
            <a:r>
              <a:rPr lang="en-GB" sz="700" dirty="0" smtClean="0">
                <a:solidFill>
                  <a:schemeClr val="bg1"/>
                </a:solidFill>
              </a:rPr>
              <a:t> needs to have only one file – mask used to run the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that will be called – name of the dataset used (only valid for when many small regions are used to build a new “dataset” / also called the common axis approach – set to an empty vector otherwise) – what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– </a:t>
            </a:r>
            <a:r>
              <a:rPr lang="en-GB" sz="700" dirty="0" err="1" smtClean="0">
                <a:solidFill>
                  <a:schemeClr val="bg1"/>
                </a:solidFill>
              </a:rPr>
              <a:t>num</a:t>
            </a:r>
            <a:r>
              <a:rPr lang="en-GB" sz="700" dirty="0" smtClean="0">
                <a:solidFill>
                  <a:schemeClr val="bg1"/>
                </a:solidFill>
              </a:rPr>
              <a:t> of components – what normalisation – which </a:t>
            </a:r>
            <a:r>
              <a:rPr lang="en-GB" sz="700" dirty="0" err="1" smtClean="0">
                <a:solidFill>
                  <a:schemeClr val="bg1"/>
                </a:solidFill>
              </a:rPr>
              <a:t>lusters</a:t>
            </a:r>
            <a:r>
              <a:rPr lang="en-GB" sz="700" dirty="0" smtClean="0">
                <a:solidFill>
                  <a:schemeClr val="bg1"/>
                </a:solidFill>
              </a:rPr>
              <a:t> – how many regions will be kept – how many regions will be filled – name of the new mask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6130"/>
            <a:ext cx="3240000" cy="896176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f</a:t>
            </a:r>
            <a:r>
              <a:rPr lang="en-GB" sz="700" dirty="0" smtClean="0">
                <a:solidFill>
                  <a:schemeClr val="bg1"/>
                </a:solidFill>
              </a:rPr>
              <a:t>older called the new mask name with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variable region of interest in it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1436130"/>
            <a:ext cx="324000" cy="896176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8021" y="575844"/>
            <a:ext cx="1620000" cy="54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9 </a:t>
            </a:r>
            <a:r>
              <a:rPr lang="en-GB" sz="800" dirty="0" smtClean="0">
                <a:solidFill>
                  <a:schemeClr val="tx1"/>
                </a:solidFill>
              </a:rPr>
              <a:t>is usually done to create the “tissue only” mask and any other sample specific mask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047705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f_saving_spectra_details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preprocessing_file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04770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Pre-Processing Data &amp; </a:t>
            </a:r>
          </a:p>
          <a:p>
            <a:pPr algn="ctr"/>
            <a:r>
              <a:rPr lang="en-GB" sz="1000" dirty="0" smtClean="0"/>
              <a:t>Saving Total </a:t>
            </a:r>
            <a:r>
              <a:rPr lang="en-GB" sz="1000" dirty="0"/>
              <a:t>S</a:t>
            </a:r>
            <a:r>
              <a:rPr lang="en-GB" sz="1000" dirty="0" smtClean="0"/>
              <a:t>pectra</a:t>
            </a:r>
            <a:endParaRPr lang="en-GB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361063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Picking &amp; </a:t>
            </a:r>
          </a:p>
          <a:p>
            <a:pPr algn="ctr"/>
            <a:r>
              <a:rPr lang="en-GB" sz="1000" dirty="0" smtClean="0"/>
              <a:t>Saving Peak Details</a:t>
            </a:r>
            <a:endParaRPr lang="en-GB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3610533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f_saving_peaks_details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173427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Peak </a:t>
            </a:r>
            <a:r>
              <a:rPr lang="en-GB" sz="1000" dirty="0" smtClean="0"/>
              <a:t>Assignment</a:t>
            </a:r>
            <a:endParaRPr lang="en-GB" sz="1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173361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f_saving_relevant_lists_assignments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f_saving_hmdb_assignments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"no mask"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736222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Defining the list of m/z values that needs to be included in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5299016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</a:t>
            </a:r>
            <a:r>
              <a:rPr lang="en-GB" sz="1000" dirty="0" err="1" smtClean="0"/>
              <a:t>datacube</a:t>
            </a:r>
            <a:endParaRPr lang="en-GB" sz="1000" dirty="0" smtClean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736189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f_saving_datacube_peaks_details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5299016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f_saving_data_cube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mask_name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04770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</a:t>
            </a:r>
            <a:r>
              <a:rPr lang="en-GB" sz="700" dirty="0" smtClean="0">
                <a:solidFill>
                  <a:schemeClr val="bg1"/>
                </a:solidFill>
              </a:rPr>
              <a:t>- path to the </a:t>
            </a:r>
            <a:r>
              <a:rPr lang="en-GB" sz="700" dirty="0" err="1" smtClean="0">
                <a:solidFill>
                  <a:schemeClr val="bg1"/>
                </a:solidFill>
              </a:rPr>
              <a:t>SpectralAnalysis</a:t>
            </a:r>
            <a:r>
              <a:rPr lang="en-GB" sz="700" dirty="0" smtClean="0">
                <a:solidFill>
                  <a:schemeClr val="bg1"/>
                </a:solidFill>
              </a:rPr>
              <a:t> file for pre-processing - mask of pixels of interest - path to the folder where all results will be saved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04770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total spectral and related m/z values – pixels number for the given mask - height and width of the image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3610516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total </a:t>
            </a:r>
            <a:r>
              <a:rPr lang="en-GB" sz="700" dirty="0">
                <a:solidFill>
                  <a:schemeClr val="bg1"/>
                </a:solidFill>
              </a:rPr>
              <a:t>spectral and related m/z </a:t>
            </a:r>
            <a:r>
              <a:rPr lang="en-GB" sz="700" dirty="0" smtClean="0">
                <a:solidFill>
                  <a:schemeClr val="bg1"/>
                </a:solidFill>
              </a:rPr>
              <a:t>values - </a:t>
            </a:r>
            <a:r>
              <a:rPr lang="en-GB" sz="700" dirty="0">
                <a:solidFill>
                  <a:schemeClr val="bg1"/>
                </a:solidFill>
              </a:rPr>
              <a:t>path to the folder where all results will be </a:t>
            </a:r>
            <a:r>
              <a:rPr lang="en-GB" sz="700" dirty="0" smtClean="0">
                <a:solidFill>
                  <a:schemeClr val="bg1"/>
                </a:solidFill>
              </a:rPr>
              <a:t>saved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– the total spectra of all files in </a:t>
            </a:r>
            <a:r>
              <a:rPr lang="en-GB" sz="700" dirty="0" err="1" smtClean="0">
                <a:solidFill>
                  <a:schemeClr val="bg1"/>
                </a:solidFill>
              </a:rPr>
              <a:t>filesToProcess</a:t>
            </a:r>
            <a:r>
              <a:rPr lang="en-GB" sz="700" dirty="0" smtClean="0">
                <a:solidFill>
                  <a:schemeClr val="bg1"/>
                </a:solidFill>
              </a:rPr>
              <a:t> will be summed and the peak picking is done at the result of this sum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3614952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(list of all peaks found with the position of the centroids, the right and left limits of the peak, the total counts per peak) – the same exact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are saved for all files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173327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lists of names and monoisotopic masses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– maximum ppm error - adducts</a:t>
            </a:r>
            <a:endParaRPr lang="en-GB" sz="700" dirty="0">
              <a:solidFill>
                <a:schemeClr val="bg1"/>
              </a:solidFill>
            </a:endParaRPr>
          </a:p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(all peaks within peak details and a given ppm error are assigned to a list of interest and/or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identity)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17342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2 tables of assignments are saved (one for the relevant lists and other for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); these tables have up to 17 fields like adduct, ppm, name, database, class, mean counts, </a:t>
            </a:r>
            <a:r>
              <a:rPr lang="en-GB" sz="700" dirty="0" err="1" smtClean="0">
                <a:solidFill>
                  <a:schemeClr val="bg1"/>
                </a:solidFill>
              </a:rPr>
              <a:t>etc</a:t>
            </a:r>
            <a:r>
              <a:rPr lang="en-GB" sz="700" dirty="0" smtClean="0">
                <a:solidFill>
                  <a:schemeClr val="bg1"/>
                </a:solidFill>
              </a:rPr>
              <a:t>… These tables can be seen as a short version of </a:t>
            </a:r>
            <a:r>
              <a:rPr lang="en-GB" sz="700" dirty="0" err="1" smtClean="0">
                <a:solidFill>
                  <a:schemeClr val="bg1"/>
                </a:solidFill>
              </a:rPr>
              <a:t>PeakDetails</a:t>
            </a:r>
            <a:r>
              <a:rPr lang="en-GB" sz="700" dirty="0" smtClean="0">
                <a:solidFill>
                  <a:schemeClr val="bg1"/>
                </a:solidFill>
              </a:rPr>
              <a:t> (only peaks assigned to something are kept) with more information </a:t>
            </a:r>
            <a:r>
              <a:rPr lang="en-GB" sz="700" dirty="0">
                <a:solidFill>
                  <a:schemeClr val="bg1"/>
                </a:solidFill>
              </a:rPr>
              <a:t>per peak – the same exact </a:t>
            </a:r>
            <a:r>
              <a:rPr lang="en-GB" sz="700" dirty="0" smtClean="0">
                <a:solidFill>
                  <a:schemeClr val="bg1"/>
                </a:solidFill>
              </a:rPr>
              <a:t>tables are </a:t>
            </a:r>
            <a:r>
              <a:rPr lang="en-GB" sz="700" dirty="0">
                <a:solidFill>
                  <a:schemeClr val="bg1"/>
                </a:solidFill>
              </a:rPr>
              <a:t>saved for all </a:t>
            </a:r>
            <a:r>
              <a:rPr lang="en-GB" sz="700" dirty="0" smtClean="0">
                <a:solidFill>
                  <a:schemeClr val="bg1"/>
                </a:solidFill>
              </a:rPr>
              <a:t>files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736138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assignment tables + the numbers of top peaks + the percentiles + tables with the </a:t>
            </a:r>
            <a:r>
              <a:rPr lang="en-GB" sz="700" dirty="0" err="1" smtClean="0">
                <a:solidFill>
                  <a:schemeClr val="bg1"/>
                </a:solidFill>
              </a:rPr>
              <a:t>hmdb</a:t>
            </a:r>
            <a:r>
              <a:rPr lang="en-GB" sz="700" dirty="0" smtClean="0">
                <a:solidFill>
                  <a:schemeClr val="bg1"/>
                </a:solidFill>
              </a:rPr>
              <a:t> kingdoms/ classes/ etc. 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5298950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bg1"/>
                </a:solidFill>
              </a:rPr>
              <a:t>struct</a:t>
            </a:r>
            <a:r>
              <a:rPr lang="en-GB" sz="700" dirty="0">
                <a:solidFill>
                  <a:schemeClr val="bg1"/>
                </a:solidFill>
              </a:rPr>
              <a:t> of files of interest - pixels of interest mask - </a:t>
            </a:r>
            <a:r>
              <a:rPr lang="en-GB" sz="700" dirty="0" smtClean="0">
                <a:solidFill>
                  <a:schemeClr val="bg1"/>
                </a:solidFill>
              </a:rPr>
              <a:t>the </a:t>
            </a:r>
            <a:r>
              <a:rPr lang="en-GB" sz="700" dirty="0">
                <a:solidFill>
                  <a:schemeClr val="bg1"/>
                </a:solidFill>
              </a:rPr>
              <a:t>vector with all m/z values that belong to anything requested in the inputs file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736057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the vector with all m/z values that belong to anything requested in the inputs file – the same exact vector is saved for all files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3047705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3610533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4173361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4736189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5299016"/>
            <a:ext cx="324000" cy="5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5298950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bg1"/>
                </a:solidFill>
              </a:rPr>
              <a:t>datacubes</a:t>
            </a:r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8021" y="2486200"/>
            <a:ext cx="1620000" cy="54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10 to 14 </a:t>
            </a:r>
            <a:r>
              <a:rPr lang="en-GB" sz="800" dirty="0">
                <a:solidFill>
                  <a:schemeClr val="tx1"/>
                </a:solidFill>
              </a:rPr>
              <a:t>using the mask called </a:t>
            </a:r>
            <a:r>
              <a:rPr lang="en-GB" sz="800" dirty="0" smtClean="0">
                <a:solidFill>
                  <a:schemeClr val="tx1"/>
                </a:solidFill>
              </a:rPr>
              <a:t>“tissue only”, which is defined in step 9.</a:t>
            </a:r>
          </a:p>
        </p:txBody>
      </p:sp>
    </p:spTree>
    <p:extLst>
      <p:ext uri="{BB962C8B-B14F-4D97-AF65-F5344CB8AC3E}">
        <p14:creationId xmlns:p14="http://schemas.microsoft.com/office/powerpoint/2010/main" val="380065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2539758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Running the MVAs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3360605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the outputs of MVAs</a:t>
            </a:r>
            <a:endParaRPr lang="en-GB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2539725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f_running_mva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3360605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list_of_molecular_classes_of_interest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2539674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</a:t>
            </a:r>
            <a:r>
              <a:rPr lang="en-GB" sz="700" dirty="0" smtClean="0">
                <a:solidFill>
                  <a:schemeClr val="bg1"/>
                </a:solidFill>
              </a:rPr>
              <a:t>ll outputs from step 15 - what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to run (input files) - which peaks to use (inputs file + the two lists of strings that are arguments in this function) – </a:t>
            </a:r>
            <a:r>
              <a:rPr lang="en-GB" sz="700" dirty="0">
                <a:solidFill>
                  <a:schemeClr val="bg1"/>
                </a:solidFill>
              </a:rPr>
              <a:t>if </a:t>
            </a:r>
            <a:r>
              <a:rPr lang="en-GB" sz="700" dirty="0" err="1" smtClean="0">
                <a:solidFill>
                  <a:schemeClr val="bg1"/>
                </a:solidFill>
              </a:rPr>
              <a:t>list_of_molecules_of_interest</a:t>
            </a:r>
            <a:r>
              <a:rPr lang="en-GB" sz="700" dirty="0" smtClean="0">
                <a:solidFill>
                  <a:schemeClr val="bg1"/>
                </a:solidFill>
              </a:rPr>
              <a:t> and/ or </a:t>
            </a:r>
            <a:r>
              <a:rPr lang="en-GB" sz="700" dirty="0" err="1" smtClean="0">
                <a:solidFill>
                  <a:schemeClr val="bg1"/>
                </a:solidFill>
              </a:rPr>
              <a:t>list_of_molecular_classes_of_interest</a:t>
            </a:r>
            <a:r>
              <a:rPr lang="en-GB" sz="700" dirty="0" smtClean="0">
                <a:solidFill>
                  <a:schemeClr val="bg1"/>
                </a:solidFill>
              </a:rPr>
              <a:t> are empty, it is run for the lists in the </a:t>
            </a:r>
            <a:r>
              <a:rPr lang="en-GB" sz="700" dirty="0" err="1" smtClean="0">
                <a:solidFill>
                  <a:schemeClr val="bg1"/>
                </a:solidFill>
              </a:rPr>
              <a:t>inputs_file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3360539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15 - what </a:t>
            </a:r>
            <a:r>
              <a:rPr lang="en-GB" sz="700" dirty="0" err="1">
                <a:solidFill>
                  <a:schemeClr val="bg1"/>
                </a:solidFill>
              </a:rPr>
              <a:t>mvas</a:t>
            </a:r>
            <a:r>
              <a:rPr lang="en-GB" sz="700" dirty="0">
                <a:solidFill>
                  <a:schemeClr val="bg1"/>
                </a:solidFill>
              </a:rPr>
              <a:t> to run (input files) - which peaks to use (inputs file + the two lists of strings that are arguments in this function</a:t>
            </a:r>
            <a:r>
              <a:rPr lang="en-GB" sz="700" dirty="0" smtClean="0">
                <a:solidFill>
                  <a:schemeClr val="bg1"/>
                </a:solidFill>
              </a:rPr>
              <a:t>) - </a:t>
            </a:r>
            <a:r>
              <a:rPr lang="en-GB" sz="700" dirty="0">
                <a:solidFill>
                  <a:schemeClr val="bg1"/>
                </a:solidFill>
              </a:rPr>
              <a:t>if </a:t>
            </a:r>
            <a:r>
              <a:rPr lang="en-GB" sz="700" dirty="0" err="1">
                <a:solidFill>
                  <a:schemeClr val="bg1"/>
                </a:solidFill>
              </a:rPr>
              <a:t>list_of_molecules_of_interest</a:t>
            </a:r>
            <a:r>
              <a:rPr lang="en-GB" sz="700" dirty="0">
                <a:solidFill>
                  <a:schemeClr val="bg1"/>
                </a:solidFill>
              </a:rPr>
              <a:t> and/ or </a:t>
            </a:r>
            <a:r>
              <a:rPr lang="en-GB" sz="700" dirty="0" err="1">
                <a:solidFill>
                  <a:schemeClr val="bg1"/>
                </a:solidFill>
              </a:rPr>
              <a:t>list_of_molecular_classes_of_interest</a:t>
            </a:r>
            <a:r>
              <a:rPr lang="en-GB" sz="700" dirty="0">
                <a:solidFill>
                  <a:schemeClr val="bg1"/>
                </a:solidFill>
              </a:rPr>
              <a:t> are empty, it is run for the lists in the </a:t>
            </a:r>
            <a:r>
              <a:rPr lang="en-GB" sz="700" dirty="0" err="1" smtClean="0">
                <a:solidFill>
                  <a:schemeClr val="bg1"/>
                </a:solidFill>
              </a:rPr>
              <a:t>inputs_file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2539593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all </a:t>
            </a:r>
            <a:r>
              <a:rPr lang="en-GB" sz="700" dirty="0" err="1" smtClean="0">
                <a:solidFill>
                  <a:schemeClr val="bg1"/>
                </a:solidFill>
              </a:rPr>
              <a:t>matlab</a:t>
            </a:r>
            <a:r>
              <a:rPr lang="en-GB" sz="700" dirty="0" smtClean="0">
                <a:solidFill>
                  <a:schemeClr val="bg1"/>
                </a:solidFill>
              </a:rPr>
              <a:t> files that are necessary to plot the results are saved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2539725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3360605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3360539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maps and components are saved –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for the 10 top loadings are saved – tables with the peaks that belong to each component are saved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5252048"/>
            <a:ext cx="2160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Saving SIIs</a:t>
            </a:r>
            <a:endParaRPr lang="en-GB" sz="1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5252048"/>
            <a:ext cx="32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f_saving_sii_relevant_molecules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list_of_molecules_of_interest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</a:p>
          <a:p>
            <a:pPr algn="ctr"/>
            <a:endParaRPr lang="en-GB" sz="700" dirty="0" smtClean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 algn="ctr"/>
            <a:r>
              <a:rPr lang="en-GB" sz="700" b="1" dirty="0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f_saving_sii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norm_list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sii_peak_list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5251982"/>
            <a:ext cx="2520000" cy="108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</a:t>
            </a:r>
            <a:r>
              <a:rPr lang="en-GB" sz="700" dirty="0" smtClean="0">
                <a:solidFill>
                  <a:schemeClr val="bg1"/>
                </a:solidFill>
              </a:rPr>
              <a:t>15 – list of normalisations – list of molecules of interest</a:t>
            </a:r>
          </a:p>
          <a:p>
            <a:pPr algn="ctr"/>
            <a:endParaRPr lang="en-GB" sz="700" dirty="0">
              <a:solidFill>
                <a:schemeClr val="bg1"/>
              </a:solidFill>
              <a:latin typeface="Ubuntu Mono" panose="020B0509030602030204" pitchFamily="49" charset="0"/>
            </a:endParaRPr>
          </a:p>
          <a:p>
            <a:pPr algn="ctr"/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2</a:t>
            </a:r>
            <a:r>
              <a:rPr lang="en-GB" sz="700" baseline="300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nd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function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- it can accept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hmdb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classes, relevant molecules lists names or a vector of 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measured masses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5252048"/>
            <a:ext cx="324000" cy="108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5251982"/>
            <a:ext cx="3240000" cy="108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SIIs are saved in individual folders, one per list of molecules of interest – </a:t>
            </a:r>
            <a:r>
              <a:rPr lang="en-GB" sz="700" dirty="0" err="1" smtClean="0">
                <a:solidFill>
                  <a:schemeClr val="bg1"/>
                </a:solidFill>
              </a:rPr>
              <a:t>barplots</a:t>
            </a:r>
            <a:r>
              <a:rPr lang="en-GB" sz="700" dirty="0" smtClean="0">
                <a:solidFill>
                  <a:schemeClr val="bg1"/>
                </a:solidFill>
              </a:rPr>
              <a:t> using the small mask are also saved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7077"/>
            <a:ext cx="2160000" cy="792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Defining a “New Dataset”,</a:t>
            </a:r>
          </a:p>
          <a:p>
            <a:pPr algn="ctr"/>
            <a:r>
              <a:rPr lang="en-GB" sz="1000" dirty="0"/>
              <a:t>comprising different </a:t>
            </a:r>
            <a:r>
              <a:rPr lang="en-GB" sz="1000" dirty="0" err="1"/>
              <a:t>imzMLs</a:t>
            </a:r>
            <a:endParaRPr lang="en-GB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7077"/>
            <a:ext cx="3240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[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] =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</a:t>
            </a:r>
            <a:r>
              <a:rPr lang="en-GB" sz="700" b="1" dirty="0" err="1" smtClean="0">
                <a:solidFill>
                  <a:srgbClr val="FF7C80"/>
                </a:solidFill>
                <a:latin typeface="Ubuntu Mono" panose="020B0509030602030204" pitchFamily="49" charset="0"/>
              </a:rPr>
              <a:t>studyX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_samples_scheme_info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background,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check_datacubes_size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7011"/>
            <a:ext cx="252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 unique function </a:t>
            </a:r>
            <a:r>
              <a:rPr lang="en-GB" sz="700" dirty="0">
                <a:solidFill>
                  <a:schemeClr val="bg1"/>
                </a:solidFill>
              </a:rPr>
              <a:t>has been defined by study; this function specifies which files and </a:t>
            </a:r>
            <a:r>
              <a:rPr lang="en-GB" sz="700" dirty="0" smtClean="0">
                <a:solidFill>
                  <a:schemeClr val="bg1"/>
                </a:solidFill>
              </a:rPr>
              <a:t>smaller masks </a:t>
            </a:r>
            <a:r>
              <a:rPr lang="en-GB" sz="700" dirty="0">
                <a:solidFill>
                  <a:schemeClr val="bg1"/>
                </a:solidFill>
              </a:rPr>
              <a:t>are </a:t>
            </a:r>
            <a:r>
              <a:rPr lang="en-GB" sz="700" dirty="0" smtClean="0">
                <a:solidFill>
                  <a:schemeClr val="bg1"/>
                </a:solidFill>
              </a:rPr>
              <a:t>to be located where, in </a:t>
            </a:r>
            <a:r>
              <a:rPr lang="en-GB" sz="700" dirty="0">
                <a:solidFill>
                  <a:schemeClr val="bg1"/>
                </a:solidFill>
              </a:rPr>
              <a:t>a big grid – </a:t>
            </a:r>
            <a:r>
              <a:rPr lang="en-GB" sz="700" dirty="0" smtClean="0">
                <a:solidFill>
                  <a:schemeClr val="bg1"/>
                </a:solidFill>
              </a:rPr>
              <a:t>a name has to be given - whether </a:t>
            </a:r>
            <a:r>
              <a:rPr lang="en-GB" sz="700" dirty="0">
                <a:solidFill>
                  <a:schemeClr val="bg1"/>
                </a:solidFill>
              </a:rPr>
              <a:t>the </a:t>
            </a:r>
            <a:r>
              <a:rPr lang="en-GB" sz="700" dirty="0" smtClean="0">
                <a:solidFill>
                  <a:schemeClr val="bg1"/>
                </a:solidFill>
              </a:rPr>
              <a:t>small masks </a:t>
            </a:r>
            <a:r>
              <a:rPr lang="en-GB" sz="700" dirty="0">
                <a:solidFill>
                  <a:schemeClr val="bg1"/>
                </a:solidFill>
              </a:rPr>
              <a:t>have background or </a:t>
            </a:r>
            <a:r>
              <a:rPr lang="en-GB" sz="700" dirty="0" smtClean="0">
                <a:solidFill>
                  <a:schemeClr val="bg1"/>
                </a:solidFill>
              </a:rPr>
              <a:t>not (better to see function – this is not necessary) – </a:t>
            </a:r>
            <a:r>
              <a:rPr lang="en-GB" sz="700" dirty="0">
                <a:solidFill>
                  <a:schemeClr val="bg1"/>
                </a:solidFill>
              </a:rPr>
              <a:t>if we want to check if all the </a:t>
            </a:r>
            <a:r>
              <a:rPr lang="en-GB" sz="700" dirty="0" err="1">
                <a:solidFill>
                  <a:schemeClr val="bg1"/>
                </a:solidFill>
              </a:rPr>
              <a:t>datacubes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have the same exact masses (this is necessary for any think to make sense in the future)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1437077"/>
            <a:ext cx="324000" cy="792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7011"/>
            <a:ext cx="3240000" cy="79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 lists of files paths – a list of main masks – a list of small masks – the position occupied by each small mask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751768"/>
            <a:ext cx="162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15 </a:t>
            </a:r>
            <a:r>
              <a:rPr lang="en-GB" sz="800" dirty="0" smtClean="0">
                <a:solidFill>
                  <a:schemeClr val="tx1"/>
                </a:solidFill>
              </a:rPr>
              <a:t>is necessary to create an arrangement of </a:t>
            </a:r>
            <a:r>
              <a:rPr lang="en-GB" sz="800" dirty="0" err="1" smtClean="0">
                <a:solidFill>
                  <a:schemeClr val="tx1"/>
                </a:solidFill>
              </a:rPr>
              <a:t>imzMLs</a:t>
            </a:r>
            <a:r>
              <a:rPr lang="en-GB" sz="8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2318" y="4383925"/>
            <a:ext cx="2160000" cy="5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Automated Mask Creation</a:t>
            </a:r>
            <a:endParaRPr lang="en-GB" sz="1000" dirty="0"/>
          </a:p>
          <a:p>
            <a:pPr algn="ctr"/>
            <a:r>
              <a:rPr lang="en-GB" sz="1000" dirty="0" smtClean="0"/>
              <a:t>using MVA outputs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6578" y="4383859"/>
            <a:ext cx="32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f_saving_mva_rois</a:t>
            </a:r>
            <a:r>
              <a:rPr lang="en-GB" sz="700" b="1" dirty="0" err="1">
                <a:solidFill>
                  <a:srgbClr val="FF7C80"/>
                </a:solidFill>
                <a:latin typeface="Ubuntu Mono" panose="020B0509030602030204" pitchFamily="49" charset="0"/>
              </a:rPr>
              <a:t>_ca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mva_list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numComponents_list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molecules_list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3469" y="4383825"/>
            <a:ext cx="252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Only works for </a:t>
            </a:r>
            <a:r>
              <a:rPr lang="en-GB" sz="700" dirty="0" err="1" smtClean="0">
                <a:solidFill>
                  <a:schemeClr val="bg1"/>
                </a:solidFill>
              </a:rPr>
              <a:t>mvas</a:t>
            </a:r>
            <a:r>
              <a:rPr lang="en-GB" sz="700" dirty="0" smtClean="0">
                <a:solidFill>
                  <a:schemeClr val="bg1"/>
                </a:solidFill>
              </a:rPr>
              <a:t> in which clusters are saved – the details of the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need to be given, as well as which list was used to run that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(</a:t>
            </a:r>
            <a:r>
              <a:rPr lang="en-GB" sz="700" dirty="0" err="1" smtClean="0">
                <a:solidFill>
                  <a:schemeClr val="bg1"/>
                </a:solidFill>
              </a:rPr>
              <a:t>molecules_lists</a:t>
            </a:r>
            <a:r>
              <a:rPr lang="en-GB" sz="700" dirty="0" smtClean="0">
                <a:solidFill>
                  <a:schemeClr val="bg1"/>
                </a:solidFill>
              </a:rPr>
              <a:t> is the string that is saved after the string </a:t>
            </a:r>
            <a:r>
              <a:rPr lang="en-GB" sz="700" dirty="0" err="1" smtClean="0">
                <a:solidFill>
                  <a:schemeClr val="bg1"/>
                </a:solidFill>
              </a:rPr>
              <a:t>mva</a:t>
            </a:r>
            <a:r>
              <a:rPr lang="en-GB" sz="700" dirty="0" smtClean="0">
                <a:solidFill>
                  <a:schemeClr val="bg1"/>
                </a:solidFill>
              </a:rPr>
              <a:t> in the folder with all the results)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6860" y="4383925"/>
            <a:ext cx="3240000" cy="540132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 smtClean="0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4383825"/>
            <a:ext cx="324000" cy="540034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2330647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16 to 17 </a:t>
            </a:r>
            <a:r>
              <a:rPr lang="en-GB" sz="800" dirty="0" smtClean="0">
                <a:solidFill>
                  <a:schemeClr val="tx1"/>
                </a:solidFill>
              </a:rPr>
              <a:t>are optional.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4179495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18 </a:t>
            </a:r>
            <a:r>
              <a:rPr lang="en-GB" sz="800" dirty="0" smtClean="0">
                <a:solidFill>
                  <a:schemeClr val="tx1"/>
                </a:solidFill>
              </a:rPr>
              <a:t>is optional.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5048279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 19 </a:t>
            </a:r>
            <a:r>
              <a:rPr lang="en-GB" sz="800" dirty="0" smtClean="0">
                <a:solidFill>
                  <a:schemeClr val="tx1"/>
                </a:solidFill>
              </a:rPr>
              <a:t>is optional.</a:t>
            </a:r>
          </a:p>
        </p:txBody>
      </p:sp>
    </p:spTree>
    <p:extLst>
      <p:ext uri="{BB962C8B-B14F-4D97-AF65-F5344CB8AC3E}">
        <p14:creationId xmlns:p14="http://schemas.microsoft.com/office/powerpoint/2010/main" val="34931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4FE9E570-253C-4922-BA49-B370F36F4CAA}"/>
              </a:ext>
            </a:extLst>
          </p:cNvPr>
          <p:cNvCxnSpPr>
            <a:cxnSpLocks/>
          </p:cNvCxnSpPr>
          <p:nvPr/>
        </p:nvCxnSpPr>
        <p:spPr>
          <a:xfrm rot="5400000">
            <a:off x="-2296573" y="3928567"/>
            <a:ext cx="54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99780" y="192015"/>
            <a:ext cx="6592440" cy="43228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 smtClean="0">
                <a:solidFill>
                  <a:schemeClr val="tx1"/>
                </a:solidFill>
              </a:rPr>
              <a:t>Semi-Automated Data Processing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4630" y="1137332"/>
            <a:ext cx="252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1"/>
                </a:solidFill>
              </a:rPr>
              <a:t>What we need?</a:t>
            </a:r>
            <a:endParaRPr lang="en-GB" sz="1000" dirty="0">
              <a:solidFill>
                <a:schemeClr val="accent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88021" y="1137332"/>
            <a:ext cx="32400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accent5"/>
                </a:solidFill>
              </a:rPr>
              <a:t>What is saved?</a:t>
            </a:r>
            <a:endParaRPr lang="en-GB" sz="1000" dirty="0">
              <a:solidFill>
                <a:schemeClr val="accent5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4043186"/>
            <a:ext cx="2160000" cy="23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T-test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4043153"/>
            <a:ext cx="324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f_saving_t_tests( extensive_filesToProcess, main_mask_list, group0, group0_name, group1, group1_name, norm_list )</a:t>
            </a:r>
            <a:endParaRPr lang="en-GB" sz="7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4043102"/>
            <a:ext cx="252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</a:t>
            </a:r>
            <a:r>
              <a:rPr lang="en-GB" sz="700" dirty="0" smtClean="0">
                <a:solidFill>
                  <a:schemeClr val="bg1"/>
                </a:solidFill>
              </a:rPr>
              <a:t>- define </a:t>
            </a:r>
            <a:r>
              <a:rPr lang="en-GB" sz="700" dirty="0">
                <a:solidFill>
                  <a:schemeClr val="bg1"/>
                </a:solidFill>
              </a:rPr>
              <a:t>group 0 and 1, using the names of the small masks created in step </a:t>
            </a:r>
            <a:r>
              <a:rPr lang="en-GB" sz="700" dirty="0" smtClean="0">
                <a:solidFill>
                  <a:schemeClr val="bg1"/>
                </a:solidFill>
              </a:rPr>
              <a:t>9, </a:t>
            </a:r>
            <a:r>
              <a:rPr lang="en-GB" sz="700" dirty="0">
                <a:solidFill>
                  <a:schemeClr val="bg1"/>
                </a:solidFill>
              </a:rPr>
              <a:t>as described below:</a:t>
            </a:r>
          </a:p>
          <a:p>
            <a:pPr algn="ctr"/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Step 1: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 =  [ "SA1-2-WT","SA2-2-WT"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 = [ "SA1-1-KRAS","SA1-2-KRAS","SA2-1-KRAS","SA2-2-KRAS"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 = [ "SA1-1-APC","SA1-2-APC","SA2-2-APC"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=  [ "SA1-1-APC-KRAS","SA1-2-APC-KRAS","SA2-1-APC-KRAS","SA2-2-APC-KRAS" ];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Step 2: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group0 = </a:t>
            </a:r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group0_name = "colon WT";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group1 = [ </a:t>
            </a:r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];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group1_name = "colon not WT";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4043021"/>
            <a:ext cx="324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t</a:t>
            </a:r>
            <a:r>
              <a:rPr lang="en-GB" sz="700" dirty="0" smtClean="0">
                <a:solidFill>
                  <a:schemeClr val="bg1"/>
                </a:solidFill>
              </a:rPr>
              <a:t>ables with p-values </a:t>
            </a:r>
            <a:r>
              <a:rPr lang="en-GB" sz="700" smtClean="0">
                <a:solidFill>
                  <a:schemeClr val="bg1"/>
                </a:solidFill>
              </a:rPr>
              <a:t>for two t-tests (standard and non-parametric</a:t>
            </a:r>
            <a:r>
              <a:rPr lang="en-GB" sz="700" dirty="0" smtClean="0">
                <a:solidFill>
                  <a:schemeClr val="bg1"/>
                </a:solidFill>
              </a:rPr>
              <a:t>), done for all m/z values saved in the </a:t>
            </a:r>
            <a:r>
              <a:rPr lang="en-GB" sz="700" dirty="0" err="1" smtClean="0">
                <a:solidFill>
                  <a:schemeClr val="bg1"/>
                </a:solidFill>
              </a:rPr>
              <a:t>datacube</a:t>
            </a:r>
            <a:r>
              <a:rPr lang="en-GB" sz="7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2588" y="4043153"/>
            <a:ext cx="324000" cy="23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16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593479" y="1437077"/>
            <a:ext cx="2160000" cy="234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ROC</a:t>
            </a:r>
            <a:endParaRPr lang="en-GB" sz="1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2777739" y="1437077"/>
            <a:ext cx="32400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f_saving_roc_analysis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(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extensive_filesToProcess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main_mask_on_or_not</a:t>
            </a:r>
            <a:r>
              <a:rPr lang="en-GB" sz="700" dirty="0" smtClean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group0, group0_name, group1, group1_name,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list_of_normalisations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dataset_name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smaller_masks_list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, </a:t>
            </a:r>
            <a:r>
              <a:rPr lang="en-GB" sz="700" dirty="0" err="1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outputs_xy_pairs</a:t>
            </a:r>
            <a:r>
              <a:rPr lang="en-GB" sz="7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 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6044630" y="1437011"/>
            <a:ext cx="252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</a:rPr>
              <a:t>all outputs from step 15 </a:t>
            </a:r>
            <a:r>
              <a:rPr lang="en-GB" sz="700" dirty="0" smtClean="0">
                <a:solidFill>
                  <a:schemeClr val="bg1"/>
                </a:solidFill>
              </a:rPr>
              <a:t>– decide if the main mask is to be used when plotting the </a:t>
            </a:r>
            <a:r>
              <a:rPr lang="en-GB" sz="700" dirty="0" err="1" smtClean="0">
                <a:solidFill>
                  <a:schemeClr val="bg1"/>
                </a:solidFill>
              </a:rPr>
              <a:t>sii</a:t>
            </a:r>
            <a:r>
              <a:rPr lang="en-GB" sz="700" dirty="0" smtClean="0">
                <a:solidFill>
                  <a:schemeClr val="bg1"/>
                </a:solidFill>
              </a:rPr>
              <a:t> – define group 0 and 1, using the names of the small masks created in step 9, as described below:</a:t>
            </a:r>
          </a:p>
          <a:p>
            <a:pPr algn="ctr"/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smtClean="0">
                <a:solidFill>
                  <a:schemeClr val="bg1"/>
                </a:solidFill>
              </a:rPr>
              <a:t>Step 1:</a:t>
            </a:r>
          </a:p>
          <a:p>
            <a:endParaRPr lang="en-GB" sz="700" dirty="0" smtClean="0">
              <a:solidFill>
                <a:schemeClr val="bg1"/>
              </a:solidFill>
            </a:endParaRPr>
          </a:p>
          <a:p>
            <a:r>
              <a:rPr lang="en-GB" sz="700" dirty="0" err="1" smtClean="0">
                <a:solidFill>
                  <a:schemeClr val="bg1"/>
                </a:solidFill>
              </a:rPr>
              <a:t>WT_group</a:t>
            </a:r>
            <a:r>
              <a:rPr lang="en-GB" sz="700" dirty="0" smtClean="0">
                <a:solidFill>
                  <a:schemeClr val="bg1"/>
                </a:solidFill>
              </a:rPr>
              <a:t> </a:t>
            </a:r>
            <a:r>
              <a:rPr lang="en-GB" sz="700" dirty="0">
                <a:solidFill>
                  <a:schemeClr val="bg1"/>
                </a:solidFill>
              </a:rPr>
              <a:t>= 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"SA1-2-WT","SA2-2-WT"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 =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"SA1-1-KRAS","SA1-2-KRAS","SA2-1-KRAS","SA2-2-KRAS"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 =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"SA1-1-APC","SA1-2-APC","SA2-2-APC" ];</a:t>
            </a:r>
          </a:p>
          <a:p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=  </a:t>
            </a:r>
            <a:r>
              <a:rPr lang="en-GB" sz="700" dirty="0" smtClean="0">
                <a:solidFill>
                  <a:schemeClr val="bg1"/>
                </a:solidFill>
              </a:rPr>
              <a:t>[ </a:t>
            </a:r>
            <a:r>
              <a:rPr lang="en-GB" sz="700" dirty="0">
                <a:solidFill>
                  <a:schemeClr val="bg1"/>
                </a:solidFill>
              </a:rPr>
              <a:t>"SA1-1-APC-KRAS","SA1-2-APC-KRAS","SA2-1-APC-KRAS","SA2-2-APC-KRAS" </a:t>
            </a:r>
            <a:r>
              <a:rPr lang="en-GB" sz="700" dirty="0" smtClean="0">
                <a:solidFill>
                  <a:schemeClr val="bg1"/>
                </a:solidFill>
              </a:rPr>
              <a:t>];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 smtClean="0">
                <a:solidFill>
                  <a:schemeClr val="bg1"/>
                </a:solidFill>
              </a:rPr>
              <a:t>Step 2: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group0 = </a:t>
            </a:r>
            <a:r>
              <a:rPr lang="en-GB" sz="700" dirty="0" err="1">
                <a:solidFill>
                  <a:schemeClr val="bg1"/>
                </a:solidFill>
              </a:rPr>
              <a:t>WT_group</a:t>
            </a:r>
            <a:r>
              <a:rPr lang="en-GB" sz="700" dirty="0">
                <a:solidFill>
                  <a:schemeClr val="bg1"/>
                </a:solidFill>
              </a:rPr>
              <a:t>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group0_name = "colon WT";</a:t>
            </a:r>
          </a:p>
          <a:p>
            <a:endParaRPr lang="en-GB" sz="700" dirty="0">
              <a:solidFill>
                <a:schemeClr val="bg1"/>
              </a:solidFill>
            </a:endParaRPr>
          </a:p>
          <a:p>
            <a:r>
              <a:rPr lang="en-GB" sz="700" dirty="0">
                <a:solidFill>
                  <a:schemeClr val="bg1"/>
                </a:solidFill>
              </a:rPr>
              <a:t>group1 = [ </a:t>
            </a:r>
            <a:r>
              <a:rPr lang="en-GB" sz="700" dirty="0" err="1">
                <a:solidFill>
                  <a:schemeClr val="bg1"/>
                </a:solidFill>
              </a:rPr>
              <a:t>KRAS_group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APC_group</a:t>
            </a:r>
            <a:r>
              <a:rPr lang="en-GB" sz="700" dirty="0">
                <a:solidFill>
                  <a:schemeClr val="bg1"/>
                </a:solidFill>
              </a:rPr>
              <a:t>, </a:t>
            </a:r>
            <a:r>
              <a:rPr lang="en-GB" sz="700" dirty="0" err="1">
                <a:solidFill>
                  <a:schemeClr val="bg1"/>
                </a:solidFill>
              </a:rPr>
              <a:t>APC_KRAS_group</a:t>
            </a:r>
            <a:r>
              <a:rPr lang="en-GB" sz="700" dirty="0">
                <a:solidFill>
                  <a:schemeClr val="bg1"/>
                </a:solidFill>
              </a:rPr>
              <a:t> ];</a:t>
            </a:r>
          </a:p>
          <a:p>
            <a:r>
              <a:rPr lang="en-GB" sz="700" dirty="0">
                <a:solidFill>
                  <a:schemeClr val="bg1"/>
                </a:solidFill>
              </a:rPr>
              <a:t>group1_name = "colon not WT</a:t>
            </a:r>
            <a:r>
              <a:rPr lang="en-GB" sz="700" dirty="0" smtClean="0">
                <a:solidFill>
                  <a:schemeClr val="bg1"/>
                </a:solidFill>
              </a:rPr>
              <a:t>";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241427" y="1437077"/>
            <a:ext cx="324000" cy="2340000"/>
          </a:xfrm>
          <a:prstGeom prst="rect">
            <a:avLst/>
          </a:prstGeom>
          <a:solidFill>
            <a:srgbClr val="FF7C8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/>
              <a:t>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FBD453A1-A3AF-40EE-837B-2CADAC3A6221}"/>
              </a:ext>
            </a:extLst>
          </p:cNvPr>
          <p:cNvSpPr/>
          <p:nvPr/>
        </p:nvSpPr>
        <p:spPr>
          <a:xfrm>
            <a:off x="8588021" y="1437011"/>
            <a:ext cx="3240000" cy="2340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list of areas under the curve (above 0.7 and below 0.3) for all m/z values in the </a:t>
            </a:r>
            <a:r>
              <a:rPr lang="en-GB" sz="700" dirty="0" err="1" smtClean="0">
                <a:solidFill>
                  <a:schemeClr val="bg1"/>
                </a:solidFill>
              </a:rPr>
              <a:t>datacube</a:t>
            </a:r>
            <a:r>
              <a:rPr lang="en-GB" sz="700" dirty="0">
                <a:solidFill>
                  <a:schemeClr val="bg1"/>
                </a:solidFill>
              </a:rPr>
              <a:t> </a:t>
            </a:r>
            <a:r>
              <a:rPr lang="en-GB" sz="700" dirty="0" smtClean="0">
                <a:solidFill>
                  <a:schemeClr val="bg1"/>
                </a:solidFill>
              </a:rPr>
              <a:t>(with an additional column that tells you the potential database where that peak came from) – SIIs for all the m/z values show in the table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6B8F8C16-8BF5-44CE-A165-28895472E11E}"/>
              </a:ext>
            </a:extLst>
          </p:cNvPr>
          <p:cNvSpPr/>
          <p:nvPr/>
        </p:nvSpPr>
        <p:spPr>
          <a:xfrm>
            <a:off x="10206860" y="931639"/>
            <a:ext cx="1620000" cy="180000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 smtClean="0">
                <a:solidFill>
                  <a:srgbClr val="FF7C80"/>
                </a:solidFill>
              </a:rPr>
              <a:t>Steps 20 and 16 </a:t>
            </a:r>
            <a:r>
              <a:rPr lang="en-GB" sz="800" dirty="0" smtClean="0">
                <a:solidFill>
                  <a:schemeClr val="tx1"/>
                </a:solidFill>
              </a:rPr>
              <a:t>are optional.</a:t>
            </a:r>
          </a:p>
        </p:txBody>
      </p:sp>
    </p:spTree>
    <p:extLst>
      <p:ext uri="{BB962C8B-B14F-4D97-AF65-F5344CB8AC3E}">
        <p14:creationId xmlns:p14="http://schemas.microsoft.com/office/powerpoint/2010/main" val="28614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13430</TotalTime>
  <Words>3199</Words>
  <Application>Microsoft Office PowerPoint</Application>
  <PresentationFormat>Widescreen</PresentationFormat>
  <Paragraphs>273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</dc:creator>
  <cp:lastModifiedBy>Teresa Murta</cp:lastModifiedBy>
  <cp:revision>72</cp:revision>
  <dcterms:created xsi:type="dcterms:W3CDTF">2019-07-22T12:44:13Z</dcterms:created>
  <dcterms:modified xsi:type="dcterms:W3CDTF">2021-05-18T15:57:37Z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rcoClassification">
    <vt:lpwstr>NPL Official</vt:lpwstr>
  </property>
  <property fmtid="{D5CDD505-2E9C-101B-9397-08002B2CF9AE}" pid="3" name="aliashPowerpointFooter">
    <vt:lpwstr/>
  </property>
</Properties>
</file>