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8" y="1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6B645-5785-447B-ABE5-236B6B824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0" y="1964267"/>
            <a:ext cx="9001125" cy="2421464"/>
          </a:xfrm>
        </p:spPr>
        <p:txBody>
          <a:bodyPr/>
          <a:lstStyle/>
          <a:p>
            <a:r>
              <a:rPr lang="en-US" altLang="ko-KR" b="0" i="0" dirty="0">
                <a:effectLst/>
                <a:latin typeface="Roboto"/>
              </a:rPr>
              <a:t>LG Aimers </a:t>
            </a:r>
            <a:r>
              <a:rPr lang="ko-KR" altLang="en-US" b="0" i="0" dirty="0">
                <a:effectLst/>
                <a:latin typeface="Roboto"/>
              </a:rPr>
              <a:t>온라인 채널 제품 판매량 예측 </a:t>
            </a:r>
            <a:r>
              <a:rPr lang="en-US" altLang="ko-KR" b="0" i="0" dirty="0">
                <a:effectLst/>
                <a:latin typeface="Roboto"/>
              </a:rPr>
              <a:t>AI </a:t>
            </a:r>
            <a:r>
              <a:rPr lang="ko-KR" altLang="en-US" b="0" i="0" dirty="0">
                <a:effectLst/>
                <a:latin typeface="Roboto"/>
              </a:rPr>
              <a:t>온라인 </a:t>
            </a:r>
            <a:r>
              <a:rPr lang="ko-KR" altLang="en-US" b="0" i="0" dirty="0" err="1">
                <a:effectLst/>
                <a:latin typeface="Roboto"/>
              </a:rPr>
              <a:t>해커톤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9DAB7-0395-436F-B1D2-39A372A5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300" y="4385732"/>
            <a:ext cx="8632825" cy="1405467"/>
          </a:xfrm>
        </p:spPr>
        <p:txBody>
          <a:bodyPr>
            <a:normAutofit/>
          </a:bodyPr>
          <a:lstStyle/>
          <a:p>
            <a:endParaRPr lang="en-US" altLang="ko-KR" sz="3200" dirty="0"/>
          </a:p>
          <a:p>
            <a:r>
              <a:rPr lang="ko-KR" altLang="en-US" sz="3200" dirty="0"/>
              <a:t> 아이디  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sam</a:t>
            </a:r>
            <a:r>
              <a:rPr lang="en-US" altLang="ko-KR" sz="3200" dirty="0"/>
              <a:t> son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049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3CC1-AFF0-5946-5226-DCDBEB60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모델 검증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B1EB14-0853-380F-393E-6945CD34011C}"/>
              </a:ext>
            </a:extLst>
          </p:cNvPr>
          <p:cNvSpPr txBox="1">
            <a:spLocks/>
          </p:cNvSpPr>
          <p:nvPr/>
        </p:nvSpPr>
        <p:spPr>
          <a:xfrm>
            <a:off x="6096000" y="2329636"/>
            <a:ext cx="570913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먼저  함수를 사용해서 </a:t>
            </a:r>
            <a:r>
              <a:rPr lang="en-US" altLang="ko-KR" sz="2000" dirty="0"/>
              <a:t>input</a:t>
            </a:r>
            <a:r>
              <a:rPr lang="ko-KR" altLang="en-US" sz="2000" dirty="0"/>
              <a:t> </a:t>
            </a:r>
            <a:r>
              <a:rPr lang="en-US" altLang="ko-KR" sz="2000" dirty="0"/>
              <a:t>, target</a:t>
            </a:r>
            <a:r>
              <a:rPr lang="ko-KR" altLang="en-US" sz="2000" dirty="0"/>
              <a:t>을 만들고 이후 마지막 </a:t>
            </a:r>
            <a:r>
              <a:rPr lang="en-US" altLang="ko-KR" sz="2000" dirty="0"/>
              <a:t>10</a:t>
            </a:r>
            <a:r>
              <a:rPr lang="ko-KR" altLang="en-US" sz="2000" dirty="0"/>
              <a:t>프로정도를 </a:t>
            </a:r>
            <a:r>
              <a:rPr lang="en-US" altLang="ko-KR" sz="2000" dirty="0" err="1"/>
              <a:t>val</a:t>
            </a:r>
            <a:r>
              <a:rPr lang="ko-KR" altLang="en-US" sz="2000" dirty="0"/>
              <a:t>에 사용하고 </a:t>
            </a:r>
            <a:r>
              <a:rPr lang="en-US" altLang="ko-KR" sz="2000" dirty="0"/>
              <a:t>90</a:t>
            </a:r>
            <a:r>
              <a:rPr lang="ko-KR" altLang="en-US" sz="2000" dirty="0"/>
              <a:t>정도를 </a:t>
            </a:r>
            <a:r>
              <a:rPr lang="en-US" altLang="ko-KR" sz="2000" dirty="0"/>
              <a:t>train</a:t>
            </a:r>
            <a:r>
              <a:rPr lang="ko-KR" altLang="en-US" sz="2000" dirty="0"/>
              <a:t>에 사용하기 위해서 </a:t>
            </a:r>
            <a:r>
              <a:rPr lang="en-US" altLang="ko-KR" sz="2000" dirty="0"/>
              <a:t>dataset</a:t>
            </a:r>
            <a:r>
              <a:rPr lang="ko-KR" altLang="en-US" sz="2000" dirty="0"/>
              <a:t>을 분할 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그리고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통해서 모델을 </a:t>
            </a:r>
            <a:r>
              <a:rPr lang="en-US" altLang="ko-KR" sz="2000" dirty="0"/>
              <a:t>epoch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반복하때</a:t>
            </a:r>
            <a:r>
              <a:rPr lang="ko-KR" altLang="en-US" sz="2000" dirty="0"/>
              <a:t> 마다 모델을 평가하면서 모델이 과대적합이 되는지 과소적합이 되는지에 대해서  판단할 수 있었습니다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B1C87-8C84-E3DC-DB27-76CF42620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79"/>
          <a:stretch/>
        </p:blipFill>
        <p:spPr>
          <a:xfrm>
            <a:off x="685801" y="1838983"/>
            <a:ext cx="8194430" cy="1259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3E1EDC-B2E9-5A26-692A-1FB9E03A9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43" b="44055"/>
          <a:stretch/>
        </p:blipFill>
        <p:spPr>
          <a:xfrm>
            <a:off x="685801" y="3473465"/>
            <a:ext cx="8194430" cy="2692873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0FB2FAE-3FFD-F611-4F31-6AF163D1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4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3CC1-AFF0-5946-5226-DCDBEB60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모델 검증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3E1EDC-B2E9-5A26-692A-1FB9E03A9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46" r="15155" b="28683"/>
          <a:stretch/>
        </p:blipFill>
        <p:spPr>
          <a:xfrm>
            <a:off x="685801" y="2142067"/>
            <a:ext cx="7186245" cy="2016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309E47-3A11-7690-3C8B-5A1F70839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b="87040"/>
          <a:stretch/>
        </p:blipFill>
        <p:spPr>
          <a:xfrm>
            <a:off x="685801" y="4419599"/>
            <a:ext cx="7186245" cy="1113691"/>
          </a:xfrm>
          <a:prstGeom prst="rect">
            <a:avLst/>
          </a:prstGeom>
        </p:spPr>
      </p:pic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EE51B6A1-0198-1494-8DF0-548027CA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0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3CC1-AFF0-5946-5226-DCDBEB60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모델 검증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5D122CD-FF5E-61A5-85F4-8675F96CF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747"/>
          <a:stretch/>
        </p:blipFill>
        <p:spPr>
          <a:xfrm>
            <a:off x="685800" y="2250832"/>
            <a:ext cx="7907215" cy="3212122"/>
          </a:xfrm>
        </p:spPr>
      </p:pic>
    </p:spTree>
    <p:extLst>
      <p:ext uri="{BB962C8B-B14F-4D97-AF65-F5344CB8AC3E}">
        <p14:creationId xmlns:p14="http://schemas.microsoft.com/office/powerpoint/2010/main" val="212276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D65A5-929B-6482-E46F-59C0C9AC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모델 알고리즘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32BB9-FCA1-6256-5206-A72365FF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165" y="1479711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1) </a:t>
            </a:r>
            <a:r>
              <a:rPr lang="ko-KR" altLang="en-US" sz="3200" dirty="0" err="1"/>
              <a:t>전처리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r>
              <a:rPr lang="en-US" altLang="ko-KR" sz="3200" dirty="0"/>
              <a:t>2) </a:t>
            </a:r>
            <a:r>
              <a:rPr lang="ko-KR" altLang="en-US" sz="3200" dirty="0"/>
              <a:t>모델 학습</a:t>
            </a:r>
            <a:endParaRPr lang="en-US" altLang="ko-KR" sz="3200" dirty="0"/>
          </a:p>
          <a:p>
            <a:r>
              <a:rPr lang="en-US" altLang="ko-KR" sz="3200" dirty="0"/>
              <a:t>3) </a:t>
            </a:r>
            <a:r>
              <a:rPr lang="ko-KR" altLang="en-US" sz="3200" dirty="0"/>
              <a:t>모델 추론</a:t>
            </a:r>
            <a:endParaRPr lang="en-US" altLang="ko-KR" sz="3200" dirty="0"/>
          </a:p>
          <a:p>
            <a:r>
              <a:rPr lang="en-US" altLang="ko-KR" sz="3200" dirty="0"/>
              <a:t>4) </a:t>
            </a:r>
            <a:r>
              <a:rPr lang="ko-KR" altLang="en-US" sz="3200" dirty="0"/>
              <a:t>성능 개선 방법</a:t>
            </a:r>
          </a:p>
        </p:txBody>
      </p:sp>
    </p:spTree>
    <p:extLst>
      <p:ext uri="{BB962C8B-B14F-4D97-AF65-F5344CB8AC3E}">
        <p14:creationId xmlns:p14="http://schemas.microsoft.com/office/powerpoint/2010/main" val="128261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D0762-36C2-AD01-647B-38A2FF73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A2A4-FAD1-E2D3-9FB6-3320BE40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03133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400" dirty="0"/>
              <a:t>더 작은 값을 추가하여 분모가 0인 경우 방지하는 상수 정의 </a:t>
            </a:r>
            <a:r>
              <a:rPr lang="en-US" altLang="ko-KR" sz="2400" dirty="0"/>
              <a:t> : EPSILON = 1e-8 </a:t>
            </a:r>
          </a:p>
          <a:p>
            <a:pPr lvl="0">
              <a:defRPr/>
            </a:pPr>
            <a:endParaRPr lang="en-US" altLang="ko-KR" sz="2400" dirty="0"/>
          </a:p>
          <a:p>
            <a:pPr lvl="0">
              <a:defRPr/>
            </a:pPr>
            <a:r>
              <a:rPr lang="ko-KR" altLang="en-US" sz="2400" dirty="0"/>
              <a:t>수치형 데이터는 </a:t>
            </a:r>
            <a:r>
              <a:rPr lang="en-US" altLang="ko-KR" sz="2400" dirty="0"/>
              <a:t>min-max scale </a:t>
            </a:r>
            <a:r>
              <a:rPr lang="ko-KR" altLang="en-US" sz="2400" dirty="0"/>
              <a:t>사용</a:t>
            </a:r>
          </a:p>
          <a:p>
            <a:pPr lvl="0">
              <a:defRPr/>
            </a:pPr>
            <a:endParaRPr lang="en-US" altLang="ko-KR" sz="2400" dirty="0"/>
          </a:p>
          <a:p>
            <a:pPr lvl="0">
              <a:defRPr/>
            </a:pPr>
            <a:r>
              <a:rPr lang="ko-KR" altLang="en-US" sz="2400" dirty="0"/>
              <a:t>범주형 데이터는 </a:t>
            </a:r>
            <a:r>
              <a:rPr lang="en-US" altLang="ko-KR" sz="2400" dirty="0" err="1"/>
              <a:t>labelEncoder</a:t>
            </a:r>
            <a:r>
              <a:rPr lang="en-US" altLang="ko-KR" sz="2400" dirty="0"/>
              <a:t>()</a:t>
            </a:r>
            <a:r>
              <a:rPr lang="ko-KR" altLang="en-US" sz="2400" dirty="0"/>
              <a:t>함수를 사용하여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진행</a:t>
            </a:r>
          </a:p>
          <a:p>
            <a:pPr lvl="0">
              <a:defRPr/>
            </a:pPr>
            <a:endParaRPr lang="en-US" altLang="ko-KR" sz="2400" dirty="0"/>
          </a:p>
          <a:p>
            <a:pPr lvl="0">
              <a:defRPr/>
            </a:pPr>
            <a:r>
              <a:rPr lang="en-US" altLang="ko-KR" sz="2400" dirty="0"/>
              <a:t>Train</a:t>
            </a:r>
            <a:r>
              <a:rPr lang="ko-KR" altLang="en-US" sz="2400" dirty="0"/>
              <a:t> </a:t>
            </a:r>
            <a:r>
              <a:rPr lang="en-US" altLang="ko-KR" sz="2400" dirty="0"/>
              <a:t>90 % , </a:t>
            </a:r>
            <a:r>
              <a:rPr lang="ko-KR" altLang="en-US" sz="2400" dirty="0"/>
              <a:t>  </a:t>
            </a:r>
            <a:r>
              <a:rPr lang="en-US" altLang="ko-KR" sz="2400" dirty="0" err="1"/>
              <a:t>val</a:t>
            </a:r>
            <a:r>
              <a:rPr lang="en-US" altLang="ko-KR" sz="2400" dirty="0"/>
              <a:t> 10 % </a:t>
            </a:r>
            <a:r>
              <a:rPr lang="ko-KR" altLang="en-US" sz="2400" dirty="0"/>
              <a:t>비율로 데이터 처리</a:t>
            </a:r>
          </a:p>
          <a:p>
            <a:pPr lvl="0">
              <a:defRPr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41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E64FD-2B8E-06BC-EA92-00388750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진행하면서 </a:t>
            </a:r>
            <a:r>
              <a:rPr lang="ko-KR" altLang="en-US" dirty="0" err="1"/>
              <a:t>어려운점</a:t>
            </a:r>
            <a:r>
              <a:rPr lang="en-US" altLang="ko-KR" dirty="0"/>
              <a:t>, </a:t>
            </a:r>
            <a:r>
              <a:rPr lang="ko-KR" altLang="en-US" dirty="0" err="1"/>
              <a:t>시도한것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A5B0-43AF-FFA3-F0A9-3E2C540C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61699" cy="4627033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400" dirty="0"/>
              <a:t>더 작은 값을 추가하여 분모가 0인 경우 방지하는 상수 정의 </a:t>
            </a:r>
            <a:r>
              <a:rPr lang="en-US" altLang="ko-KR" sz="2400" dirty="0"/>
              <a:t> : EPSILON = 1e-8 </a:t>
            </a:r>
          </a:p>
          <a:p>
            <a:pPr lvl="0">
              <a:defRPr/>
            </a:pPr>
            <a:r>
              <a:rPr lang="en-US" altLang="ko-KR" sz="2400" dirty="0"/>
              <a:t> </a:t>
            </a:r>
            <a:r>
              <a:rPr lang="ko-KR" altLang="en-US" sz="2400" dirty="0"/>
              <a:t>값을 </a:t>
            </a:r>
            <a:r>
              <a:rPr lang="en-US" altLang="ko-KR" sz="2400" dirty="0"/>
              <a:t>1e -8</a:t>
            </a:r>
            <a:r>
              <a:rPr lang="ko-KR" altLang="en-US" sz="2400" dirty="0"/>
              <a:t>이 아닌 값을 조금 더 키워서 진행을 해보았는데 </a:t>
            </a:r>
            <a:r>
              <a:rPr lang="en-US" altLang="ko-KR" sz="2400" dirty="0"/>
              <a:t>ex) 1e-4 </a:t>
            </a:r>
            <a:r>
              <a:rPr lang="ko-KR" altLang="en-US" sz="2400" dirty="0"/>
              <a:t>모델의 학습이 잘 이루어지지 않는 것을 확인 </a:t>
            </a:r>
            <a:r>
              <a:rPr lang="en-US" altLang="ko-KR" sz="2400" dirty="0"/>
              <a:t> </a:t>
            </a:r>
          </a:p>
          <a:p>
            <a:pPr lvl="0">
              <a:defRPr/>
            </a:pPr>
            <a:endParaRPr lang="en-US" altLang="ko-KR" sz="2400" dirty="0"/>
          </a:p>
          <a:p>
            <a:pPr lvl="0">
              <a:defRPr/>
            </a:pPr>
            <a:r>
              <a:rPr lang="en-US" altLang="ko-KR" sz="2400" dirty="0"/>
              <a:t> </a:t>
            </a:r>
            <a:r>
              <a:rPr lang="ko-KR" altLang="en-US" sz="2400" dirty="0"/>
              <a:t>메타 데이터인 </a:t>
            </a:r>
            <a:r>
              <a:rPr lang="en-US" altLang="ko-KR" sz="2400" dirty="0"/>
              <a:t>keyword </a:t>
            </a:r>
            <a:r>
              <a:rPr lang="ko-KR" altLang="en-US" sz="2400" dirty="0"/>
              <a:t>검색 데이터를 </a:t>
            </a:r>
            <a:r>
              <a:rPr lang="en-US" altLang="ko-KR" sz="2400" dirty="0"/>
              <a:t>train</a:t>
            </a:r>
            <a:r>
              <a:rPr lang="ko-KR" altLang="en-US" sz="2400" dirty="0"/>
              <a:t>데이터에 곱하거나</a:t>
            </a:r>
            <a:r>
              <a:rPr lang="en-US" altLang="ko-KR" sz="2400" dirty="0"/>
              <a:t>, </a:t>
            </a:r>
            <a:r>
              <a:rPr lang="ko-KR" altLang="en-US" sz="2400" dirty="0"/>
              <a:t>더하는 방식으로 진행 그리고 이후 처리는 동일하게 진행해 </a:t>
            </a:r>
            <a:r>
              <a:rPr lang="ko-KR" altLang="en-US" sz="2400" dirty="0" err="1"/>
              <a:t>본결과</a:t>
            </a:r>
            <a:r>
              <a:rPr lang="ko-KR" altLang="en-US" sz="2400" dirty="0"/>
              <a:t> </a:t>
            </a:r>
            <a:r>
              <a:rPr lang="en-US" altLang="ko-KR" sz="2400" dirty="0"/>
              <a:t>public </a:t>
            </a:r>
            <a:r>
              <a:rPr lang="ko-KR" altLang="en-US" sz="2400" dirty="0"/>
              <a:t>에서는 개선되지 않았다는 것을 대회를 진행하면서 확인 </a:t>
            </a:r>
            <a:r>
              <a:rPr lang="en-US" altLang="ko-KR" sz="2400" dirty="0"/>
              <a:t>– </a:t>
            </a:r>
            <a:r>
              <a:rPr lang="ko-KR" altLang="en-US" sz="2400" dirty="0"/>
              <a:t>메타 데이터를 더하거나 곱할 생각을 한 것은 이 메타 데이터에서 분명이 광고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유트브</a:t>
            </a:r>
            <a:r>
              <a:rPr lang="ko-KR" altLang="en-US" sz="2400" dirty="0"/>
              <a:t> 소개</a:t>
            </a:r>
            <a:r>
              <a:rPr lang="en-US" altLang="ko-KR" sz="2400" dirty="0"/>
              <a:t>, </a:t>
            </a:r>
            <a:r>
              <a:rPr lang="ko-KR" altLang="en-US" sz="2400" dirty="0"/>
              <a:t>등과 같이 주기적으로 마케팅 전략이 있고 그 값을 반영할 것이라는 가설</a:t>
            </a:r>
          </a:p>
          <a:p>
            <a:pPr lvl="0">
              <a:defRPr/>
            </a:pPr>
            <a:r>
              <a:rPr lang="en-US" altLang="ko-KR" sz="2400" dirty="0"/>
              <a:t> </a:t>
            </a:r>
            <a:r>
              <a:rPr lang="ko-KR" altLang="en-US" sz="2400" dirty="0"/>
              <a:t>하지만 마지막 후처리 과정이나 데이터를 합치거나 곱하는 과정의 문제일수도 있지만 결과적으로 </a:t>
            </a:r>
            <a:r>
              <a:rPr lang="en-US" altLang="ko-KR" sz="2400" dirty="0"/>
              <a:t> </a:t>
            </a:r>
            <a:r>
              <a:rPr lang="ko-KR" altLang="en-US" sz="2400" dirty="0"/>
              <a:t>합치기 전보다 성능이 </a:t>
            </a:r>
            <a:r>
              <a:rPr lang="ko-KR" altLang="en-US" sz="2400" dirty="0" err="1"/>
              <a:t>안좋은</a:t>
            </a:r>
            <a:r>
              <a:rPr lang="ko-KR" altLang="en-US" sz="2400" dirty="0"/>
              <a:t> 것을 확인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233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6D3F-A474-229E-AFB5-BA32E35C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32720"/>
            <a:ext cx="10131425" cy="1456267"/>
          </a:xfrm>
        </p:spPr>
        <p:txBody>
          <a:bodyPr/>
          <a:lstStyle/>
          <a:p>
            <a:r>
              <a:rPr lang="ko-KR" altLang="en-US" dirty="0"/>
              <a:t>모델학습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21EE1-FDB1-2366-1930-269D8E9C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906107" cy="3649133"/>
          </a:xfrm>
        </p:spPr>
        <p:txBody>
          <a:bodyPr/>
          <a:lstStyle/>
          <a:p>
            <a:r>
              <a:rPr lang="ko-KR" altLang="en-US" dirty="0"/>
              <a:t>먼저 이 데이터를 다루면서 시계열 데이터의  </a:t>
            </a:r>
            <a:r>
              <a:rPr lang="en-US" altLang="ko-KR" dirty="0"/>
              <a:t>LSTM , GRU </a:t>
            </a:r>
            <a:r>
              <a:rPr lang="ko-KR" altLang="en-US" dirty="0"/>
              <a:t>와 같은 모델을 사용했고</a:t>
            </a:r>
            <a:endParaRPr lang="en-US" altLang="ko-KR" dirty="0"/>
          </a:p>
          <a:p>
            <a:r>
              <a:rPr lang="ko-KR" altLang="en-US" dirty="0"/>
              <a:t>이후에는  든 생각으로는 이 데이터는 일정한 시기에 데이터가 증가하는 것을 알 수 있어서 </a:t>
            </a:r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 err="1"/>
              <a:t>모델을에서</a:t>
            </a:r>
            <a:r>
              <a:rPr lang="ko-KR" altLang="en-US" dirty="0"/>
              <a:t> </a:t>
            </a:r>
            <a:r>
              <a:rPr lang="en-US" altLang="ko-KR" dirty="0"/>
              <a:t>POOING</a:t>
            </a:r>
            <a:r>
              <a:rPr lang="ko-KR" altLang="en-US" dirty="0"/>
              <a:t>을 사용해서 모델의 특정 큰</a:t>
            </a:r>
            <a:r>
              <a:rPr lang="en-US" altLang="ko-KR" dirty="0"/>
              <a:t> VALUE</a:t>
            </a:r>
            <a:r>
              <a:rPr lang="ko-KR" altLang="en-US" dirty="0"/>
              <a:t>를 잘 뽑아 내기 위해서 사용하였는데 성능이 그냥 </a:t>
            </a:r>
            <a:r>
              <a:rPr lang="en-US" altLang="ko-KR" dirty="0" err="1"/>
              <a:t>gru</a:t>
            </a:r>
            <a:r>
              <a:rPr lang="ko-KR" altLang="en-US" dirty="0"/>
              <a:t>를 </a:t>
            </a:r>
            <a:r>
              <a:rPr lang="ko-KR" altLang="en-US" dirty="0" err="1"/>
              <a:t>사용했을대에</a:t>
            </a:r>
            <a:r>
              <a:rPr lang="ko-KR" altLang="en-US" dirty="0"/>
              <a:t> 비해서 좋은 성능이 나왔습니다</a:t>
            </a:r>
            <a:r>
              <a:rPr lang="en-US" altLang="ko-KR" dirty="0"/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2F9C38-A99A-BC7B-0DAE-3B1432B8CF59}"/>
              </a:ext>
            </a:extLst>
          </p:cNvPr>
          <p:cNvSpPr/>
          <p:nvPr/>
        </p:nvSpPr>
        <p:spPr>
          <a:xfrm>
            <a:off x="6693875" y="848702"/>
            <a:ext cx="1863969" cy="17968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B2DB01-2702-9548-460C-1589AB017C06}"/>
              </a:ext>
            </a:extLst>
          </p:cNvPr>
          <p:cNvSpPr/>
          <p:nvPr/>
        </p:nvSpPr>
        <p:spPr>
          <a:xfrm>
            <a:off x="9149859" y="854237"/>
            <a:ext cx="1863969" cy="17968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GRU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F1D49B-0A2E-9BE1-C8E8-A5EECC01B696}"/>
              </a:ext>
            </a:extLst>
          </p:cNvPr>
          <p:cNvSpPr/>
          <p:nvPr/>
        </p:nvSpPr>
        <p:spPr>
          <a:xfrm>
            <a:off x="6693875" y="3403111"/>
            <a:ext cx="4319953" cy="11270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데이터가 대부분이 </a:t>
            </a:r>
            <a:r>
              <a:rPr lang="en-US" altLang="ko-KR" dirty="0"/>
              <a:t>0</a:t>
            </a:r>
            <a:r>
              <a:rPr lang="ko-KR" altLang="en-US" dirty="0"/>
              <a:t>이고 판매량이 있는 시기가 존재함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F9CD2D-9993-162C-83AC-0BF2D5010ADF}"/>
              </a:ext>
            </a:extLst>
          </p:cNvPr>
          <p:cNvSpPr/>
          <p:nvPr/>
        </p:nvSpPr>
        <p:spPr>
          <a:xfrm>
            <a:off x="6693875" y="4999078"/>
            <a:ext cx="4319953" cy="11270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 </a:t>
            </a:r>
            <a:r>
              <a:rPr lang="ko-KR" altLang="en-US" dirty="0"/>
              <a:t>을 통해서 </a:t>
            </a:r>
            <a:r>
              <a:rPr lang="en-US" altLang="ko-KR" dirty="0"/>
              <a:t>MAXPOOLING </a:t>
            </a:r>
            <a:r>
              <a:rPr lang="ko-KR" altLang="en-US" dirty="0"/>
              <a:t>데이터의 특징 추출</a:t>
            </a:r>
          </a:p>
        </p:txBody>
      </p:sp>
    </p:spTree>
    <p:extLst>
      <p:ext uri="{BB962C8B-B14F-4D97-AF65-F5344CB8AC3E}">
        <p14:creationId xmlns:p14="http://schemas.microsoft.com/office/powerpoint/2010/main" val="373445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504FE-B562-0F7F-F1EE-A0618541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모델</a:t>
            </a:r>
            <a:r>
              <a:rPr lang="ko-KR" altLang="en-US" dirty="0"/>
              <a:t> 추론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927D5-0453-7967-2BB1-2E30FF55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26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66592-40E6-73E5-2E72-C325244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성능개선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99909-3FD3-AE60-9A22-D3ACC62B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172" y="1936913"/>
            <a:ext cx="4079630" cy="431148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첫번째로는 데이터 </a:t>
            </a:r>
            <a:r>
              <a:rPr lang="en-US" altLang="ko-KR" dirty="0"/>
              <a:t>baseline code</a:t>
            </a:r>
            <a:r>
              <a:rPr lang="ko-KR" altLang="en-US" dirty="0"/>
              <a:t>를 사용했습니다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epoch</a:t>
            </a:r>
            <a:r>
              <a:rPr lang="ko-KR" altLang="en-US" dirty="0"/>
              <a:t>를 증가 시키고 </a:t>
            </a:r>
            <a:r>
              <a:rPr lang="en-US" altLang="ko-KR" dirty="0"/>
              <a:t>layer</a:t>
            </a:r>
            <a:r>
              <a:rPr lang="ko-KR" altLang="en-US" dirty="0"/>
              <a:t>수를 증가 시켜서 학습을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모델이 복잡해지고 레이어가 깊어지면서 과적합이 일어나기 시작했고 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drop out</a:t>
            </a:r>
            <a:r>
              <a:rPr lang="ko-KR" altLang="en-US" dirty="0"/>
              <a:t>을 적용시키고 스케줄러를 사용해서 모델을 일반화 시키면서 점차 모델의 성능이 </a:t>
            </a:r>
            <a:endParaRPr lang="en-US" altLang="ko-KR" dirty="0"/>
          </a:p>
          <a:p>
            <a:r>
              <a:rPr lang="ko-KR" altLang="en-US" dirty="0"/>
              <a:t>좋아졌습니다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중간중간 모델을 변경도 시도하고 </a:t>
            </a:r>
            <a:r>
              <a:rPr lang="ko-KR" altLang="en-US" dirty="0" err="1"/>
              <a:t>전처리</a:t>
            </a:r>
            <a:r>
              <a:rPr lang="ko-KR" altLang="en-US" dirty="0"/>
              <a:t> 방식도 변경하는 시도를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4F7ED92-ED6A-2BB6-4813-48B561F2FE51}"/>
              </a:ext>
            </a:extLst>
          </p:cNvPr>
          <p:cNvSpPr/>
          <p:nvPr/>
        </p:nvSpPr>
        <p:spPr>
          <a:xfrm>
            <a:off x="4044458" y="1749344"/>
            <a:ext cx="7678615" cy="785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baseline code</a:t>
            </a:r>
            <a:r>
              <a:rPr lang="ko-KR" altLang="en-US" dirty="0"/>
              <a:t> 사용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86D304-C6EC-7F86-4EBF-9C071E073EF5}"/>
              </a:ext>
            </a:extLst>
          </p:cNvPr>
          <p:cNvSpPr/>
          <p:nvPr/>
        </p:nvSpPr>
        <p:spPr>
          <a:xfrm>
            <a:off x="4044459" y="2762009"/>
            <a:ext cx="7678615" cy="785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epoch</a:t>
            </a:r>
            <a:r>
              <a:rPr lang="ko-KR" altLang="en-US" dirty="0"/>
              <a:t> 증가</a:t>
            </a:r>
            <a:r>
              <a:rPr lang="en-US" altLang="ko-KR" dirty="0"/>
              <a:t>,  layer</a:t>
            </a:r>
            <a:r>
              <a:rPr lang="ko-KR" altLang="en-US" dirty="0"/>
              <a:t>수  증가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03FA96-195D-5273-4D91-E1AC0A7EEAF9}"/>
              </a:ext>
            </a:extLst>
          </p:cNvPr>
          <p:cNvSpPr/>
          <p:nvPr/>
        </p:nvSpPr>
        <p:spPr>
          <a:xfrm>
            <a:off x="4044459" y="3769541"/>
            <a:ext cx="7678615" cy="785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모델이 복잡</a:t>
            </a:r>
            <a:r>
              <a:rPr lang="en-US" altLang="ko-KR" dirty="0"/>
              <a:t>,</a:t>
            </a:r>
            <a:r>
              <a:rPr lang="ko-KR" altLang="en-US" dirty="0"/>
              <a:t> 레이어가 깊어지면서 </a:t>
            </a:r>
            <a:r>
              <a:rPr lang="ko-KR" altLang="en-US" dirty="0" err="1"/>
              <a:t>과적합</a:t>
            </a:r>
            <a:r>
              <a:rPr lang="ko-KR" altLang="en-US" dirty="0"/>
              <a:t> 발생 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7BC95D-5A0F-8FFF-7868-E1FA33C7C8BE}"/>
              </a:ext>
            </a:extLst>
          </p:cNvPr>
          <p:cNvSpPr/>
          <p:nvPr/>
        </p:nvSpPr>
        <p:spPr>
          <a:xfrm>
            <a:off x="4044460" y="4777073"/>
            <a:ext cx="7678615" cy="785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 out</a:t>
            </a:r>
            <a:r>
              <a:rPr lang="ko-KR" altLang="en-US" dirty="0"/>
              <a:t> 적용</a:t>
            </a:r>
            <a:r>
              <a:rPr lang="en-US" altLang="ko-KR" dirty="0"/>
              <a:t>,</a:t>
            </a:r>
            <a:r>
              <a:rPr lang="ko-KR" altLang="en-US" dirty="0"/>
              <a:t> 스케줄러를 사용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579071-DF84-43CE-9301-BAC2A985C9C9}"/>
              </a:ext>
            </a:extLst>
          </p:cNvPr>
          <p:cNvSpPr/>
          <p:nvPr/>
        </p:nvSpPr>
        <p:spPr>
          <a:xfrm>
            <a:off x="4044460" y="5761892"/>
            <a:ext cx="7678615" cy="785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모델을 변경 시도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전처리</a:t>
            </a:r>
            <a:r>
              <a:rPr lang="ko-KR" altLang="en-US" dirty="0"/>
              <a:t> 방식도 변경 시도</a:t>
            </a:r>
          </a:p>
        </p:txBody>
      </p:sp>
    </p:spTree>
    <p:extLst>
      <p:ext uri="{BB962C8B-B14F-4D97-AF65-F5344CB8AC3E}">
        <p14:creationId xmlns:p14="http://schemas.microsoft.com/office/powerpoint/2010/main" val="349222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322DD-FB95-A3E7-E8A0-7236D113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적용가능성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3636-967B-FBA5-1D3F-860D309A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817359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1) </a:t>
            </a:r>
            <a:r>
              <a:rPr lang="ko-KR" altLang="en-US" sz="3200" dirty="0"/>
              <a:t>모델의 실용성 및  활용 가능성</a:t>
            </a:r>
            <a:r>
              <a:rPr lang="en-US" altLang="ko-KR" sz="3200" dirty="0"/>
              <a:t>. </a:t>
            </a:r>
          </a:p>
          <a:p>
            <a:r>
              <a:rPr lang="en-US" altLang="ko-KR" sz="3200" dirty="0"/>
              <a:t>2) </a:t>
            </a:r>
            <a:r>
              <a:rPr lang="ko-KR" altLang="en-US" sz="3200" dirty="0"/>
              <a:t>실제 현업에서의 적용 가능성</a:t>
            </a:r>
          </a:p>
        </p:txBody>
      </p:sp>
    </p:spTree>
    <p:extLst>
      <p:ext uri="{BB962C8B-B14F-4D97-AF65-F5344CB8AC3E}">
        <p14:creationId xmlns:p14="http://schemas.microsoft.com/office/powerpoint/2010/main" val="32453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ABE0D-CA70-812E-F590-AF576E7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67DDF-699E-77ED-D74A-378D4AB5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라이브러리 버전</a:t>
            </a:r>
            <a:endParaRPr lang="en-US" altLang="ko-KR" sz="2800" dirty="0"/>
          </a:p>
          <a:p>
            <a:r>
              <a:rPr lang="en-US" altLang="ko-KR" sz="2800" dirty="0"/>
              <a:t>2.  </a:t>
            </a:r>
            <a:r>
              <a:rPr lang="ko-KR" altLang="en-US" sz="2800" dirty="0"/>
              <a:t>모델 성능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데이터 분석</a:t>
            </a:r>
            <a:endParaRPr lang="en-US" altLang="ko-KR" sz="2800" dirty="0"/>
          </a:p>
          <a:p>
            <a:r>
              <a:rPr lang="en-US" altLang="ko-KR" sz="2800" dirty="0"/>
              <a:t>4.  </a:t>
            </a:r>
            <a:r>
              <a:rPr lang="ko-KR" altLang="en-US" sz="2800" dirty="0"/>
              <a:t>모델 검증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모델 알고리즘</a:t>
            </a:r>
            <a:endParaRPr lang="en-US" altLang="ko-KR" sz="2800" dirty="0"/>
          </a:p>
          <a:p>
            <a:r>
              <a:rPr lang="en-US" altLang="ko-KR" sz="2800" dirty="0"/>
              <a:t>6. </a:t>
            </a:r>
            <a:r>
              <a:rPr lang="ko-KR" altLang="en-US" sz="2800" dirty="0"/>
              <a:t>적용 가능성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0324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A0BD0-90C3-CFA1-57DE-F2DF0A69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모델의 실용성 및  활용 가능성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36D16-2D82-E64F-3B6A-5A2410D2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064368"/>
            <a:ext cx="11189676" cy="1456267"/>
          </a:xfrm>
        </p:spPr>
        <p:txBody>
          <a:bodyPr>
            <a:normAutofit/>
          </a:bodyPr>
          <a:lstStyle/>
          <a:p>
            <a:r>
              <a:rPr lang="ko-KR" altLang="en-US" dirty="0"/>
              <a:t>해당 모델을 통해서 온라인 유통망의 미래의 </a:t>
            </a:r>
            <a:r>
              <a:rPr lang="ko-KR" altLang="en-US" dirty="0" err="1"/>
              <a:t>팜매량을</a:t>
            </a:r>
            <a:r>
              <a:rPr lang="ko-KR" altLang="en-US" dirty="0"/>
              <a:t> 예측을 통해서 제고로 인해서 기업의 </a:t>
            </a:r>
            <a:r>
              <a:rPr lang="ko-KR" altLang="en-US" dirty="0" err="1"/>
              <a:t>재겅악화를</a:t>
            </a:r>
            <a:r>
              <a:rPr lang="ko-KR" altLang="en-US" dirty="0"/>
              <a:t> 막고 미래의 시점에  많은 수익을 극대화 하기 위해서 </a:t>
            </a:r>
            <a:r>
              <a:rPr lang="ko-KR" altLang="en-US" dirty="0" err="1"/>
              <a:t>후속적인</a:t>
            </a:r>
            <a:r>
              <a:rPr lang="ko-KR" altLang="en-US" dirty="0"/>
              <a:t> 연구를 진행할 수 있을 것이라고 생각합니다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4AF4D-A298-733A-9A1D-11E0A5D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28" y="1916531"/>
            <a:ext cx="4968671" cy="2941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E613DA-A8C7-9F27-BA8C-B7117EF04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0" y="1958212"/>
            <a:ext cx="5014395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8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04AE-E46F-AC09-D483-158F9E27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현업에서 적용가능성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64508-3A66-A247-F048-600941CE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모델을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이용해서 최근에 </a:t>
            </a:r>
            <a:r>
              <a:rPr lang="ko-KR" altLang="en-US" dirty="0" err="1"/>
              <a:t>데이콘이나</a:t>
            </a:r>
            <a:r>
              <a:rPr lang="ko-KR" altLang="en-US" dirty="0"/>
              <a:t> </a:t>
            </a:r>
            <a:r>
              <a:rPr lang="en-US" altLang="ko-KR" dirty="0"/>
              <a:t>KAGGLE</a:t>
            </a:r>
            <a:r>
              <a:rPr lang="ko-KR" altLang="en-US" dirty="0"/>
              <a:t>에서 보이는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모델과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까지 자동으로 할당해서 최적의 모델을 뽑아주는 것에 비해서 저의 </a:t>
            </a:r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코드는 많은 연구자들이 사용하고 모델을 이해하기에 용이 하다고 생각합니다</a:t>
            </a:r>
            <a:endParaRPr lang="en-US" altLang="ko-KR" dirty="0"/>
          </a:p>
          <a:p>
            <a:r>
              <a:rPr lang="ko-KR" altLang="en-US" dirty="0"/>
              <a:t>즉 모델을 왜 사용했는지에 대한 부분을 라이브러리가 알아서 설정해서 이유를 모르는 것이 아니기 때문에 미래에 코드를 고치고 적용하기 용이하다고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751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A09A3-EDAC-AD5C-0B7B-44B7770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전달력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D16C2-30ED-F49D-1F4F-61AB4B54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발표 내용</a:t>
            </a:r>
            <a:r>
              <a:rPr lang="en-US" altLang="ko-KR" sz="3200" dirty="0"/>
              <a:t>, </a:t>
            </a:r>
            <a:r>
              <a:rPr lang="ko-KR" altLang="en-US" sz="3200" dirty="0"/>
              <a:t>시간준수</a:t>
            </a:r>
            <a:r>
              <a:rPr lang="en-US" altLang="ko-KR" sz="3200" dirty="0"/>
              <a:t>, </a:t>
            </a:r>
            <a:r>
              <a:rPr lang="ko-KR" altLang="en-US" sz="3200" dirty="0"/>
              <a:t>질의 응답</a:t>
            </a:r>
          </a:p>
        </p:txBody>
      </p:sp>
    </p:spTree>
    <p:extLst>
      <p:ext uri="{BB962C8B-B14F-4D97-AF65-F5344CB8AC3E}">
        <p14:creationId xmlns:p14="http://schemas.microsoft.com/office/powerpoint/2010/main" val="129466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6C34-4AEA-87F8-AACB-57676726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극복한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5AE54-5676-2834-F9AE-4E77D4D1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54237"/>
            <a:ext cx="8903676" cy="2675793"/>
          </a:xfrm>
        </p:spPr>
        <p:txBody>
          <a:bodyPr>
            <a:normAutofit fontScale="85000" lnSpcReduction="10000"/>
          </a:bodyPr>
          <a:lstStyle/>
          <a:p>
            <a:pPr lvl="0">
              <a:defRPr/>
            </a:pPr>
            <a:r>
              <a:rPr lang="ko-KR" altLang="en-US" sz="2400" dirty="0"/>
              <a:t>첫번째 </a:t>
            </a:r>
            <a:r>
              <a:rPr lang="en-US" altLang="ko-KR" sz="2400" dirty="0"/>
              <a:t>baseline</a:t>
            </a:r>
            <a:r>
              <a:rPr lang="ko-KR" altLang="en-US" sz="2400" dirty="0"/>
              <a:t>을 넘길 수 있고 조금 씩 성능 개선을 가져온 방법은 </a:t>
            </a:r>
            <a:r>
              <a:rPr lang="ko-KR" altLang="en-US" sz="2400" dirty="0" err="1"/>
              <a:t>하이퍼파라미터를</a:t>
            </a:r>
            <a:r>
              <a:rPr lang="ko-KR" altLang="en-US" sz="2400" dirty="0"/>
              <a:t> 조정하면서 그리고 모델을 바꾸고 모델의 구조를 조정하면 성능 개선을 가져올 수 있었다</a:t>
            </a:r>
            <a:r>
              <a:rPr lang="en-US" altLang="ko-KR" sz="2400" dirty="0"/>
              <a:t>. </a:t>
            </a:r>
          </a:p>
          <a:p>
            <a:pPr lvl="0">
              <a:defRPr/>
            </a:pPr>
            <a:r>
              <a:rPr lang="ko-KR" altLang="en-US" sz="2400" dirty="0"/>
              <a:t>두 번째 모델은 </a:t>
            </a:r>
            <a:r>
              <a:rPr lang="en-US" altLang="ko-KR" sz="2400" dirty="0" err="1"/>
              <a:t>lstm</a:t>
            </a:r>
            <a:r>
              <a:rPr lang="ko-KR" altLang="en-US" sz="2400" dirty="0"/>
              <a:t>보다는 </a:t>
            </a:r>
            <a:r>
              <a:rPr lang="en-US" altLang="ko-KR" sz="2400" dirty="0" err="1"/>
              <a:t>gru</a:t>
            </a:r>
            <a:r>
              <a:rPr lang="en-US" altLang="ko-KR" sz="2400" dirty="0"/>
              <a:t> </a:t>
            </a:r>
            <a:r>
              <a:rPr lang="ko-KR" altLang="en-US" sz="2400" dirty="0"/>
              <a:t>가 성능이 좋았고 </a:t>
            </a:r>
            <a:r>
              <a:rPr lang="en-US" altLang="ko-KR" sz="2400" dirty="0" err="1"/>
              <a:t>lstm</a:t>
            </a:r>
            <a:r>
              <a:rPr lang="ko-KR" altLang="en-US" sz="2400" dirty="0"/>
              <a:t>을 </a:t>
            </a:r>
            <a:r>
              <a:rPr lang="en-US" altLang="ko-KR" sz="2400" dirty="0"/>
              <a:t>layer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갯수를늘리고</a:t>
            </a:r>
            <a:r>
              <a:rPr lang="ko-KR" altLang="en-US" sz="2400" dirty="0"/>
              <a:t> 시도했지만 </a:t>
            </a:r>
            <a:r>
              <a:rPr lang="en-US" altLang="ko-KR" sz="2400" dirty="0" err="1"/>
              <a:t>gpu</a:t>
            </a:r>
            <a:r>
              <a:rPr lang="ko-KR" altLang="en-US" sz="2400" dirty="0"/>
              <a:t>의 </a:t>
            </a:r>
            <a:r>
              <a:rPr lang="en-US" altLang="ko-KR" sz="2400" dirty="0"/>
              <a:t>ram</a:t>
            </a:r>
            <a:r>
              <a:rPr lang="ko-KR" altLang="en-US" sz="2400" dirty="0"/>
              <a:t>부족 </a:t>
            </a:r>
            <a:r>
              <a:rPr lang="en-US" altLang="ko-KR" sz="2400" dirty="0"/>
              <a:t>-&gt; </a:t>
            </a:r>
            <a:r>
              <a:rPr lang="ko-KR" altLang="en-US" sz="2400" dirty="0"/>
              <a:t>실패 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gru</a:t>
            </a:r>
            <a:r>
              <a:rPr lang="ko-KR" altLang="en-US" sz="2400" dirty="0"/>
              <a:t>로 모델 변경하고 </a:t>
            </a:r>
            <a:r>
              <a:rPr lang="en-US" altLang="ko-KR" sz="2400" dirty="0"/>
              <a:t>layer </a:t>
            </a:r>
            <a:r>
              <a:rPr lang="ko-KR" altLang="en-US" sz="2400" dirty="0"/>
              <a:t>수 </a:t>
            </a:r>
            <a:r>
              <a:rPr lang="ko-KR" altLang="en-US" sz="2400" dirty="0" err="1"/>
              <a:t>증사시킴</a:t>
            </a:r>
            <a:r>
              <a:rPr lang="ko-KR" altLang="en-US" sz="2400" dirty="0"/>
              <a:t> </a:t>
            </a:r>
          </a:p>
          <a:p>
            <a:pPr lvl="0">
              <a:defRPr/>
            </a:pPr>
            <a:r>
              <a:rPr lang="ko-KR" altLang="en-US" sz="2400" dirty="0"/>
              <a:t>세 번째 중간에 </a:t>
            </a:r>
            <a:r>
              <a:rPr lang="ko-KR" altLang="en-US" sz="2400" dirty="0" err="1"/>
              <a:t>과적합</a:t>
            </a:r>
            <a:r>
              <a:rPr lang="ko-KR" altLang="en-US" sz="2400" dirty="0"/>
              <a:t> 문제가 발생 </a:t>
            </a:r>
            <a:r>
              <a:rPr lang="en-US" altLang="ko-KR" sz="2400" dirty="0"/>
              <a:t>train</a:t>
            </a:r>
            <a:r>
              <a:rPr lang="ko-KR" altLang="en-US" sz="2400" dirty="0"/>
              <a:t>은 훈련이 잘 되지만 </a:t>
            </a:r>
            <a:r>
              <a:rPr lang="en-US" altLang="ko-KR" sz="2400" dirty="0" err="1"/>
              <a:t>val</a:t>
            </a:r>
            <a:r>
              <a:rPr lang="ko-KR" altLang="en-US" sz="2400" dirty="0"/>
              <a:t>은 다시 위로 상승하는 것을 확인  </a:t>
            </a:r>
            <a:r>
              <a:rPr lang="en-US" altLang="ko-KR" sz="2400" dirty="0"/>
              <a:t>-&gt; </a:t>
            </a:r>
            <a:r>
              <a:rPr lang="ko-KR" altLang="en-US" sz="2400" dirty="0"/>
              <a:t>그래서 모델을 안정화 하기 위해서 </a:t>
            </a:r>
            <a:r>
              <a:rPr lang="en-US" altLang="ko-KR" sz="2400" dirty="0"/>
              <a:t>scheduler </a:t>
            </a:r>
            <a:r>
              <a:rPr lang="ko-KR" altLang="en-US" sz="2400" dirty="0"/>
              <a:t>사용 </a:t>
            </a:r>
            <a:r>
              <a:rPr lang="en-US" altLang="ko-KR" sz="2400" dirty="0"/>
              <a:t>-&gt; </a:t>
            </a:r>
            <a:r>
              <a:rPr lang="ko-KR" altLang="en-US" sz="2400" dirty="0"/>
              <a:t>모델을 안정화 </a:t>
            </a:r>
            <a:r>
              <a:rPr lang="en-US" altLang="ko-KR" sz="2400" dirty="0"/>
              <a:t>-&gt; </a:t>
            </a:r>
            <a:r>
              <a:rPr lang="ko-KR" altLang="en-US" sz="2400" dirty="0"/>
              <a:t>성능 개선</a:t>
            </a:r>
          </a:p>
          <a:p>
            <a:endParaRPr lang="ko-KR" altLang="en-US" sz="2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B39105-538A-6C32-FE43-C1EE78E0B7F2}"/>
              </a:ext>
            </a:extLst>
          </p:cNvPr>
          <p:cNvSpPr/>
          <p:nvPr/>
        </p:nvSpPr>
        <p:spPr>
          <a:xfrm>
            <a:off x="313837" y="1942774"/>
            <a:ext cx="2297723" cy="926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E2E92-363F-C861-B631-539669DBDDC7}"/>
              </a:ext>
            </a:extLst>
          </p:cNvPr>
          <p:cNvSpPr/>
          <p:nvPr/>
        </p:nvSpPr>
        <p:spPr>
          <a:xfrm>
            <a:off x="3667247" y="1969312"/>
            <a:ext cx="2297723" cy="926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94534A-C5B9-C336-3214-560754067FC8}"/>
              </a:ext>
            </a:extLst>
          </p:cNvPr>
          <p:cNvSpPr/>
          <p:nvPr/>
        </p:nvSpPr>
        <p:spPr>
          <a:xfrm>
            <a:off x="9867291" y="3827421"/>
            <a:ext cx="2297723" cy="926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 + GRU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D41871-6C82-35D5-C841-463B11385D74}"/>
              </a:ext>
            </a:extLst>
          </p:cNvPr>
          <p:cNvSpPr/>
          <p:nvPr/>
        </p:nvSpPr>
        <p:spPr>
          <a:xfrm>
            <a:off x="9925538" y="1942774"/>
            <a:ext cx="2297723" cy="926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3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6F7A5-A6BD-67A7-6EF4-875060D23FD4}"/>
              </a:ext>
            </a:extLst>
          </p:cNvPr>
          <p:cNvSpPr/>
          <p:nvPr/>
        </p:nvSpPr>
        <p:spPr>
          <a:xfrm>
            <a:off x="6904650" y="1942774"/>
            <a:ext cx="2297723" cy="926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2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D7D0035-10AF-7DC2-BDF3-BC97F671A424}"/>
              </a:ext>
            </a:extLst>
          </p:cNvPr>
          <p:cNvSpPr/>
          <p:nvPr/>
        </p:nvSpPr>
        <p:spPr>
          <a:xfrm>
            <a:off x="2846877" y="2278020"/>
            <a:ext cx="702407" cy="3139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8E12044-4D49-7FE3-09FC-967F49C50FC2}"/>
              </a:ext>
            </a:extLst>
          </p:cNvPr>
          <p:cNvSpPr/>
          <p:nvPr/>
        </p:nvSpPr>
        <p:spPr>
          <a:xfrm>
            <a:off x="9212752" y="2259543"/>
            <a:ext cx="702407" cy="3139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D2CF06D-04CD-268A-0C27-1FFDCDF5F17E}"/>
              </a:ext>
            </a:extLst>
          </p:cNvPr>
          <p:cNvSpPr/>
          <p:nvPr/>
        </p:nvSpPr>
        <p:spPr>
          <a:xfrm>
            <a:off x="6119080" y="2275414"/>
            <a:ext cx="702407" cy="3139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A108FC4C-F966-D601-676A-725FC4EA39A0}"/>
              </a:ext>
            </a:extLst>
          </p:cNvPr>
          <p:cNvSpPr/>
          <p:nvPr/>
        </p:nvSpPr>
        <p:spPr>
          <a:xfrm>
            <a:off x="11016152" y="3024554"/>
            <a:ext cx="296617" cy="7385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0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05F59-59CD-2A08-B4AE-04982B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LG AIMERS</a:t>
            </a:r>
            <a:r>
              <a:rPr lang="ko-KR" altLang="en-US" dirty="0"/>
              <a:t>를 하면서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74369-BAA9-C842-7422-58628D3D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80076" cy="3649133"/>
          </a:xfrm>
        </p:spPr>
        <p:txBody>
          <a:bodyPr/>
          <a:lstStyle/>
          <a:p>
            <a:r>
              <a:rPr lang="ko-KR" altLang="en-US" sz="2800" dirty="0"/>
              <a:t>시계열 데이터를 처음 다루어 보면서 시계열에 매력을 알 수 있었고 나의 무지함과 부족함을 많이 느낄 수 있었다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다음에는 팀원과 함께 해보고 싶다</a:t>
            </a:r>
            <a:r>
              <a:rPr lang="en-US" altLang="ko-KR" sz="2800" dirty="0"/>
              <a:t>. </a:t>
            </a:r>
            <a:r>
              <a:rPr lang="ko-KR" altLang="en-US" sz="2800" dirty="0"/>
              <a:t>배운 것을 나누고 새로운 것을 배우고 싶었다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56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33257-33F8-3512-869B-03DA55EC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OS, </a:t>
            </a:r>
            <a:r>
              <a:rPr lang="ko-KR" altLang="en-US" dirty="0"/>
              <a:t>라이브러리 버전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13E001-D62B-24F7-3F1B-AFDC7290F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672704"/>
              </p:ext>
            </p:extLst>
          </p:nvPr>
        </p:nvGraphicFramePr>
        <p:xfrm>
          <a:off x="685800" y="2141538"/>
          <a:ext cx="10998200" cy="425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406">
                  <a:extLst>
                    <a:ext uri="{9D8B030D-6E8A-4147-A177-3AD203B41FA5}">
                      <a16:colId xmlns:a16="http://schemas.microsoft.com/office/drawing/2014/main" val="4289945050"/>
                    </a:ext>
                  </a:extLst>
                </a:gridCol>
                <a:gridCol w="8745343">
                  <a:extLst>
                    <a:ext uri="{9D8B030D-6E8A-4147-A177-3AD203B41FA5}">
                      <a16:colId xmlns:a16="http://schemas.microsoft.com/office/drawing/2014/main" val="3071557154"/>
                    </a:ext>
                  </a:extLst>
                </a:gridCol>
                <a:gridCol w="212451">
                  <a:extLst>
                    <a:ext uri="{9D8B030D-6E8A-4147-A177-3AD203B41FA5}">
                      <a16:colId xmlns:a16="http://schemas.microsoft.com/office/drawing/2014/main" val="296905722"/>
                    </a:ext>
                  </a:extLst>
                </a:gridCol>
              </a:tblGrid>
              <a:tr h="9262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사양 및 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10308"/>
                  </a:ext>
                </a:extLst>
              </a:tr>
              <a:tr h="15903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OS : windows 11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Cpu</a:t>
                      </a:r>
                      <a:r>
                        <a:rPr lang="en-US" altLang="ko-KR" dirty="0"/>
                        <a:t> : intel®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Xecon</a:t>
                      </a:r>
                      <a:r>
                        <a:rPr lang="en-US" altLang="ko-KR" dirty="0"/>
                        <a:t>® Gold 5220R </a:t>
                      </a:r>
                      <a:r>
                        <a:rPr lang="en-US" altLang="ko-KR" dirty="0" err="1"/>
                        <a:t>cpu</a:t>
                      </a:r>
                      <a:r>
                        <a:rPr lang="en-US" altLang="ko-KR" dirty="0"/>
                        <a:t> @2.20GHz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RAM : 128G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GPU : NVIDIA GeForce RTX 3090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33963"/>
                  </a:ext>
                </a:extLst>
              </a:tr>
              <a:tr h="15903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주요 라이브러리 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Pyrhon</a:t>
                      </a:r>
                      <a:r>
                        <a:rPr lang="en-US" altLang="ko-KR" dirty="0"/>
                        <a:t> : 3.8.8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Pandas : 1.2.4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Numpy</a:t>
                      </a:r>
                      <a:r>
                        <a:rPr lang="en-US" altLang="ko-KR" dirty="0"/>
                        <a:t> :  1.23.5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2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FBE9-BF22-4B50-1DAF-ADD23D9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성능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DCBCF-CE88-F09E-461A-D30E84EC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Private </a:t>
            </a:r>
            <a:r>
              <a:rPr lang="ko-KR" altLang="en-US" sz="3200" dirty="0"/>
              <a:t>리더보드 점수  </a:t>
            </a:r>
            <a:r>
              <a:rPr lang="en-US" altLang="ko-KR" sz="3200" dirty="0"/>
              <a:t>: </a:t>
            </a:r>
            <a:r>
              <a:rPr lang="ko-KR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25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4AC5B-C4EC-A4ED-F356-FA299ED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데이터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9978A-5137-10DE-D218-5DCE49D2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1337733"/>
            <a:ext cx="10131425" cy="282526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1) </a:t>
            </a:r>
            <a:r>
              <a:rPr lang="ko-KR" altLang="en-US" sz="3200" dirty="0"/>
              <a:t>문제 접근 및 해결 과정의 적절성 </a:t>
            </a:r>
            <a:endParaRPr lang="en-US" altLang="ko-KR" sz="3200" dirty="0"/>
          </a:p>
          <a:p>
            <a:r>
              <a:rPr lang="en-US" altLang="ko-KR" sz="3200" dirty="0"/>
              <a:t>2) </a:t>
            </a:r>
            <a:r>
              <a:rPr lang="ko-KR" altLang="en-US" sz="3200" dirty="0"/>
              <a:t>분석 방법과 결과의 적합성 및 타당성</a:t>
            </a:r>
          </a:p>
        </p:txBody>
      </p:sp>
    </p:spTree>
    <p:extLst>
      <p:ext uri="{BB962C8B-B14F-4D97-AF65-F5344CB8AC3E}">
        <p14:creationId xmlns:p14="http://schemas.microsoft.com/office/powerpoint/2010/main" val="121984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CCA68-342E-6B3B-4C94-BBAEDB36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접근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3965C-A00A-18CB-2C05-6DEA280D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513" y="609599"/>
            <a:ext cx="6195646" cy="5978769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해당 데이터를 받고 먼저 생각한 것은 이 기업이 원하는 것은 무엇이 있을까라고 생각하게 되었습니다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먼저 든 생각은 </a:t>
            </a:r>
            <a:r>
              <a:rPr lang="en-US" altLang="ko-KR" sz="2000" dirty="0"/>
              <a:t> </a:t>
            </a:r>
            <a:r>
              <a:rPr lang="ko-KR" altLang="en-US" sz="2000" dirty="0"/>
              <a:t>수 많은 온라인 판매량을 예측하여 미래의 유통방을 조정하여 기업의 이윤을 극대화 하거나 미래의 유통방을 예측해서 해당 시기에 더욱 많은 수익을 뽑을 수 있을 것이라고 생각합니다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먼저 그러한 측면과 나의 데이터 분석의 목표를 정하고 시작하게 되었습니다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문제를 접근한 방법은 우선 대분류 </a:t>
            </a:r>
            <a:r>
              <a:rPr lang="en-US" altLang="ko-KR" sz="2000" dirty="0"/>
              <a:t>, </a:t>
            </a:r>
            <a:r>
              <a:rPr lang="ko-KR" altLang="en-US" sz="2000" dirty="0"/>
              <a:t>중분류</a:t>
            </a:r>
            <a:r>
              <a:rPr lang="en-US" altLang="ko-KR" sz="2000" dirty="0"/>
              <a:t>, </a:t>
            </a:r>
            <a:r>
              <a:rPr lang="ko-KR" altLang="en-US" sz="2000" dirty="0"/>
              <a:t>소분류</a:t>
            </a:r>
            <a:r>
              <a:rPr lang="en-US" altLang="ko-KR" sz="2000" dirty="0"/>
              <a:t>, </a:t>
            </a:r>
            <a:r>
              <a:rPr lang="ko-KR" altLang="en-US" sz="2000" dirty="0"/>
              <a:t>브랜드</a:t>
            </a:r>
            <a:r>
              <a:rPr lang="en-US" altLang="ko-KR" sz="2000" dirty="0"/>
              <a:t>,</a:t>
            </a:r>
            <a:r>
              <a:rPr lang="ko-KR" altLang="en-US" sz="2000" dirty="0"/>
              <a:t>쇼핑몰이 중복이 존재하므로 </a:t>
            </a:r>
            <a:r>
              <a:rPr lang="ko-KR" altLang="en-US" sz="2000" dirty="0" err="1"/>
              <a:t>의미있는</a:t>
            </a:r>
            <a:r>
              <a:rPr lang="ko-KR" altLang="en-US" sz="2000" dirty="0"/>
              <a:t> </a:t>
            </a:r>
            <a:r>
              <a:rPr lang="en-US" altLang="ko-KR" sz="2000" dirty="0"/>
              <a:t>feature</a:t>
            </a:r>
            <a:r>
              <a:rPr lang="ko-KR" altLang="en-US" sz="2000" dirty="0"/>
              <a:t>이라고 생각했습니다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ID </a:t>
            </a:r>
            <a:r>
              <a:rPr lang="ko-KR" altLang="en-US" sz="2000" dirty="0"/>
              <a:t>컬럼은 중복이 존재하지 않고 </a:t>
            </a:r>
            <a:r>
              <a:rPr lang="en-US" altLang="ko-KR" sz="2000" dirty="0"/>
              <a:t>ID </a:t>
            </a:r>
            <a:r>
              <a:rPr lang="ko-KR" altLang="en-US" sz="2000" dirty="0"/>
              <a:t>컬럼은 중복이 미미한 정도였기 때문에 학습에 사용하지 않았습니다</a:t>
            </a:r>
            <a:r>
              <a:rPr lang="en-US" altLang="ko-KR" sz="2000" dirty="0"/>
              <a:t>.  </a:t>
            </a:r>
            <a:r>
              <a:rPr lang="ko-KR" altLang="en-US" sz="2000" dirty="0"/>
              <a:t>하지만 이번에는 쇼핑몰과 브랜드만 을 사용해서 모델을 학습을 진행했습니다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그래서 나머지 컬럼은 제거하자 라는 목표</a:t>
            </a:r>
            <a:endParaRPr lang="en-US" altLang="ko-KR" sz="2000" dirty="0"/>
          </a:p>
          <a:p>
            <a:r>
              <a:rPr lang="ko-KR" altLang="en-US" sz="2000" dirty="0"/>
              <a:t>숫자형 데이터를 전처리를 </a:t>
            </a:r>
            <a:r>
              <a:rPr lang="en-US" altLang="ko-KR" sz="2000" dirty="0" err="1"/>
              <a:t>minmaxscale</a:t>
            </a:r>
            <a:r>
              <a:rPr lang="en-US" altLang="ko-KR" sz="2000" dirty="0"/>
              <a:t> </a:t>
            </a:r>
            <a:r>
              <a:rPr lang="ko-KR" altLang="en-US" sz="2000" dirty="0"/>
              <a:t>을 통해서</a:t>
            </a:r>
            <a:r>
              <a:rPr lang="en-US" altLang="ko-KR" sz="2000" dirty="0"/>
              <a:t> </a:t>
            </a:r>
            <a:r>
              <a:rPr lang="ko-KR" altLang="en-US" sz="2000" dirty="0"/>
              <a:t>이상치에 부분에 </a:t>
            </a:r>
            <a:r>
              <a:rPr lang="ko-KR" altLang="en-US" sz="2000" dirty="0" err="1"/>
              <a:t>영향략을</a:t>
            </a:r>
            <a:r>
              <a:rPr lang="ko-KR" altLang="en-US" sz="2000" dirty="0"/>
              <a:t> 감소 시키고</a:t>
            </a:r>
            <a:endParaRPr lang="en-US" altLang="ko-KR" sz="2000" dirty="0"/>
          </a:p>
          <a:p>
            <a:r>
              <a:rPr lang="ko-KR" altLang="en-US" sz="2000" dirty="0"/>
              <a:t>범주형 데이터는 </a:t>
            </a:r>
            <a:r>
              <a:rPr lang="ko-KR" altLang="en-US" sz="2000" dirty="0" err="1"/>
              <a:t>라벨인코딩을</a:t>
            </a:r>
            <a:r>
              <a:rPr lang="ko-KR" altLang="en-US" sz="2000" dirty="0"/>
              <a:t> 목표</a:t>
            </a:r>
            <a:endParaRPr lang="en-US" altLang="ko-KR" sz="2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90C993E-C3F7-1135-0B29-160BDAE2C5C2}"/>
              </a:ext>
            </a:extLst>
          </p:cNvPr>
          <p:cNvSpPr/>
          <p:nvPr/>
        </p:nvSpPr>
        <p:spPr>
          <a:xfrm>
            <a:off x="304799" y="1981194"/>
            <a:ext cx="2289907" cy="11723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D568C4-DACF-CFD9-68E4-0F995D42E904}"/>
              </a:ext>
            </a:extLst>
          </p:cNvPr>
          <p:cNvSpPr/>
          <p:nvPr/>
        </p:nvSpPr>
        <p:spPr>
          <a:xfrm>
            <a:off x="304799" y="3437461"/>
            <a:ext cx="2368062" cy="11723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중분류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885C46-4F6B-6438-06CC-28F13B56177A}"/>
              </a:ext>
            </a:extLst>
          </p:cNvPr>
          <p:cNvSpPr/>
          <p:nvPr/>
        </p:nvSpPr>
        <p:spPr>
          <a:xfrm>
            <a:off x="2891081" y="3414019"/>
            <a:ext cx="2368062" cy="11723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쇼핑몰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38BD99-F023-B48C-D97C-D853529FCEA8}"/>
              </a:ext>
            </a:extLst>
          </p:cNvPr>
          <p:cNvSpPr/>
          <p:nvPr/>
        </p:nvSpPr>
        <p:spPr>
          <a:xfrm>
            <a:off x="304799" y="4902853"/>
            <a:ext cx="2368062" cy="11723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소분류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645E5D-A91A-3940-30A1-DEEA0BE814DB}"/>
              </a:ext>
            </a:extLst>
          </p:cNvPr>
          <p:cNvSpPr/>
          <p:nvPr/>
        </p:nvSpPr>
        <p:spPr>
          <a:xfrm>
            <a:off x="2891081" y="2014413"/>
            <a:ext cx="2368062" cy="11723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브랜드</a:t>
            </a:r>
          </a:p>
        </p:txBody>
      </p:sp>
    </p:spTree>
    <p:extLst>
      <p:ext uri="{BB962C8B-B14F-4D97-AF65-F5344CB8AC3E}">
        <p14:creationId xmlns:p14="http://schemas.microsoft.com/office/powerpoint/2010/main" val="7426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9EDE2-B080-FAA4-8146-9E68BB7E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분석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FC6FC-567E-8E4F-EEB8-931B15FC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여기에는 데이터의 시계열 분석한 것 일부 넣던가 하자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7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3CC1-AFF0-5946-5226-DCDBEB60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모델 검증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03A2B-7C52-B2FB-6B44-AF97BF80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4" y="1293446"/>
            <a:ext cx="6265983" cy="364913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1) Validation dataset </a:t>
            </a:r>
            <a:r>
              <a:rPr lang="ko-KR" altLang="en-US" sz="3200" dirty="0"/>
              <a:t>구축 전략 </a:t>
            </a:r>
            <a:endParaRPr lang="en-US" altLang="ko-KR" sz="3200" dirty="0"/>
          </a:p>
          <a:p>
            <a:pPr marL="0" indent="0">
              <a:buNone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98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3CC1-AFF0-5946-5226-DCDBEB60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모델 검증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B1EB14-0853-380F-393E-6945CD34011C}"/>
              </a:ext>
            </a:extLst>
          </p:cNvPr>
          <p:cNvSpPr txBox="1">
            <a:spLocks/>
          </p:cNvSpPr>
          <p:nvPr/>
        </p:nvSpPr>
        <p:spPr>
          <a:xfrm>
            <a:off x="8757138" y="1838983"/>
            <a:ext cx="3048000" cy="4831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먼저  함수를 사용해서 </a:t>
            </a:r>
            <a:r>
              <a:rPr lang="en-US" altLang="ko-KR" sz="2000" dirty="0"/>
              <a:t>input</a:t>
            </a:r>
            <a:r>
              <a:rPr lang="ko-KR" altLang="en-US" sz="2000" dirty="0"/>
              <a:t> </a:t>
            </a:r>
            <a:r>
              <a:rPr lang="en-US" altLang="ko-KR" sz="2000" dirty="0"/>
              <a:t>, target</a:t>
            </a:r>
            <a:r>
              <a:rPr lang="ko-KR" altLang="en-US" sz="2000" dirty="0"/>
              <a:t>을 만들고 이후 마지막 </a:t>
            </a:r>
            <a:r>
              <a:rPr lang="en-US" altLang="ko-KR" sz="2000" dirty="0"/>
              <a:t>10</a:t>
            </a:r>
            <a:r>
              <a:rPr lang="ko-KR" altLang="en-US" sz="2000" dirty="0"/>
              <a:t>프로정도를 </a:t>
            </a:r>
            <a:r>
              <a:rPr lang="en-US" altLang="ko-KR" sz="2000" dirty="0" err="1"/>
              <a:t>val</a:t>
            </a:r>
            <a:r>
              <a:rPr lang="ko-KR" altLang="en-US" sz="2000" dirty="0"/>
              <a:t>에 사용하고 </a:t>
            </a:r>
            <a:r>
              <a:rPr lang="en-US" altLang="ko-KR" sz="2000" dirty="0"/>
              <a:t>90</a:t>
            </a:r>
            <a:r>
              <a:rPr lang="ko-KR" altLang="en-US" sz="2000" dirty="0"/>
              <a:t>정도를 </a:t>
            </a:r>
            <a:r>
              <a:rPr lang="en-US" altLang="ko-KR" sz="2000" dirty="0"/>
              <a:t>train</a:t>
            </a:r>
            <a:r>
              <a:rPr lang="ko-KR" altLang="en-US" sz="2000" dirty="0"/>
              <a:t>에 사용하기 위해서 </a:t>
            </a:r>
            <a:r>
              <a:rPr lang="en-US" altLang="ko-KR" sz="2000" dirty="0"/>
              <a:t>dataset</a:t>
            </a:r>
            <a:r>
              <a:rPr lang="ko-KR" altLang="en-US" sz="2000" dirty="0"/>
              <a:t>을 분할 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그리고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통해서 모델을 </a:t>
            </a:r>
            <a:r>
              <a:rPr lang="en-US" altLang="ko-KR" sz="2000" dirty="0"/>
              <a:t>epoch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반복하때</a:t>
            </a:r>
            <a:r>
              <a:rPr lang="ko-KR" altLang="en-US" sz="2000" dirty="0"/>
              <a:t> 마다 모델을 평가하면서 모델이 과대적합이 되는지 과소적합이 되는지에 대해서  판단할 수 있었습니다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B1C87-8C84-E3DC-DB27-76CF42620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79"/>
          <a:stretch/>
        </p:blipFill>
        <p:spPr>
          <a:xfrm>
            <a:off x="685801" y="1838983"/>
            <a:ext cx="8194430" cy="1259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3E1EDC-B2E9-5A26-692A-1FB9E03A9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43" b="44055"/>
          <a:stretch/>
        </p:blipFill>
        <p:spPr>
          <a:xfrm>
            <a:off x="685801" y="3473465"/>
            <a:ext cx="8194430" cy="2692873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0FB2FAE-3FFD-F611-4F31-6AF163D1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8496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 rotWithShape="1">
          <a:blip r:embed="rId1"/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943</ep:Words>
  <ep:PresentationFormat>와이드스크린</ep:PresentationFormat>
  <ep:Paragraphs>124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천체</vt:lpstr>
      <vt:lpstr>모델의 실용성 및  활용 가능성</vt:lpstr>
      <vt:lpstr>실제 현업에서 적용가능성</vt:lpstr>
      <vt:lpstr>전달력</vt:lpstr>
      <vt:lpstr>극복한 방법</vt:lpstr>
      <vt:lpstr>LG AIMERS를 하면서 느낀점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2023-09-16T03:25:13.000</dcterms:created>
  <dc:creator>건희 손</dc:creator>
  <cp:lastModifiedBy>손건희</cp:lastModifiedBy>
  <dcterms:modified xsi:type="dcterms:W3CDTF">2023-09-16T14:47:56.649</dcterms:modified>
  <cp:revision>44</cp:revision>
  <dc:title>PowerPoint 프레젠테이션</dc:title>
  <cp:version/>
</cp:coreProperties>
</file>