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9" r:id="rId4"/>
    <p:sldId id="265" r:id="rId5"/>
    <p:sldId id="263" r:id="rId6"/>
    <p:sldId id="261" r:id="rId7"/>
    <p:sldId id="266" r:id="rId8"/>
    <p:sldId id="267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66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0" y="72"/>
      </p:cViewPr>
      <p:guideLst>
        <p:guide pos="166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A8C041-4C7D-466A-A32F-B3F6CA7395E6}"/>
              </a:ext>
            </a:extLst>
          </p:cNvPr>
          <p:cNvSpPr txBox="1"/>
          <p:nvPr userDrawn="1"/>
        </p:nvSpPr>
        <p:spPr>
          <a:xfrm>
            <a:off x="391987" y="2786182"/>
            <a:ext cx="4015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계획서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B1DC11B-9223-42BF-8668-DACADD125FEA}"/>
              </a:ext>
            </a:extLst>
          </p:cNvPr>
          <p:cNvGrpSpPr/>
          <p:nvPr userDrawn="1"/>
        </p:nvGrpSpPr>
        <p:grpSpPr>
          <a:xfrm>
            <a:off x="6175776" y="2193551"/>
            <a:ext cx="5286894" cy="2108591"/>
            <a:chOff x="3249538" y="659169"/>
            <a:chExt cx="5286894" cy="210859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F18937-8FD3-4F83-937D-7D0583D75B82}"/>
                </a:ext>
              </a:extLst>
            </p:cNvPr>
            <p:cNvSpPr txBox="1"/>
            <p:nvPr userDrawn="1"/>
          </p:nvSpPr>
          <p:spPr>
            <a:xfrm>
              <a:off x="3249538" y="659169"/>
              <a:ext cx="4431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지원 연구 과제 명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CF1092B-7F3C-48F4-A662-F30029BE9141}"/>
                </a:ext>
              </a:extLst>
            </p:cNvPr>
            <p:cNvCxnSpPr/>
            <p:nvPr userDrawn="1"/>
          </p:nvCxnSpPr>
          <p:spPr>
            <a:xfrm>
              <a:off x="3249538" y="1579420"/>
              <a:ext cx="528689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7D6895E-BC88-49D9-B19C-8452B169C67B}"/>
                </a:ext>
              </a:extLst>
            </p:cNvPr>
            <p:cNvSpPr txBox="1"/>
            <p:nvPr userDrawn="1"/>
          </p:nvSpPr>
          <p:spPr>
            <a:xfrm>
              <a:off x="3249538" y="1847509"/>
              <a:ext cx="4431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팀원 이름</a:t>
              </a:r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 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08057B8-CF20-4377-8BFA-274E2FB235D1}"/>
                </a:ext>
              </a:extLst>
            </p:cNvPr>
            <p:cNvCxnSpPr/>
            <p:nvPr userDrawn="1"/>
          </p:nvCxnSpPr>
          <p:spPr>
            <a:xfrm>
              <a:off x="3249538" y="2767760"/>
              <a:ext cx="528689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93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26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9F9B2F4-60E6-4887-AE85-0A85CD4539A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733" y="6230013"/>
            <a:ext cx="1153786" cy="43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0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21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FB1958-C8A1-086F-85CD-E20FA0E390C7}"/>
              </a:ext>
            </a:extLst>
          </p:cNvPr>
          <p:cNvSpPr txBox="1"/>
          <p:nvPr/>
        </p:nvSpPr>
        <p:spPr>
          <a:xfrm>
            <a:off x="6095999" y="2731350"/>
            <a:ext cx="579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09. AI </a:t>
            </a:r>
            <a:r>
              <a:rPr lang="ko-KR" altLang="en-US" b="1" dirty="0"/>
              <a:t>기반 광고 컨텐츠 생성 및  </a:t>
            </a:r>
            <a:r>
              <a:rPr lang="en-US" altLang="ko-KR" b="1" dirty="0"/>
              <a:t>Layout Generation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0F271-16C8-AC22-1434-BBA96C4196D2}"/>
              </a:ext>
            </a:extLst>
          </p:cNvPr>
          <p:cNvSpPr txBox="1"/>
          <p:nvPr/>
        </p:nvSpPr>
        <p:spPr>
          <a:xfrm>
            <a:off x="6095999" y="3941876"/>
            <a:ext cx="471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팀원 손건희</a:t>
            </a:r>
            <a:r>
              <a:rPr lang="en-US" altLang="ko-KR" b="1" dirty="0"/>
              <a:t>, </a:t>
            </a:r>
            <a:r>
              <a:rPr lang="ko-KR" altLang="en-US" b="1" dirty="0"/>
              <a:t>한유진</a:t>
            </a:r>
          </a:p>
        </p:txBody>
      </p:sp>
    </p:spTree>
    <p:extLst>
      <p:ext uri="{BB962C8B-B14F-4D97-AF65-F5344CB8AC3E}">
        <p14:creationId xmlns:p14="http://schemas.microsoft.com/office/powerpoint/2010/main" val="153752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EFDA0B3-C90F-4860-87D2-5CAABD06BF4F}"/>
              </a:ext>
            </a:extLst>
          </p:cNvPr>
          <p:cNvSpPr/>
          <p:nvPr/>
        </p:nvSpPr>
        <p:spPr>
          <a:xfrm>
            <a:off x="866635" y="1397908"/>
            <a:ext cx="10296541" cy="4509618"/>
          </a:xfrm>
          <a:prstGeom prst="roundRect">
            <a:avLst>
              <a:gd name="adj" fmla="val 61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3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6444F-5244-42EE-9BDE-A3D7F900E7AA}"/>
              </a:ext>
            </a:extLst>
          </p:cNvPr>
          <p:cNvSpPr txBox="1"/>
          <p:nvPr/>
        </p:nvSpPr>
        <p:spPr>
          <a:xfrm>
            <a:off x="276042" y="312560"/>
            <a:ext cx="4356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과제 아이디어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9EACA76-7702-40B1-A91A-A244CC72EF72}"/>
              </a:ext>
            </a:extLst>
          </p:cNvPr>
          <p:cNvSpPr/>
          <p:nvPr/>
        </p:nvSpPr>
        <p:spPr>
          <a:xfrm>
            <a:off x="4419450" y="402159"/>
            <a:ext cx="814484" cy="411824"/>
          </a:xfrm>
          <a:prstGeom prst="roundRect">
            <a:avLst>
              <a:gd name="adj" fmla="val 20370"/>
            </a:avLst>
          </a:prstGeom>
          <a:solidFill>
            <a:srgbClr val="00F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BB8AD-54CB-8FE8-8BBD-0FD4DC00F0FD}"/>
              </a:ext>
            </a:extLst>
          </p:cNvPr>
          <p:cNvSpPr txBox="1"/>
          <p:nvPr/>
        </p:nvSpPr>
        <p:spPr>
          <a:xfrm>
            <a:off x="1870745" y="1619075"/>
            <a:ext cx="8288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과제</a:t>
            </a:r>
            <a:r>
              <a:rPr lang="en-US" altLang="ko-KR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목표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32539-ED88-BC11-C077-CC567762034F}"/>
              </a:ext>
            </a:extLst>
          </p:cNvPr>
          <p:cNvSpPr txBox="1"/>
          <p:nvPr/>
        </p:nvSpPr>
        <p:spPr>
          <a:xfrm>
            <a:off x="1266738" y="2292761"/>
            <a:ext cx="97312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 0. 15 / 30</a:t>
            </a:r>
            <a:r>
              <a:rPr lang="ko-KR" altLang="en-US" dirty="0"/>
              <a:t>초 가량 영상 생성 이미지 </a:t>
            </a:r>
            <a:r>
              <a:rPr lang="en-US" altLang="ko-KR" dirty="0"/>
              <a:t>// 15</a:t>
            </a:r>
            <a:r>
              <a:rPr lang="ko-KR" altLang="en-US" dirty="0"/>
              <a:t>개 </a:t>
            </a:r>
            <a:r>
              <a:rPr lang="en-US" altLang="ko-KR" dirty="0"/>
              <a:t>30</a:t>
            </a:r>
            <a:r>
              <a:rPr lang="ko-KR" altLang="en-US" dirty="0"/>
              <a:t>개 </a:t>
            </a:r>
            <a:r>
              <a:rPr lang="en-US" altLang="ko-KR" dirty="0"/>
              <a:t>//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1. </a:t>
            </a:r>
            <a:r>
              <a:rPr lang="ko-KR" altLang="en-US" dirty="0"/>
              <a:t>문제점 해결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0" i="0" dirty="0">
                <a:effectLst/>
                <a:latin typeface="Noto Sans KR"/>
              </a:rPr>
              <a:t>2 .</a:t>
            </a:r>
            <a:r>
              <a:rPr lang="ko-KR" altLang="en-US" b="0" i="0" dirty="0">
                <a:effectLst/>
                <a:latin typeface="Noto Sans KR"/>
              </a:rPr>
              <a:t>알고리즘 개발</a:t>
            </a:r>
            <a:endParaRPr lang="en-US" altLang="ko-KR" dirty="0">
              <a:solidFill>
                <a:srgbClr val="FFFFFF"/>
              </a:solidFill>
              <a:highlight>
                <a:srgbClr val="000000"/>
              </a:highlight>
              <a:latin typeface="Noto Sans KR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3. </a:t>
            </a:r>
            <a:r>
              <a:rPr lang="ko-KR" altLang="en-US" dirty="0"/>
              <a:t>데이터 셋 이용 방법 </a:t>
            </a:r>
            <a:r>
              <a:rPr lang="en-US" altLang="ko-KR" dirty="0"/>
              <a:t>??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19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EFDA0B3-C90F-4860-87D2-5CAABD06BF4F}"/>
              </a:ext>
            </a:extLst>
          </p:cNvPr>
          <p:cNvSpPr/>
          <p:nvPr/>
        </p:nvSpPr>
        <p:spPr>
          <a:xfrm>
            <a:off x="866635" y="1397908"/>
            <a:ext cx="10296541" cy="4509618"/>
          </a:xfrm>
          <a:prstGeom prst="roundRect">
            <a:avLst>
              <a:gd name="adj" fmla="val 61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3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6444F-5244-42EE-9BDE-A3D7F900E7AA}"/>
              </a:ext>
            </a:extLst>
          </p:cNvPr>
          <p:cNvSpPr txBox="1"/>
          <p:nvPr/>
        </p:nvSpPr>
        <p:spPr>
          <a:xfrm>
            <a:off x="276042" y="312560"/>
            <a:ext cx="4356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과제 아이디어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9EACA76-7702-40B1-A91A-A244CC72EF72}"/>
              </a:ext>
            </a:extLst>
          </p:cNvPr>
          <p:cNvSpPr/>
          <p:nvPr/>
        </p:nvSpPr>
        <p:spPr>
          <a:xfrm>
            <a:off x="4419450" y="402159"/>
            <a:ext cx="814484" cy="411824"/>
          </a:xfrm>
          <a:prstGeom prst="roundRect">
            <a:avLst>
              <a:gd name="adj" fmla="val 20370"/>
            </a:avLst>
          </a:prstGeom>
          <a:solidFill>
            <a:srgbClr val="00F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BB8AD-54CB-8FE8-8BBD-0FD4DC00F0FD}"/>
              </a:ext>
            </a:extLst>
          </p:cNvPr>
          <p:cNvSpPr txBox="1"/>
          <p:nvPr/>
        </p:nvSpPr>
        <p:spPr>
          <a:xfrm>
            <a:off x="1870745" y="1619075"/>
            <a:ext cx="8288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과제</a:t>
            </a:r>
            <a:r>
              <a:rPr lang="en-US" altLang="ko-KR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목표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32539-ED88-BC11-C077-CC567762034F}"/>
              </a:ext>
            </a:extLst>
          </p:cNvPr>
          <p:cNvSpPr txBox="1"/>
          <p:nvPr/>
        </p:nvSpPr>
        <p:spPr>
          <a:xfrm>
            <a:off x="1266738" y="2292761"/>
            <a:ext cx="97312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- 15 / 30</a:t>
            </a:r>
            <a:r>
              <a:rPr lang="ko-KR" altLang="en-US" dirty="0"/>
              <a:t>초 가량 영상 생성 이미지 </a:t>
            </a:r>
            <a:r>
              <a:rPr lang="en-US" altLang="ko-KR" dirty="0"/>
              <a:t>// 15</a:t>
            </a:r>
            <a:r>
              <a:rPr lang="ko-KR" altLang="en-US" dirty="0"/>
              <a:t>개 </a:t>
            </a:r>
            <a:r>
              <a:rPr lang="en-US" altLang="ko-KR" dirty="0"/>
              <a:t>30</a:t>
            </a:r>
            <a:r>
              <a:rPr lang="ko-KR" altLang="en-US" dirty="0"/>
              <a:t>개 </a:t>
            </a:r>
            <a:r>
              <a:rPr lang="en-US" altLang="ko-KR" dirty="0"/>
              <a:t>//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1. </a:t>
            </a:r>
            <a:r>
              <a:rPr lang="ko-KR" altLang="en-US" dirty="0"/>
              <a:t>문제점 찾아보고 해결점 제시 </a:t>
            </a:r>
            <a:r>
              <a:rPr lang="en-US" altLang="ko-KR" dirty="0"/>
              <a:t>:  </a:t>
            </a:r>
            <a:r>
              <a:rPr lang="ko-KR" altLang="en-US" dirty="0"/>
              <a:t>데이터셋이 한정적 </a:t>
            </a:r>
            <a:r>
              <a:rPr lang="en-US" altLang="ko-KR" dirty="0"/>
              <a:t>(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한계를 알고리즘 </a:t>
            </a:r>
            <a:r>
              <a:rPr lang="en-US" altLang="ko-KR" dirty="0"/>
              <a:t>)(</a:t>
            </a:r>
            <a:r>
              <a:rPr lang="ko-KR" altLang="en-US" dirty="0">
                <a:solidFill>
                  <a:srgbClr val="FF0000"/>
                </a:solidFill>
              </a:rPr>
              <a:t>요소 많아지면 성능 감소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0" i="0" dirty="0">
                <a:effectLst/>
                <a:latin typeface="Noto Sans KR"/>
              </a:rPr>
              <a:t>-2 .</a:t>
            </a:r>
            <a:r>
              <a:rPr lang="ko-KR" altLang="en-US" b="0" i="0" dirty="0">
                <a:effectLst/>
                <a:latin typeface="Noto Sans KR"/>
              </a:rPr>
              <a:t>알고리즘 </a:t>
            </a:r>
            <a:r>
              <a:rPr lang="en-US" altLang="ko-KR" b="0" i="0" dirty="0">
                <a:effectLst/>
                <a:latin typeface="Noto Sans KR"/>
              </a:rPr>
              <a:t>: </a:t>
            </a:r>
            <a:r>
              <a:rPr lang="ko-KR" altLang="en-US" b="0" i="0" dirty="0">
                <a:effectLst/>
                <a:latin typeface="Noto Sans KR"/>
              </a:rPr>
              <a:t>무엇일까 </a:t>
            </a:r>
            <a:r>
              <a:rPr lang="en-US" altLang="ko-KR" b="0" i="0" dirty="0">
                <a:effectLst/>
                <a:latin typeface="Noto Sans KR"/>
              </a:rPr>
              <a:t>? </a:t>
            </a:r>
            <a:r>
              <a:rPr lang="ko-KR" altLang="en-US" b="0" i="0" dirty="0">
                <a:effectLst/>
                <a:latin typeface="Noto Sans KR"/>
              </a:rPr>
              <a:t>알고리즘에 대한 생각 </a:t>
            </a:r>
            <a:r>
              <a:rPr lang="en-US" altLang="ko-KR" b="0" i="0" dirty="0">
                <a:effectLst/>
                <a:latin typeface="Noto Sans KR"/>
              </a:rPr>
              <a:t>:</a:t>
            </a:r>
          </a:p>
          <a:p>
            <a:endParaRPr lang="en-US" altLang="ko-KR" dirty="0">
              <a:solidFill>
                <a:srgbClr val="FFFFFF"/>
              </a:solidFill>
              <a:highlight>
                <a:srgbClr val="000000"/>
              </a:highlight>
              <a:latin typeface="Noto Sans KR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3. . </a:t>
            </a:r>
            <a:r>
              <a:rPr lang="ko-KR" altLang="en-US" dirty="0"/>
              <a:t>데이터 셋을 이해하기 </a:t>
            </a:r>
            <a:r>
              <a:rPr lang="en-US" altLang="ko-KR" dirty="0"/>
              <a:t>(</a:t>
            </a:r>
            <a:r>
              <a:rPr lang="ko-KR" altLang="en-US" dirty="0"/>
              <a:t>논문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) -&gt; </a:t>
            </a:r>
            <a:r>
              <a:rPr lang="ko-KR" altLang="en-US" dirty="0"/>
              <a:t>이해 후 해당 데이터를 어떻게 사용할지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4. f</a:t>
            </a:r>
            <a:r>
              <a:rPr lang="en-US" altLang="ko-KR" b="0" i="0" dirty="0">
                <a:effectLst/>
                <a:latin typeface="Noto Sans KR"/>
              </a:rPr>
              <a:t>ine-tuning </a:t>
            </a:r>
            <a:r>
              <a:rPr lang="ko-KR" altLang="en-US" b="0" i="0" dirty="0">
                <a:effectLst/>
                <a:latin typeface="Noto Sans KR"/>
              </a:rPr>
              <a:t>학습 혹은 </a:t>
            </a:r>
            <a:r>
              <a:rPr lang="en-US" altLang="ko-KR" b="0" i="0" dirty="0">
                <a:effectLst/>
                <a:latin typeface="Noto Sans KR"/>
              </a:rPr>
              <a:t>API </a:t>
            </a:r>
            <a:r>
              <a:rPr lang="ko-KR" altLang="en-US" b="0" i="0" dirty="0">
                <a:effectLst/>
                <a:latin typeface="Noto Sans KR"/>
              </a:rPr>
              <a:t>호출 비용 대한 생각을 연구 계획에 적기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18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EFDA0B3-C90F-4860-87D2-5CAABD06BF4F}"/>
              </a:ext>
            </a:extLst>
          </p:cNvPr>
          <p:cNvSpPr/>
          <p:nvPr/>
        </p:nvSpPr>
        <p:spPr>
          <a:xfrm>
            <a:off x="1149066" y="1403342"/>
            <a:ext cx="10296541" cy="4509618"/>
          </a:xfrm>
          <a:prstGeom prst="roundRect">
            <a:avLst>
              <a:gd name="adj" fmla="val 61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3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6444F-5244-42EE-9BDE-A3D7F900E7AA}"/>
              </a:ext>
            </a:extLst>
          </p:cNvPr>
          <p:cNvSpPr txBox="1"/>
          <p:nvPr/>
        </p:nvSpPr>
        <p:spPr>
          <a:xfrm>
            <a:off x="276042" y="312560"/>
            <a:ext cx="4356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과제 아이디어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9EACA76-7702-40B1-A91A-A244CC72EF72}"/>
              </a:ext>
            </a:extLst>
          </p:cNvPr>
          <p:cNvSpPr/>
          <p:nvPr/>
        </p:nvSpPr>
        <p:spPr>
          <a:xfrm>
            <a:off x="4419450" y="402159"/>
            <a:ext cx="814484" cy="411824"/>
          </a:xfrm>
          <a:prstGeom prst="roundRect">
            <a:avLst>
              <a:gd name="adj" fmla="val 20370"/>
            </a:avLst>
          </a:prstGeom>
          <a:solidFill>
            <a:srgbClr val="00F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BB8AD-54CB-8FE8-8BBD-0FD4DC00F0FD}"/>
              </a:ext>
            </a:extLst>
          </p:cNvPr>
          <p:cNvSpPr txBox="1"/>
          <p:nvPr/>
        </p:nvSpPr>
        <p:spPr>
          <a:xfrm>
            <a:off x="1870745" y="1619075"/>
            <a:ext cx="8288323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예상 </a:t>
            </a:r>
            <a:r>
              <a:rPr lang="en-US" altLang="ko-KR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output image </a:t>
            </a:r>
            <a:endParaRPr lang="ko-KR" altLang="en-US" sz="3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B9DA50-FF51-7761-E11F-2DA86E295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501" y="2354917"/>
            <a:ext cx="2297890" cy="30079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4299E3-34E3-01D3-788F-220B7279F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133" y="2368564"/>
            <a:ext cx="2297890" cy="300798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AE2B17C-C300-3AF8-302F-92AE0039535D}"/>
              </a:ext>
            </a:extLst>
          </p:cNvPr>
          <p:cNvSpPr/>
          <p:nvPr/>
        </p:nvSpPr>
        <p:spPr>
          <a:xfrm>
            <a:off x="8218106" y="3997603"/>
            <a:ext cx="855444" cy="30200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F9D179-09F9-B5CF-4286-07E654FA1696}"/>
              </a:ext>
            </a:extLst>
          </p:cNvPr>
          <p:cNvSpPr/>
          <p:nvPr/>
        </p:nvSpPr>
        <p:spPr>
          <a:xfrm>
            <a:off x="7889051" y="4364884"/>
            <a:ext cx="1458053" cy="30200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DEE229-C122-AF99-BAB9-D1E55E183667}"/>
              </a:ext>
            </a:extLst>
          </p:cNvPr>
          <p:cNvSpPr/>
          <p:nvPr/>
        </p:nvSpPr>
        <p:spPr>
          <a:xfrm>
            <a:off x="8218106" y="4745287"/>
            <a:ext cx="855444" cy="38535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04DDA06-CF28-C588-9CD8-601EBE310E0F}"/>
              </a:ext>
            </a:extLst>
          </p:cNvPr>
          <p:cNvSpPr/>
          <p:nvPr/>
        </p:nvSpPr>
        <p:spPr>
          <a:xfrm>
            <a:off x="5561901" y="3629042"/>
            <a:ext cx="1269898" cy="73584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6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BA059F-F539-18AB-AEDD-B2EEFCB97CCA}"/>
              </a:ext>
            </a:extLst>
          </p:cNvPr>
          <p:cNvSpPr txBox="1"/>
          <p:nvPr/>
        </p:nvSpPr>
        <p:spPr>
          <a:xfrm>
            <a:off x="1468073" y="662730"/>
            <a:ext cx="94963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effectLst/>
                <a:latin typeface="Noto Sans KR"/>
              </a:rPr>
              <a:t>A1. </a:t>
            </a:r>
            <a:r>
              <a:rPr lang="ko-KR" altLang="en-US" b="0" i="0" dirty="0">
                <a:effectLst/>
                <a:latin typeface="Noto Sans KR"/>
              </a:rPr>
              <a:t>최종 </a:t>
            </a:r>
            <a:r>
              <a:rPr lang="en-US" altLang="ko-KR" b="0" i="0" dirty="0">
                <a:effectLst/>
                <a:latin typeface="Noto Sans KR"/>
              </a:rPr>
              <a:t>Output</a:t>
            </a:r>
            <a:r>
              <a:rPr lang="ko-KR" altLang="en-US" b="0" i="0" dirty="0">
                <a:effectLst/>
                <a:latin typeface="Noto Sans KR"/>
              </a:rPr>
              <a:t>을 내는데 참고할 수 있을 수준의 작업물을 받을 수는 있으나</a:t>
            </a:r>
            <a:r>
              <a:rPr lang="en-US" altLang="ko-KR" b="0" i="0" dirty="0">
                <a:effectLst/>
                <a:latin typeface="Noto Sans KR"/>
              </a:rPr>
              <a:t>, </a:t>
            </a:r>
            <a:r>
              <a:rPr lang="ko-KR" altLang="en-US" b="0" i="0" dirty="0">
                <a:effectLst/>
                <a:latin typeface="Noto Sans KR"/>
              </a:rPr>
              <a:t>학습할 수 있을 정도의 양과 퀄리티를 갖춘 데이터를 제공하는 것은 검토가 필요합니다</a:t>
            </a:r>
            <a:r>
              <a:rPr lang="en-US" altLang="ko-KR" b="0" i="0" dirty="0">
                <a:effectLst/>
                <a:latin typeface="Noto Sans KR"/>
              </a:rPr>
              <a:t>. </a:t>
            </a:r>
            <a:r>
              <a:rPr lang="ko-KR" altLang="en-US" b="0" i="0" dirty="0">
                <a:effectLst/>
                <a:latin typeface="Noto Sans KR"/>
              </a:rPr>
              <a:t>기존 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Layout Generation 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Noto Sans KR"/>
              </a:rPr>
              <a:t>모델들이 명확한 한계</a:t>
            </a:r>
            <a:r>
              <a:rPr lang="ko-KR" altLang="en-US" b="0" i="0" dirty="0">
                <a:effectLst/>
                <a:latin typeface="Noto Sans KR"/>
              </a:rPr>
              <a:t>점을 가지고 있으므로</a:t>
            </a:r>
            <a:r>
              <a:rPr lang="en-US" altLang="ko-KR" b="0" i="0" dirty="0">
                <a:effectLst/>
                <a:latin typeface="Noto Sans KR"/>
              </a:rPr>
              <a:t>, </a:t>
            </a:r>
            <a:r>
              <a:rPr lang="ko-KR" altLang="en-US" b="0" i="0" dirty="0">
                <a:effectLst/>
                <a:latin typeface="Noto Sans KR"/>
              </a:rPr>
              <a:t>이 모델들의 한계를 알고리즘 면에서 개선하고</a:t>
            </a:r>
            <a:r>
              <a:rPr lang="en-US" altLang="ko-KR" b="0" i="0" dirty="0">
                <a:effectLst/>
                <a:latin typeface="Noto Sans KR"/>
              </a:rPr>
              <a:t>, </a:t>
            </a:r>
            <a:r>
              <a:rPr lang="ko-KR" altLang="en-US" b="0" i="0" dirty="0">
                <a:effectLst/>
                <a:latin typeface="Noto Sans KR"/>
              </a:rPr>
              <a:t>이를 관계사 데이터에 테스트해볼 예정입니다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algn="l"/>
            <a:endParaRPr lang="en-US" altLang="ko-KR" dirty="0">
              <a:latin typeface="Noto Sans KR"/>
            </a:endParaRPr>
          </a:p>
          <a:p>
            <a:pPr algn="l"/>
            <a:r>
              <a:rPr lang="ko-KR" altLang="en-US" b="1" i="0" dirty="0">
                <a:solidFill>
                  <a:srgbClr val="0070C0"/>
                </a:solidFill>
                <a:effectLst/>
                <a:latin typeface="Noto Sans KR"/>
              </a:rPr>
              <a:t>해당 한계점을 극복할 만한 알고리즘 아이디어를 원하시는 것 같다</a:t>
            </a:r>
            <a:r>
              <a:rPr lang="en-US" altLang="ko-KR" b="1" i="0" dirty="0">
                <a:solidFill>
                  <a:srgbClr val="0070C0"/>
                </a:solidFill>
                <a:effectLst/>
                <a:latin typeface="Noto Sans KR"/>
              </a:rPr>
              <a:t>.</a:t>
            </a:r>
            <a:br>
              <a:rPr lang="en-US" altLang="ko-KR" b="0" i="0" dirty="0">
                <a:effectLst/>
                <a:highlight>
                  <a:srgbClr val="000000"/>
                </a:highlight>
                <a:latin typeface="Noto Sans KR"/>
              </a:rPr>
            </a:b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870688-92BD-B3F0-E626-ED7A0DE09D1E}"/>
              </a:ext>
            </a:extLst>
          </p:cNvPr>
          <p:cNvSpPr txBox="1"/>
          <p:nvPr/>
        </p:nvSpPr>
        <p:spPr>
          <a:xfrm>
            <a:off x="1468073" y="2793534"/>
            <a:ext cx="96641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effectLst/>
                <a:latin typeface="Noto Sans KR"/>
              </a:rPr>
              <a:t>.</a:t>
            </a:r>
            <a:r>
              <a:rPr lang="ko-KR" altLang="en-US" b="0" i="0" dirty="0">
                <a:effectLst/>
                <a:latin typeface="Noto Sans KR"/>
              </a:rPr>
              <a:t>영상 광고 데이터셋 확보를 위해</a:t>
            </a:r>
            <a:r>
              <a:rPr lang="en-US" altLang="ko-KR" b="0" i="0" dirty="0">
                <a:effectLst/>
                <a:latin typeface="Noto Sans KR"/>
              </a:rPr>
              <a:t>, </a:t>
            </a:r>
            <a:r>
              <a:rPr lang="en-US" altLang="ko-KR" b="0" i="0" dirty="0" err="1">
                <a:effectLst/>
                <a:latin typeface="Noto Sans KR"/>
              </a:rPr>
              <a:t>Btv</a:t>
            </a:r>
            <a:r>
              <a:rPr lang="en-US" altLang="ko-KR" b="0" i="0" dirty="0">
                <a:effectLst/>
                <a:latin typeface="Noto Sans KR"/>
              </a:rPr>
              <a:t> </a:t>
            </a:r>
            <a:r>
              <a:rPr lang="ko-KR" altLang="en-US" b="0" i="0" dirty="0" err="1">
                <a:effectLst/>
                <a:latin typeface="Noto Sans KR"/>
              </a:rPr>
              <a:t>우리동네광고에서</a:t>
            </a:r>
            <a:r>
              <a:rPr lang="ko-KR" altLang="en-US" b="0" i="0" dirty="0">
                <a:effectLst/>
                <a:latin typeface="Noto Sans KR"/>
              </a:rPr>
              <a:t> 제작된 광고들을 사용할 수 있나요</a:t>
            </a:r>
            <a:r>
              <a:rPr lang="en-US" altLang="ko-KR" b="0" i="0" dirty="0">
                <a:effectLst/>
                <a:latin typeface="Noto Sans KR"/>
              </a:rPr>
              <a:t>? </a:t>
            </a:r>
            <a:r>
              <a:rPr lang="ko-KR" altLang="en-US" b="0" i="0" dirty="0">
                <a:effectLst/>
                <a:latin typeface="Noto Sans KR"/>
              </a:rPr>
              <a:t>가능하다면</a:t>
            </a:r>
            <a:r>
              <a:rPr lang="en-US" altLang="ko-KR" b="0" i="0" dirty="0">
                <a:effectLst/>
                <a:latin typeface="Noto Sans KR"/>
              </a:rPr>
              <a:t>, </a:t>
            </a:r>
            <a:r>
              <a:rPr lang="ko-KR" altLang="en-US" b="0" i="0" dirty="0">
                <a:effectLst/>
                <a:latin typeface="Noto Sans KR"/>
              </a:rPr>
              <a:t>해당 광고 영상들의 원본</a:t>
            </a:r>
            <a:r>
              <a:rPr lang="en-US" altLang="ko-KR" b="0" i="0" dirty="0">
                <a:effectLst/>
                <a:latin typeface="Noto Sans KR"/>
              </a:rPr>
              <a:t>(</a:t>
            </a:r>
            <a:r>
              <a:rPr lang="ko-KR" altLang="en-US" b="0" i="0" dirty="0">
                <a:effectLst/>
                <a:latin typeface="Noto Sans KR"/>
              </a:rPr>
              <a:t>이미지 혹은 동영상 클립</a:t>
            </a:r>
            <a:r>
              <a:rPr lang="en-US" altLang="ko-KR" b="0" i="0" dirty="0">
                <a:effectLst/>
                <a:latin typeface="Noto Sans KR"/>
              </a:rPr>
              <a:t>)</a:t>
            </a:r>
            <a:r>
              <a:rPr lang="ko-KR" altLang="en-US" b="0" i="0" dirty="0">
                <a:effectLst/>
                <a:latin typeface="Noto Sans KR"/>
              </a:rPr>
              <a:t>을 제공받을 수 있는지도 궁금해요</a:t>
            </a:r>
            <a:r>
              <a:rPr lang="en-US" altLang="ko-KR" b="0" i="0" dirty="0">
                <a:effectLst/>
                <a:latin typeface="Noto Sans KR"/>
              </a:rPr>
              <a:t>!</a:t>
            </a:r>
          </a:p>
          <a:p>
            <a:pPr algn="l"/>
            <a:r>
              <a:rPr lang="en-US" altLang="ko-KR" b="0" i="0" dirty="0">
                <a:effectLst/>
                <a:latin typeface="Noto Sans KR"/>
              </a:rPr>
              <a:t>A2. </a:t>
            </a:r>
            <a:r>
              <a:rPr lang="en-US" altLang="ko-KR" b="0" i="0" dirty="0" err="1">
                <a:effectLst/>
                <a:latin typeface="Noto Sans KR"/>
              </a:rPr>
              <a:t>Btv</a:t>
            </a:r>
            <a:r>
              <a:rPr lang="ko-KR" altLang="en-US" b="0" i="0" dirty="0">
                <a:effectLst/>
                <a:latin typeface="Noto Sans KR"/>
              </a:rPr>
              <a:t>에서 제작된 광고들을 </a:t>
            </a:r>
            <a:r>
              <a:rPr lang="ko-KR" altLang="en-US" b="1" i="0" dirty="0">
                <a:solidFill>
                  <a:srgbClr val="0070C0"/>
                </a:solidFill>
                <a:effectLst/>
                <a:latin typeface="Noto Sans KR"/>
              </a:rPr>
              <a:t>학습용 데이터로 사용하지는 않습니다</a:t>
            </a:r>
            <a:r>
              <a:rPr lang="en-US" altLang="ko-KR" b="1" i="0" dirty="0">
                <a:solidFill>
                  <a:srgbClr val="0070C0"/>
                </a:solidFill>
                <a:effectLst/>
                <a:latin typeface="Noto Sans KR"/>
              </a:rPr>
              <a:t>. Public</a:t>
            </a:r>
            <a:r>
              <a:rPr lang="ko-KR" altLang="en-US" b="1" i="0" dirty="0">
                <a:solidFill>
                  <a:srgbClr val="0070C0"/>
                </a:solidFill>
                <a:effectLst/>
                <a:latin typeface="Noto Sans KR"/>
              </a:rPr>
              <a:t>으로 사용 가능한 </a:t>
            </a:r>
            <a:r>
              <a:rPr lang="en-US" altLang="ko-KR" b="1" i="0" dirty="0">
                <a:solidFill>
                  <a:srgbClr val="0070C0"/>
                </a:solidFill>
                <a:effectLst/>
                <a:latin typeface="Noto Sans KR"/>
              </a:rPr>
              <a:t>(</a:t>
            </a:r>
            <a:r>
              <a:rPr lang="ko-KR" altLang="en-US" b="1" i="0" dirty="0">
                <a:solidFill>
                  <a:srgbClr val="0070C0"/>
                </a:solidFill>
                <a:effectLst/>
                <a:latin typeface="Noto Sans KR"/>
              </a:rPr>
              <a:t>논문에 </a:t>
            </a:r>
            <a:r>
              <a:rPr lang="en-US" altLang="ko-KR" b="1" i="0" dirty="0">
                <a:solidFill>
                  <a:srgbClr val="0070C0"/>
                </a:solidFill>
                <a:effectLst/>
                <a:latin typeface="Noto Sans KR"/>
              </a:rPr>
              <a:t>report</a:t>
            </a:r>
            <a:r>
              <a:rPr lang="ko-KR" altLang="en-US" b="1" i="0" dirty="0">
                <a:solidFill>
                  <a:srgbClr val="0070C0"/>
                </a:solidFill>
                <a:effectLst/>
                <a:latin typeface="Noto Sans KR"/>
              </a:rPr>
              <a:t>된</a:t>
            </a:r>
            <a:r>
              <a:rPr lang="en-US" altLang="ko-KR" b="1" i="0" dirty="0">
                <a:solidFill>
                  <a:srgbClr val="0070C0"/>
                </a:solidFill>
                <a:effectLst/>
                <a:latin typeface="Noto Sans KR"/>
              </a:rPr>
              <a:t>) </a:t>
            </a:r>
            <a:r>
              <a:rPr lang="ko-KR" altLang="en-US" b="1" i="0" dirty="0">
                <a:solidFill>
                  <a:srgbClr val="0070C0"/>
                </a:solidFill>
                <a:effectLst/>
                <a:latin typeface="Noto Sans KR"/>
              </a:rPr>
              <a:t>데이터셋들을 활용해서 </a:t>
            </a:r>
            <a:r>
              <a:rPr lang="ko-KR" altLang="en-US" b="0" i="0" dirty="0">
                <a:effectLst/>
                <a:latin typeface="Noto Sans KR"/>
              </a:rPr>
              <a:t>알고리즘들을 테스트하고</a:t>
            </a:r>
            <a:r>
              <a:rPr lang="en-US" altLang="ko-KR" b="0" i="0" dirty="0">
                <a:effectLst/>
                <a:latin typeface="Noto Sans KR"/>
              </a:rPr>
              <a:t>, </a:t>
            </a:r>
            <a:r>
              <a:rPr lang="ko-KR" altLang="en-US" b="0" i="0" dirty="0" err="1">
                <a:effectLst/>
                <a:latin typeface="Noto Sans KR"/>
              </a:rPr>
              <a:t>디벨롭</a:t>
            </a:r>
            <a:r>
              <a:rPr lang="ko-KR" altLang="en-US" b="0" i="0" dirty="0">
                <a:effectLst/>
                <a:latin typeface="Noto Sans KR"/>
              </a:rPr>
              <a:t> 해볼 예정이며</a:t>
            </a:r>
            <a:r>
              <a:rPr lang="en-US" altLang="ko-KR" b="0" i="0" dirty="0">
                <a:effectLst/>
                <a:latin typeface="Noto Sans KR"/>
              </a:rPr>
              <a:t>, </a:t>
            </a:r>
            <a:r>
              <a:rPr lang="ko-KR" altLang="en-US" b="0" i="0" dirty="0">
                <a:effectLst/>
                <a:latin typeface="Noto Sans KR"/>
              </a:rPr>
              <a:t>해당 알고리즘을 기반으로 </a:t>
            </a:r>
            <a:r>
              <a:rPr lang="en-US" altLang="ko-KR" b="0" i="0" dirty="0" err="1">
                <a:effectLst/>
                <a:latin typeface="Noto Sans KR"/>
              </a:rPr>
              <a:t>Btv</a:t>
            </a:r>
            <a:r>
              <a:rPr lang="en-US" altLang="ko-KR" b="0" i="0" dirty="0">
                <a:effectLst/>
                <a:latin typeface="Noto Sans KR"/>
              </a:rPr>
              <a:t> </a:t>
            </a:r>
            <a:r>
              <a:rPr lang="ko-KR" altLang="en-US" b="0" i="0" dirty="0">
                <a:effectLst/>
                <a:latin typeface="Noto Sans KR"/>
              </a:rPr>
              <a:t>광고에 테스트해볼 예정입니다</a:t>
            </a:r>
            <a:r>
              <a:rPr lang="en-US" altLang="ko-KR" b="0" i="0" dirty="0">
                <a:effectLst/>
                <a:latin typeface="Noto Sans KR"/>
              </a:rPr>
              <a:t>.</a:t>
            </a:r>
          </a:p>
          <a:p>
            <a:pPr algn="l"/>
            <a:endParaRPr lang="en-US" altLang="ko-KR" dirty="0">
              <a:latin typeface="Noto Sans KR"/>
            </a:endParaRPr>
          </a:p>
          <a:p>
            <a:pPr algn="l"/>
            <a:r>
              <a:rPr lang="ko-KR" altLang="en-US" b="1" i="0" dirty="0">
                <a:solidFill>
                  <a:srgbClr val="0070C0"/>
                </a:solidFill>
                <a:effectLst/>
                <a:latin typeface="Noto Sans KR"/>
              </a:rPr>
              <a:t>어떤 학습 데이터를 찾을지 궁금해 </a:t>
            </a:r>
            <a:r>
              <a:rPr lang="ko-KR" altLang="en-US" b="1" dirty="0" err="1">
                <a:solidFill>
                  <a:srgbClr val="0070C0"/>
                </a:solidFill>
                <a:latin typeface="Noto Sans KR"/>
              </a:rPr>
              <a:t>하시는거</a:t>
            </a:r>
            <a:r>
              <a:rPr lang="ko-KR" altLang="en-US" b="1" dirty="0">
                <a:solidFill>
                  <a:srgbClr val="0070C0"/>
                </a:solidFill>
                <a:latin typeface="Noto Sans KR"/>
              </a:rPr>
              <a:t> 같다</a:t>
            </a:r>
            <a:r>
              <a:rPr lang="en-US" altLang="ko-KR" b="1" dirty="0">
                <a:solidFill>
                  <a:srgbClr val="0070C0"/>
                </a:solidFill>
                <a:latin typeface="Noto Sans KR"/>
              </a:rPr>
              <a:t>. </a:t>
            </a:r>
            <a:r>
              <a:rPr lang="ko-KR" altLang="en-US" b="1" dirty="0">
                <a:solidFill>
                  <a:srgbClr val="0070C0"/>
                </a:solidFill>
                <a:latin typeface="Noto Sans KR"/>
              </a:rPr>
              <a:t> 일종의 </a:t>
            </a:r>
            <a:r>
              <a:rPr lang="en-US" altLang="ko-KR" b="1" dirty="0">
                <a:solidFill>
                  <a:srgbClr val="0070C0"/>
                </a:solidFill>
                <a:latin typeface="Noto Sans KR"/>
              </a:rPr>
              <a:t>test</a:t>
            </a:r>
            <a:r>
              <a:rPr lang="ko-KR" altLang="en-US" b="1" dirty="0" err="1">
                <a:solidFill>
                  <a:srgbClr val="0070C0"/>
                </a:solidFill>
                <a:latin typeface="Noto Sans KR"/>
              </a:rPr>
              <a:t>일꺼</a:t>
            </a:r>
            <a:r>
              <a:rPr lang="ko-KR" altLang="en-US" b="1" dirty="0">
                <a:solidFill>
                  <a:srgbClr val="0070C0"/>
                </a:solidFill>
                <a:latin typeface="Noto Sans KR"/>
              </a:rPr>
              <a:t> 같다</a:t>
            </a:r>
            <a:r>
              <a:rPr lang="en-US" altLang="ko-KR" b="1" dirty="0">
                <a:solidFill>
                  <a:srgbClr val="0070C0"/>
                </a:solidFill>
                <a:latin typeface="Noto Sans KR"/>
              </a:rPr>
              <a:t>.</a:t>
            </a:r>
            <a:endParaRPr lang="en-US" altLang="ko-KR" b="1" i="0" dirty="0">
              <a:solidFill>
                <a:srgbClr val="0070C0"/>
              </a:solidFill>
              <a:effectLst/>
              <a:latin typeface="Noto Sans K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EC905-E6B5-413B-0A90-AD03C8929381}"/>
              </a:ext>
            </a:extLst>
          </p:cNvPr>
          <p:cNvSpPr txBox="1"/>
          <p:nvPr/>
        </p:nvSpPr>
        <p:spPr>
          <a:xfrm>
            <a:off x="1490444" y="4924338"/>
            <a:ext cx="9734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effectLst/>
                <a:latin typeface="Noto Sans KR"/>
              </a:rPr>
              <a:t>. Layout Generation</a:t>
            </a:r>
            <a:r>
              <a:rPr lang="ko-KR" altLang="en-US" b="0" i="0" dirty="0">
                <a:effectLst/>
                <a:latin typeface="Noto Sans KR"/>
              </a:rPr>
              <a:t>에 </a:t>
            </a:r>
            <a:r>
              <a:rPr lang="en-US" altLang="ko-KR" b="0" i="0" dirty="0">
                <a:effectLst/>
                <a:latin typeface="Noto Sans KR"/>
              </a:rPr>
              <a:t>LLM</a:t>
            </a:r>
            <a:r>
              <a:rPr lang="ko-KR" altLang="en-US" b="0" i="0" dirty="0">
                <a:effectLst/>
                <a:latin typeface="Noto Sans KR"/>
              </a:rPr>
              <a:t>을 활용하는 경우에 관해 </a:t>
            </a:r>
            <a:r>
              <a:rPr lang="en-US" altLang="ko-KR" b="0" i="0" dirty="0">
                <a:effectLst/>
                <a:latin typeface="Noto Sans KR"/>
              </a:rPr>
              <a:t>GPT4 API</a:t>
            </a:r>
            <a:r>
              <a:rPr lang="ko-KR" altLang="en-US" b="0" i="0" dirty="0">
                <a:effectLst/>
                <a:latin typeface="Noto Sans KR"/>
              </a:rPr>
              <a:t>를 사용할 예정이라고 답변을 주셨었는데</a:t>
            </a:r>
            <a:r>
              <a:rPr lang="en-US" altLang="ko-KR" b="0" i="0" dirty="0">
                <a:effectLst/>
                <a:latin typeface="Noto Sans KR"/>
              </a:rPr>
              <a:t>, </a:t>
            </a:r>
            <a:r>
              <a:rPr lang="ko-KR" altLang="en-US" b="0" i="0" dirty="0">
                <a:effectLst/>
                <a:latin typeface="Noto Sans KR"/>
              </a:rPr>
              <a:t>이때 </a:t>
            </a:r>
            <a:r>
              <a:rPr lang="en-US" altLang="ko-KR" b="0" i="0" dirty="0">
                <a:effectLst/>
                <a:latin typeface="Noto Sans KR"/>
              </a:rPr>
              <a:t>API</a:t>
            </a:r>
            <a:r>
              <a:rPr lang="ko-KR" altLang="en-US" b="0" i="0" dirty="0">
                <a:effectLst/>
                <a:latin typeface="Noto Sans KR"/>
              </a:rPr>
              <a:t>를 사용하는 비용</a:t>
            </a:r>
            <a:r>
              <a:rPr lang="en-US" altLang="ko-KR" b="0" i="0" dirty="0">
                <a:effectLst/>
                <a:latin typeface="Noto Sans KR"/>
              </a:rPr>
              <a:t>(fine-tuning </a:t>
            </a:r>
            <a:r>
              <a:rPr lang="ko-KR" altLang="en-US" b="0" i="0" dirty="0">
                <a:effectLst/>
                <a:latin typeface="Noto Sans KR"/>
              </a:rPr>
              <a:t>학습 혹은 </a:t>
            </a:r>
            <a:r>
              <a:rPr lang="en-US" altLang="ko-KR" b="0" i="0" dirty="0">
                <a:effectLst/>
                <a:latin typeface="Noto Sans KR"/>
              </a:rPr>
              <a:t>API </a:t>
            </a:r>
            <a:r>
              <a:rPr lang="ko-KR" altLang="en-US" b="0" i="0" dirty="0">
                <a:effectLst/>
                <a:latin typeface="Noto Sans KR"/>
              </a:rPr>
              <a:t>호출 비용</a:t>
            </a:r>
            <a:r>
              <a:rPr lang="en-US" altLang="ko-KR" b="0" i="0" dirty="0">
                <a:effectLst/>
                <a:latin typeface="Noto Sans KR"/>
              </a:rPr>
              <a:t>)</a:t>
            </a:r>
            <a:r>
              <a:rPr lang="ko-KR" altLang="en-US" b="0" i="0" dirty="0">
                <a:effectLst/>
                <a:latin typeface="Noto Sans KR"/>
              </a:rPr>
              <a:t>은 저희가 지급 받는 연구 비용에 포함하여 계획서를 작성해야 하나요</a:t>
            </a:r>
            <a:r>
              <a:rPr lang="en-US" altLang="ko-KR" b="0" i="0" dirty="0">
                <a:effectLst/>
                <a:latin typeface="Noto Sans KR"/>
              </a:rPr>
              <a:t>? </a:t>
            </a:r>
            <a:r>
              <a:rPr lang="ko-KR" altLang="en-US" b="0" i="0" dirty="0">
                <a:effectLst/>
                <a:latin typeface="Noto Sans KR"/>
              </a:rPr>
              <a:t>아니면 이는 연구 비용에서 제외되는 항목인가요</a:t>
            </a:r>
            <a:r>
              <a:rPr lang="en-US" altLang="ko-KR" b="0" i="0" dirty="0">
                <a:effectLst/>
                <a:latin typeface="Noto Sans KR"/>
              </a:rPr>
              <a:t>?</a:t>
            </a:r>
          </a:p>
          <a:p>
            <a:pPr algn="l"/>
            <a:r>
              <a:rPr lang="en-US" altLang="ko-KR" b="1" i="0" dirty="0">
                <a:effectLst/>
                <a:latin typeface="Noto Sans KR"/>
              </a:rPr>
              <a:t>A3. </a:t>
            </a:r>
            <a:r>
              <a:rPr lang="ko-KR" altLang="en-US" b="1" i="0" dirty="0">
                <a:effectLst/>
                <a:latin typeface="Noto Sans KR"/>
              </a:rPr>
              <a:t>지급받는 연구 비용에 포함하여 계획서를 작성해야 합니다</a:t>
            </a:r>
            <a:r>
              <a:rPr lang="en-US" altLang="ko-KR" b="1" i="0" dirty="0">
                <a:effectLst/>
                <a:latin typeface="Noto Sans KR"/>
              </a:rPr>
              <a:t>. </a:t>
            </a:r>
            <a:r>
              <a:rPr lang="ko-KR" altLang="en-US" b="1" i="0" dirty="0">
                <a:effectLst/>
                <a:latin typeface="Noto Sans KR"/>
              </a:rPr>
              <a:t>정확히 </a:t>
            </a:r>
            <a:r>
              <a:rPr lang="ko-KR" altLang="en-US" b="1" i="0" dirty="0" err="1">
                <a:effectLst/>
                <a:latin typeface="Noto Sans KR"/>
              </a:rPr>
              <a:t>과금되는</a:t>
            </a:r>
            <a:r>
              <a:rPr lang="ko-KR" altLang="en-US" b="1" i="0" dirty="0">
                <a:effectLst/>
                <a:latin typeface="Noto Sans KR"/>
              </a:rPr>
              <a:t> 금액은 예측하기 어려우니</a:t>
            </a:r>
            <a:r>
              <a:rPr lang="en-US" altLang="ko-KR" b="1" i="0" dirty="0">
                <a:effectLst/>
                <a:latin typeface="Noto Sans KR"/>
              </a:rPr>
              <a:t>, </a:t>
            </a:r>
            <a:r>
              <a:rPr lang="ko-KR" altLang="en-US" b="1" i="0" dirty="0">
                <a:effectLst/>
                <a:latin typeface="Noto Sans KR"/>
              </a:rPr>
              <a:t>대략적인 수치로만 계획서에 포함하시면 될 것 같습니다</a:t>
            </a:r>
            <a:endParaRPr lang="ko-KR" altLang="en-US" b="0" i="0" dirty="0"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775609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FFE0D09-7852-4464-B24C-6CF8630A84DF}"/>
              </a:ext>
            </a:extLst>
          </p:cNvPr>
          <p:cNvSpPr/>
          <p:nvPr/>
        </p:nvSpPr>
        <p:spPr>
          <a:xfrm>
            <a:off x="956119" y="1308414"/>
            <a:ext cx="10296541" cy="4509618"/>
          </a:xfrm>
          <a:prstGeom prst="roundRect">
            <a:avLst>
              <a:gd name="adj" fmla="val 61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3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291DD27-42F9-4624-AB36-9215B123D643}"/>
              </a:ext>
            </a:extLst>
          </p:cNvPr>
          <p:cNvSpPr/>
          <p:nvPr/>
        </p:nvSpPr>
        <p:spPr>
          <a:xfrm>
            <a:off x="4582010" y="391999"/>
            <a:ext cx="814484" cy="411824"/>
          </a:xfrm>
          <a:prstGeom prst="roundRect">
            <a:avLst>
              <a:gd name="adj" fmla="val 20370"/>
            </a:avLst>
          </a:prstGeom>
          <a:solidFill>
            <a:srgbClr val="00F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1756F-730A-4661-B200-8C2E9E6E8511}"/>
              </a:ext>
            </a:extLst>
          </p:cNvPr>
          <p:cNvSpPr txBox="1"/>
          <p:nvPr/>
        </p:nvSpPr>
        <p:spPr>
          <a:xfrm>
            <a:off x="276041" y="312560"/>
            <a:ext cx="4773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과제 수행 계획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7E197F-3A48-888E-5D1D-CE3CE74E0A52}"/>
              </a:ext>
            </a:extLst>
          </p:cNvPr>
          <p:cNvSpPr txBox="1"/>
          <p:nvPr/>
        </p:nvSpPr>
        <p:spPr>
          <a:xfrm>
            <a:off x="2653717" y="1711354"/>
            <a:ext cx="6884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인력</a:t>
            </a:r>
            <a:r>
              <a:rPr lang="en-US" altLang="ko-KR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팀원</a:t>
            </a:r>
            <a:r>
              <a:rPr lang="en-US" altLang="ko-KR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운영 계획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8245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FFE0D09-7852-4464-B24C-6CF8630A84DF}"/>
              </a:ext>
            </a:extLst>
          </p:cNvPr>
          <p:cNvSpPr/>
          <p:nvPr/>
        </p:nvSpPr>
        <p:spPr>
          <a:xfrm>
            <a:off x="956119" y="1308414"/>
            <a:ext cx="10296541" cy="4509618"/>
          </a:xfrm>
          <a:prstGeom prst="roundRect">
            <a:avLst>
              <a:gd name="adj" fmla="val 61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3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291DD27-42F9-4624-AB36-9215B123D643}"/>
              </a:ext>
            </a:extLst>
          </p:cNvPr>
          <p:cNvSpPr/>
          <p:nvPr/>
        </p:nvSpPr>
        <p:spPr>
          <a:xfrm>
            <a:off x="4582010" y="391999"/>
            <a:ext cx="814484" cy="411824"/>
          </a:xfrm>
          <a:prstGeom prst="roundRect">
            <a:avLst>
              <a:gd name="adj" fmla="val 20370"/>
            </a:avLst>
          </a:prstGeom>
          <a:solidFill>
            <a:srgbClr val="00F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1756F-730A-4661-B200-8C2E9E6E8511}"/>
              </a:ext>
            </a:extLst>
          </p:cNvPr>
          <p:cNvSpPr txBox="1"/>
          <p:nvPr/>
        </p:nvSpPr>
        <p:spPr>
          <a:xfrm>
            <a:off x="276041" y="312560"/>
            <a:ext cx="4773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과제 수행 계획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7E197F-3A48-888E-5D1D-CE3CE74E0A52}"/>
              </a:ext>
            </a:extLst>
          </p:cNvPr>
          <p:cNvSpPr txBox="1"/>
          <p:nvPr/>
        </p:nvSpPr>
        <p:spPr>
          <a:xfrm>
            <a:off x="2653717" y="1711354"/>
            <a:ext cx="6884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계획 일정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33906C-A67E-1F6A-CFF2-137084BD703E}"/>
              </a:ext>
            </a:extLst>
          </p:cNvPr>
          <p:cNvSpPr txBox="1"/>
          <p:nvPr/>
        </p:nvSpPr>
        <p:spPr>
          <a:xfrm>
            <a:off x="1222220" y="2296129"/>
            <a:ext cx="62355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i="0" dirty="0">
                <a:effectLst/>
                <a:latin typeface="Noto Sans KR"/>
              </a:rPr>
              <a:t>지원 접수 </a:t>
            </a:r>
            <a:r>
              <a:rPr lang="en-US" altLang="ko-KR" b="1" i="0" dirty="0">
                <a:effectLst/>
                <a:latin typeface="Noto Sans KR"/>
              </a:rPr>
              <a:t>2024</a:t>
            </a:r>
            <a:r>
              <a:rPr lang="ko-KR" altLang="en-US" b="1" i="0" dirty="0">
                <a:effectLst/>
                <a:latin typeface="Noto Sans KR"/>
              </a:rPr>
              <a:t>년 </a:t>
            </a:r>
            <a:r>
              <a:rPr lang="en-US" altLang="ko-KR" b="1" i="0" dirty="0">
                <a:effectLst/>
                <a:latin typeface="Noto Sans KR"/>
              </a:rPr>
              <a:t>4</a:t>
            </a:r>
            <a:r>
              <a:rPr lang="ko-KR" altLang="en-US" b="1" i="0" dirty="0">
                <a:effectLst/>
                <a:latin typeface="Noto Sans KR"/>
              </a:rPr>
              <a:t>월 </a:t>
            </a:r>
            <a:r>
              <a:rPr lang="en-US" altLang="ko-KR" b="1" i="0" dirty="0">
                <a:effectLst/>
                <a:latin typeface="Noto Sans KR"/>
              </a:rPr>
              <a:t>11</a:t>
            </a:r>
            <a:r>
              <a:rPr lang="ko-KR" altLang="en-US" b="1" i="0" dirty="0">
                <a:effectLst/>
                <a:latin typeface="Noto Sans KR"/>
              </a:rPr>
              <a:t>일</a:t>
            </a:r>
            <a:r>
              <a:rPr lang="en-US" altLang="ko-KR" b="1" i="0" dirty="0">
                <a:effectLst/>
                <a:latin typeface="Noto Sans KR"/>
              </a:rPr>
              <a:t>(</a:t>
            </a:r>
            <a:r>
              <a:rPr lang="ko-KR" altLang="en-US" b="1" i="0" dirty="0">
                <a:effectLst/>
                <a:latin typeface="Noto Sans KR"/>
              </a:rPr>
              <a:t>목</a:t>
            </a:r>
            <a:r>
              <a:rPr lang="en-US" altLang="ko-KR" b="1" i="0" dirty="0">
                <a:effectLst/>
                <a:latin typeface="Noto Sans KR"/>
              </a:rPr>
              <a:t>) - 5</a:t>
            </a:r>
            <a:r>
              <a:rPr lang="ko-KR" altLang="en-US" b="1" i="0" dirty="0">
                <a:effectLst/>
                <a:latin typeface="Noto Sans KR"/>
              </a:rPr>
              <a:t>월 </a:t>
            </a:r>
            <a:r>
              <a:rPr lang="en-US" altLang="ko-KR" b="1" i="0" dirty="0">
                <a:effectLst/>
                <a:latin typeface="Noto Sans KR"/>
              </a:rPr>
              <a:t>6</a:t>
            </a:r>
            <a:r>
              <a:rPr lang="ko-KR" altLang="en-US" b="1" i="0" dirty="0">
                <a:effectLst/>
                <a:latin typeface="Noto Sans KR"/>
              </a:rPr>
              <a:t>일</a:t>
            </a:r>
            <a:r>
              <a:rPr lang="en-US" altLang="ko-KR" b="1" i="0" dirty="0">
                <a:effectLst/>
                <a:latin typeface="Noto Sans KR"/>
              </a:rPr>
              <a:t>(</a:t>
            </a:r>
            <a:r>
              <a:rPr lang="ko-KR" altLang="en-US" b="1" i="0" dirty="0">
                <a:effectLst/>
                <a:latin typeface="Noto Sans KR"/>
              </a:rPr>
              <a:t>월</a:t>
            </a:r>
            <a:r>
              <a:rPr lang="en-US" altLang="ko-KR" b="1" i="0" dirty="0">
                <a:effectLst/>
                <a:latin typeface="Noto Sans KR"/>
              </a:rPr>
              <a:t>) 23:59 </a:t>
            </a:r>
            <a:r>
              <a:rPr lang="ko-KR" altLang="en-US" b="1" i="0" dirty="0">
                <a:effectLst/>
                <a:latin typeface="Noto Sans KR"/>
              </a:rPr>
              <a:t>까지</a:t>
            </a:r>
            <a:r>
              <a:rPr lang="en-US" altLang="ko-KR" b="1" i="0" dirty="0">
                <a:effectLst/>
                <a:latin typeface="Noto Sans KR"/>
              </a:rPr>
              <a:t>!</a:t>
            </a:r>
            <a:endParaRPr lang="ko-KR" altLang="en-US" b="0" i="0" dirty="0">
              <a:effectLst/>
              <a:latin typeface="Noto Sans KR"/>
            </a:endParaRPr>
          </a:p>
          <a:p>
            <a:pPr algn="l"/>
            <a:r>
              <a:rPr lang="en-US" altLang="ko-KR" b="0" i="0" dirty="0">
                <a:effectLst/>
                <a:latin typeface="Arial" panose="020B0604020202020204" pitchFamily="34" charset="0"/>
              </a:rPr>
              <a:t>•</a:t>
            </a:r>
          </a:p>
          <a:p>
            <a:pPr algn="l"/>
            <a:r>
              <a:rPr lang="ko-KR" altLang="en-US" b="1" i="0" dirty="0">
                <a:effectLst/>
                <a:latin typeface="Noto Sans KR"/>
              </a:rPr>
              <a:t>서류 전형 발표 </a:t>
            </a:r>
            <a:r>
              <a:rPr lang="en-US" altLang="ko-KR" b="1" i="0" dirty="0">
                <a:effectLst/>
                <a:latin typeface="Noto Sans KR"/>
              </a:rPr>
              <a:t>5</a:t>
            </a:r>
            <a:r>
              <a:rPr lang="ko-KR" altLang="en-US" b="1" i="0" dirty="0">
                <a:effectLst/>
                <a:latin typeface="Noto Sans KR"/>
              </a:rPr>
              <a:t>월 </a:t>
            </a:r>
            <a:r>
              <a:rPr lang="en-US" altLang="ko-KR" b="1" i="0" dirty="0">
                <a:effectLst/>
                <a:latin typeface="Noto Sans KR"/>
              </a:rPr>
              <a:t>17</a:t>
            </a:r>
            <a:r>
              <a:rPr lang="ko-KR" altLang="en-US" b="1" i="0" dirty="0">
                <a:effectLst/>
                <a:latin typeface="Noto Sans KR"/>
              </a:rPr>
              <a:t>일</a:t>
            </a:r>
            <a:r>
              <a:rPr lang="en-US" altLang="ko-KR" b="1" i="0" dirty="0">
                <a:effectLst/>
                <a:latin typeface="Noto Sans KR"/>
              </a:rPr>
              <a:t>(</a:t>
            </a:r>
            <a:r>
              <a:rPr lang="ko-KR" altLang="en-US" b="1" i="0" dirty="0">
                <a:effectLst/>
                <a:latin typeface="Noto Sans KR"/>
              </a:rPr>
              <a:t>금</a:t>
            </a:r>
            <a:r>
              <a:rPr lang="en-US" altLang="ko-KR" b="1" i="0" dirty="0">
                <a:effectLst/>
                <a:latin typeface="Noto Sans KR"/>
              </a:rPr>
              <a:t>)</a:t>
            </a:r>
            <a:endParaRPr lang="ko-KR" altLang="en-US" b="0" i="0" dirty="0">
              <a:effectLst/>
              <a:latin typeface="Noto Sans KR"/>
            </a:endParaRPr>
          </a:p>
          <a:p>
            <a:pPr algn="l"/>
            <a:r>
              <a:rPr lang="en-US" altLang="ko-KR" b="0" i="0" dirty="0">
                <a:effectLst/>
                <a:latin typeface="Arial" panose="020B0604020202020204" pitchFamily="34" charset="0"/>
              </a:rPr>
              <a:t>•</a:t>
            </a:r>
          </a:p>
          <a:p>
            <a:pPr algn="l"/>
            <a:r>
              <a:rPr lang="ko-KR" altLang="en-US" b="1" i="0" dirty="0">
                <a:effectLst/>
                <a:latin typeface="Noto Sans KR"/>
              </a:rPr>
              <a:t>온라인 </a:t>
            </a:r>
            <a:r>
              <a:rPr lang="en-US" altLang="ko-KR" b="1" i="0" dirty="0">
                <a:effectLst/>
                <a:latin typeface="Noto Sans KR"/>
              </a:rPr>
              <a:t>PT/</a:t>
            </a:r>
            <a:r>
              <a:rPr lang="ko-KR" altLang="en-US" b="1" i="0" dirty="0">
                <a:effectLst/>
                <a:latin typeface="Noto Sans KR"/>
              </a:rPr>
              <a:t>심사 </a:t>
            </a:r>
            <a:r>
              <a:rPr lang="en-US" altLang="ko-KR" b="1" i="0" dirty="0">
                <a:effectLst/>
                <a:latin typeface="Noto Sans KR"/>
              </a:rPr>
              <a:t>5</a:t>
            </a:r>
            <a:r>
              <a:rPr lang="ko-KR" altLang="en-US" b="1" i="0" dirty="0">
                <a:effectLst/>
                <a:latin typeface="Noto Sans KR"/>
              </a:rPr>
              <a:t>월 </a:t>
            </a:r>
            <a:r>
              <a:rPr lang="en-US" altLang="ko-KR" b="1" i="0" dirty="0">
                <a:effectLst/>
                <a:latin typeface="Noto Sans KR"/>
              </a:rPr>
              <a:t>21</a:t>
            </a:r>
            <a:r>
              <a:rPr lang="ko-KR" altLang="en-US" b="1" i="0" dirty="0">
                <a:effectLst/>
                <a:latin typeface="Noto Sans KR"/>
              </a:rPr>
              <a:t>일</a:t>
            </a:r>
            <a:r>
              <a:rPr lang="en-US" altLang="ko-KR" b="1" i="0" dirty="0">
                <a:effectLst/>
                <a:latin typeface="Noto Sans KR"/>
              </a:rPr>
              <a:t>(</a:t>
            </a:r>
            <a:r>
              <a:rPr lang="ko-KR" altLang="en-US" b="1" i="0" dirty="0">
                <a:effectLst/>
                <a:latin typeface="Noto Sans KR"/>
              </a:rPr>
              <a:t>화</a:t>
            </a:r>
            <a:r>
              <a:rPr lang="en-US" altLang="ko-KR" b="1" i="0" dirty="0">
                <a:effectLst/>
                <a:latin typeface="Noto Sans KR"/>
              </a:rPr>
              <a:t>)</a:t>
            </a:r>
            <a:endParaRPr lang="ko-KR" altLang="en-US" b="0" i="0" dirty="0">
              <a:effectLst/>
              <a:latin typeface="Noto Sans KR"/>
            </a:endParaRPr>
          </a:p>
          <a:p>
            <a:pPr algn="l"/>
            <a:r>
              <a:rPr lang="en-US" altLang="ko-KR" b="0" i="0" dirty="0">
                <a:effectLst/>
                <a:latin typeface="Arial" panose="020B0604020202020204" pitchFamily="34" charset="0"/>
              </a:rPr>
              <a:t>•</a:t>
            </a:r>
          </a:p>
          <a:p>
            <a:pPr algn="l"/>
            <a:r>
              <a:rPr lang="ko-KR" altLang="en-US" b="1" i="0" dirty="0">
                <a:effectLst/>
                <a:latin typeface="Noto Sans KR"/>
              </a:rPr>
              <a:t>최종 합격자 발표 </a:t>
            </a:r>
            <a:r>
              <a:rPr lang="en-US" altLang="ko-KR" b="1" i="0" dirty="0">
                <a:effectLst/>
                <a:latin typeface="Noto Sans KR"/>
              </a:rPr>
              <a:t>5</a:t>
            </a:r>
            <a:r>
              <a:rPr lang="ko-KR" altLang="en-US" b="1" i="0" dirty="0">
                <a:effectLst/>
                <a:latin typeface="Noto Sans KR"/>
              </a:rPr>
              <a:t>월 </a:t>
            </a:r>
            <a:r>
              <a:rPr lang="en-US" altLang="ko-KR" b="1" i="0" dirty="0">
                <a:effectLst/>
                <a:latin typeface="Noto Sans KR"/>
              </a:rPr>
              <a:t>24</a:t>
            </a:r>
            <a:r>
              <a:rPr lang="ko-KR" altLang="en-US" b="1" i="0" dirty="0">
                <a:effectLst/>
                <a:latin typeface="Noto Sans KR"/>
              </a:rPr>
              <a:t>일</a:t>
            </a:r>
            <a:r>
              <a:rPr lang="en-US" altLang="ko-KR" b="1" i="0" dirty="0">
                <a:effectLst/>
                <a:latin typeface="Noto Sans KR"/>
              </a:rPr>
              <a:t>(</a:t>
            </a:r>
            <a:r>
              <a:rPr lang="ko-KR" altLang="en-US" b="1" i="0" dirty="0">
                <a:effectLst/>
                <a:latin typeface="Noto Sans KR"/>
              </a:rPr>
              <a:t>금</a:t>
            </a:r>
            <a:r>
              <a:rPr lang="en-US" altLang="ko-KR" b="1" i="0" dirty="0">
                <a:effectLst/>
                <a:latin typeface="Noto Sans KR"/>
              </a:rPr>
              <a:t>)</a:t>
            </a:r>
            <a:endParaRPr lang="ko-KR" altLang="en-US" b="0" i="0" dirty="0">
              <a:effectLst/>
              <a:latin typeface="Noto Sans KR"/>
            </a:endParaRPr>
          </a:p>
          <a:p>
            <a:pPr algn="l"/>
            <a:r>
              <a:rPr lang="en-US" altLang="ko-KR" b="0" i="0" dirty="0">
                <a:effectLst/>
                <a:latin typeface="Arial" panose="020B0604020202020204" pitchFamily="34" charset="0"/>
              </a:rPr>
              <a:t>•</a:t>
            </a:r>
          </a:p>
          <a:p>
            <a:pPr algn="l"/>
            <a:r>
              <a:rPr lang="ko-KR" altLang="en-US" b="1" i="0" dirty="0">
                <a:effectLst/>
                <a:latin typeface="Noto Sans KR"/>
              </a:rPr>
              <a:t>오리엔테이션 </a:t>
            </a:r>
            <a:r>
              <a:rPr lang="en-US" altLang="ko-KR" b="1" i="0" dirty="0">
                <a:effectLst/>
                <a:latin typeface="Noto Sans KR"/>
              </a:rPr>
              <a:t>5</a:t>
            </a:r>
            <a:r>
              <a:rPr lang="ko-KR" altLang="en-US" b="1" i="0" dirty="0">
                <a:effectLst/>
                <a:latin typeface="Noto Sans KR"/>
              </a:rPr>
              <a:t>월 </a:t>
            </a:r>
            <a:r>
              <a:rPr lang="en-US" altLang="ko-KR" b="1" i="0" dirty="0">
                <a:effectLst/>
                <a:latin typeface="Noto Sans KR"/>
              </a:rPr>
              <a:t>31</a:t>
            </a:r>
            <a:r>
              <a:rPr lang="ko-KR" altLang="en-US" b="1" i="0" dirty="0">
                <a:effectLst/>
                <a:latin typeface="Noto Sans KR"/>
              </a:rPr>
              <a:t>일</a:t>
            </a:r>
            <a:r>
              <a:rPr lang="en-US" altLang="ko-KR" b="1" i="0" dirty="0">
                <a:effectLst/>
                <a:latin typeface="Noto Sans KR"/>
              </a:rPr>
              <a:t>(</a:t>
            </a:r>
            <a:r>
              <a:rPr lang="ko-KR" altLang="en-US" b="1" i="0" dirty="0">
                <a:effectLst/>
                <a:latin typeface="Noto Sans KR"/>
              </a:rPr>
              <a:t>금</a:t>
            </a:r>
            <a:r>
              <a:rPr lang="en-US" altLang="ko-KR" b="1" i="0" dirty="0">
                <a:effectLst/>
                <a:latin typeface="Noto Sans KR"/>
              </a:rPr>
              <a:t>)</a:t>
            </a:r>
            <a:endParaRPr lang="ko-KR" altLang="en-US" b="0" i="0" dirty="0">
              <a:effectLst/>
              <a:latin typeface="Noto Sans KR"/>
            </a:endParaRPr>
          </a:p>
          <a:p>
            <a:pPr algn="l"/>
            <a:r>
              <a:rPr lang="en-US" altLang="ko-KR" b="0" i="0" dirty="0">
                <a:effectLst/>
                <a:latin typeface="Arial" panose="020B0604020202020204" pitchFamily="34" charset="0"/>
              </a:rPr>
              <a:t>•</a:t>
            </a:r>
          </a:p>
          <a:p>
            <a:pPr algn="l"/>
            <a:r>
              <a:rPr lang="ko-KR" altLang="en-US" b="1" i="0" dirty="0">
                <a:effectLst/>
                <a:latin typeface="Noto Sans KR"/>
              </a:rPr>
              <a:t>중간 리뷰 </a:t>
            </a:r>
            <a:r>
              <a:rPr lang="en-US" altLang="ko-KR" b="1" i="0" dirty="0">
                <a:effectLst/>
                <a:latin typeface="Noto Sans KR"/>
              </a:rPr>
              <a:t>8</a:t>
            </a:r>
            <a:r>
              <a:rPr lang="ko-KR" altLang="en-US" b="1" i="0" dirty="0">
                <a:effectLst/>
                <a:latin typeface="Noto Sans KR"/>
              </a:rPr>
              <a:t>월 </a:t>
            </a:r>
            <a:r>
              <a:rPr lang="en-US" altLang="ko-KR" b="1" i="0" dirty="0">
                <a:effectLst/>
                <a:latin typeface="Noto Sans KR"/>
              </a:rPr>
              <a:t>22</a:t>
            </a:r>
            <a:r>
              <a:rPr lang="ko-KR" altLang="en-US" b="1" i="0" dirty="0">
                <a:effectLst/>
                <a:latin typeface="Noto Sans KR"/>
              </a:rPr>
              <a:t>일</a:t>
            </a:r>
            <a:r>
              <a:rPr lang="en-US" altLang="ko-KR" b="1" i="0" dirty="0">
                <a:effectLst/>
                <a:latin typeface="Noto Sans KR"/>
              </a:rPr>
              <a:t>(</a:t>
            </a:r>
            <a:r>
              <a:rPr lang="ko-KR" altLang="en-US" b="1" i="0" dirty="0">
                <a:effectLst/>
                <a:latin typeface="Noto Sans KR"/>
              </a:rPr>
              <a:t>목</a:t>
            </a:r>
            <a:r>
              <a:rPr lang="en-US" altLang="ko-KR" b="1" i="0" dirty="0">
                <a:effectLst/>
                <a:latin typeface="Noto Sans KR"/>
              </a:rPr>
              <a:t>)</a:t>
            </a:r>
            <a:endParaRPr lang="ko-KR" altLang="en-US" b="0" i="0" dirty="0">
              <a:effectLst/>
              <a:latin typeface="Noto Sans KR"/>
            </a:endParaRPr>
          </a:p>
          <a:p>
            <a:pPr algn="l"/>
            <a:r>
              <a:rPr lang="en-US" altLang="ko-KR" b="0" i="0" dirty="0">
                <a:effectLst/>
                <a:latin typeface="Arial" panose="020B0604020202020204" pitchFamily="34" charset="0"/>
              </a:rPr>
              <a:t>•</a:t>
            </a:r>
          </a:p>
          <a:p>
            <a:pPr algn="l"/>
            <a:r>
              <a:rPr lang="ko-KR" altLang="en-US" b="1" i="0" dirty="0">
                <a:effectLst/>
                <a:latin typeface="Noto Sans KR"/>
              </a:rPr>
              <a:t>최종 발표</a:t>
            </a:r>
            <a:r>
              <a:rPr lang="en-US" altLang="ko-KR" b="1" i="0" dirty="0">
                <a:effectLst/>
                <a:latin typeface="Noto Sans KR"/>
              </a:rPr>
              <a:t>/</a:t>
            </a:r>
            <a:r>
              <a:rPr lang="ko-KR" altLang="en-US" b="1" i="0" dirty="0">
                <a:effectLst/>
                <a:latin typeface="Noto Sans KR"/>
              </a:rPr>
              <a:t>심사 </a:t>
            </a:r>
            <a:r>
              <a:rPr lang="en-US" altLang="ko-KR" b="1" i="0" dirty="0">
                <a:effectLst/>
                <a:latin typeface="Noto Sans KR"/>
              </a:rPr>
              <a:t>10</a:t>
            </a:r>
            <a:r>
              <a:rPr lang="ko-KR" altLang="en-US" b="1" i="0" dirty="0">
                <a:effectLst/>
                <a:latin typeface="Noto Sans KR"/>
              </a:rPr>
              <a:t>월 </a:t>
            </a:r>
            <a:r>
              <a:rPr lang="en-US" altLang="ko-KR" b="1" i="0" dirty="0">
                <a:effectLst/>
                <a:latin typeface="Noto Sans KR"/>
              </a:rPr>
              <a:t>31</a:t>
            </a:r>
            <a:r>
              <a:rPr lang="ko-KR" altLang="en-US" b="1" i="0" dirty="0">
                <a:effectLst/>
                <a:latin typeface="Noto Sans KR"/>
              </a:rPr>
              <a:t>일</a:t>
            </a:r>
            <a:r>
              <a:rPr lang="en-US" altLang="ko-KR" b="1" i="0" dirty="0">
                <a:effectLst/>
                <a:latin typeface="Noto Sans KR"/>
              </a:rPr>
              <a:t>(</a:t>
            </a:r>
            <a:r>
              <a:rPr lang="ko-KR" altLang="en-US" b="1" i="0" dirty="0">
                <a:effectLst/>
                <a:latin typeface="Noto Sans KR"/>
              </a:rPr>
              <a:t>목</a:t>
            </a:r>
            <a:r>
              <a:rPr lang="en-US" altLang="ko-KR" b="1" i="0" dirty="0">
                <a:effectLst/>
                <a:latin typeface="Noto Sans KR"/>
              </a:rPr>
              <a:t>)</a:t>
            </a:r>
            <a:endParaRPr lang="ko-KR" altLang="en-US" b="0" i="0" dirty="0">
              <a:effectLst/>
              <a:latin typeface="Noto Sans K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3586E4-0DFC-C23A-8727-1F9B7476F93E}"/>
              </a:ext>
            </a:extLst>
          </p:cNvPr>
          <p:cNvSpPr txBox="1"/>
          <p:nvPr/>
        </p:nvSpPr>
        <p:spPr>
          <a:xfrm>
            <a:off x="7818539" y="2296129"/>
            <a:ext cx="34982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25</a:t>
            </a:r>
            <a:r>
              <a:rPr lang="ko-KR" altLang="en-US" dirty="0"/>
              <a:t>일 </a:t>
            </a:r>
            <a:r>
              <a:rPr lang="en-US" altLang="ko-KR" dirty="0"/>
              <a:t>~ 8</a:t>
            </a:r>
            <a:r>
              <a:rPr lang="ko-KR" altLang="en-US" dirty="0"/>
              <a:t>월 </a:t>
            </a:r>
            <a:r>
              <a:rPr lang="en-US" altLang="ko-KR" dirty="0"/>
              <a:t>22</a:t>
            </a:r>
            <a:r>
              <a:rPr lang="ko-KR" altLang="en-US" dirty="0"/>
              <a:t>까지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31</a:t>
            </a:r>
            <a:r>
              <a:rPr lang="ko-KR" altLang="en-US" dirty="0"/>
              <a:t>까지 계획 필요</a:t>
            </a:r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dirty="0"/>
              <a:t>&lt;</a:t>
            </a:r>
            <a:r>
              <a:rPr lang="ko-KR" altLang="en-US" b="1" dirty="0">
                <a:solidFill>
                  <a:srgbClr val="0070C0"/>
                </a:solidFill>
              </a:rPr>
              <a:t>작성 내용</a:t>
            </a:r>
            <a:r>
              <a:rPr lang="en-US" altLang="ko-KR" b="1" dirty="0">
                <a:solidFill>
                  <a:srgbClr val="0070C0"/>
                </a:solidFill>
              </a:rPr>
              <a:t>&gt;</a:t>
            </a:r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070C0"/>
                </a:solidFill>
              </a:rPr>
              <a:t>연구 관련 공부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070C0"/>
                </a:solidFill>
              </a:rPr>
              <a:t>연구 관련 논문 리뷰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070C0"/>
                </a:solidFill>
              </a:rPr>
              <a:t>데이터 </a:t>
            </a:r>
            <a:r>
              <a:rPr lang="ko-KR" altLang="en-US" b="1" dirty="0" err="1">
                <a:solidFill>
                  <a:srgbClr val="0070C0"/>
                </a:solidFill>
              </a:rPr>
              <a:t>전처리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070C0"/>
                </a:solidFill>
              </a:rPr>
              <a:t>데이터 모델링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070C0"/>
                </a:solidFill>
              </a:rPr>
              <a:t>멘토님과 지속적인 연계 계획</a:t>
            </a:r>
          </a:p>
        </p:txBody>
      </p:sp>
    </p:spTree>
    <p:extLst>
      <p:ext uri="{BB962C8B-B14F-4D97-AF65-F5344CB8AC3E}">
        <p14:creationId xmlns:p14="http://schemas.microsoft.com/office/powerpoint/2010/main" val="296430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FFE0D09-7852-4464-B24C-6CF8630A84DF}"/>
              </a:ext>
            </a:extLst>
          </p:cNvPr>
          <p:cNvSpPr/>
          <p:nvPr/>
        </p:nvSpPr>
        <p:spPr>
          <a:xfrm>
            <a:off x="956119" y="1308414"/>
            <a:ext cx="10296541" cy="4509618"/>
          </a:xfrm>
          <a:prstGeom prst="roundRect">
            <a:avLst>
              <a:gd name="adj" fmla="val 61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3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291DD27-42F9-4624-AB36-9215B123D643}"/>
              </a:ext>
            </a:extLst>
          </p:cNvPr>
          <p:cNvSpPr/>
          <p:nvPr/>
        </p:nvSpPr>
        <p:spPr>
          <a:xfrm>
            <a:off x="4582010" y="391999"/>
            <a:ext cx="814484" cy="411824"/>
          </a:xfrm>
          <a:prstGeom prst="roundRect">
            <a:avLst>
              <a:gd name="adj" fmla="val 20370"/>
            </a:avLst>
          </a:prstGeom>
          <a:solidFill>
            <a:srgbClr val="00F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1756F-730A-4661-B200-8C2E9E6E8511}"/>
              </a:ext>
            </a:extLst>
          </p:cNvPr>
          <p:cNvSpPr txBox="1"/>
          <p:nvPr/>
        </p:nvSpPr>
        <p:spPr>
          <a:xfrm>
            <a:off x="276041" y="312560"/>
            <a:ext cx="4773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과제 수행 계획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7E197F-3A48-888E-5D1D-CE3CE74E0A52}"/>
              </a:ext>
            </a:extLst>
          </p:cNvPr>
          <p:cNvSpPr txBox="1"/>
          <p:nvPr/>
        </p:nvSpPr>
        <p:spPr>
          <a:xfrm>
            <a:off x="2653717" y="1711354"/>
            <a:ext cx="6884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지원비 사용 계획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5C9925-C4F6-6FCB-0ED5-F9BB631EFAD3}"/>
              </a:ext>
            </a:extLst>
          </p:cNvPr>
          <p:cNvSpPr txBox="1"/>
          <p:nvPr/>
        </p:nvSpPr>
        <p:spPr>
          <a:xfrm>
            <a:off x="2583809" y="2743200"/>
            <a:ext cx="411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AWS </a:t>
            </a:r>
            <a:r>
              <a:rPr lang="ko-KR" altLang="en-US" dirty="0"/>
              <a:t>관련 어필</a:t>
            </a:r>
            <a:r>
              <a:rPr lang="en-US" altLang="ko-KR" dirty="0"/>
              <a:t>//</a:t>
            </a:r>
            <a:r>
              <a:rPr lang="ko-KR" altLang="en-US" dirty="0"/>
              <a:t> 금액 찾기</a:t>
            </a:r>
          </a:p>
        </p:txBody>
      </p:sp>
    </p:spTree>
    <p:extLst>
      <p:ext uri="{BB962C8B-B14F-4D97-AF65-F5344CB8AC3E}">
        <p14:creationId xmlns:p14="http://schemas.microsoft.com/office/powerpoint/2010/main" val="226228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57E3FB-6BFC-43C6-AD81-B2DE5AA83BA7}"/>
              </a:ext>
            </a:extLst>
          </p:cNvPr>
          <p:cNvSpPr txBox="1"/>
          <p:nvPr/>
        </p:nvSpPr>
        <p:spPr>
          <a:xfrm>
            <a:off x="276041" y="312560"/>
            <a:ext cx="4235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 외 내용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CFE230B-E9AA-4046-B37C-CCA8E82DB1B9}"/>
              </a:ext>
            </a:extLst>
          </p:cNvPr>
          <p:cNvSpPr/>
          <p:nvPr/>
        </p:nvSpPr>
        <p:spPr>
          <a:xfrm>
            <a:off x="956119" y="1308414"/>
            <a:ext cx="10296541" cy="4509618"/>
          </a:xfrm>
          <a:prstGeom prst="roundRect">
            <a:avLst>
              <a:gd name="adj" fmla="val 61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 외 추가 내용 자유롭게 작성</a:t>
            </a:r>
            <a:endParaRPr lang="en-US" altLang="ko-KR" sz="3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분량 자유</a:t>
            </a:r>
            <a:r>
              <a:rPr lang="en-US" altLang="ko-KR" sz="32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92D30EE-F395-40B4-9512-3D99DC28C49F}"/>
              </a:ext>
            </a:extLst>
          </p:cNvPr>
          <p:cNvSpPr/>
          <p:nvPr/>
        </p:nvSpPr>
        <p:spPr>
          <a:xfrm>
            <a:off x="2798649" y="402159"/>
            <a:ext cx="814484" cy="411824"/>
          </a:xfrm>
          <a:prstGeom prst="roundRect">
            <a:avLst>
              <a:gd name="adj" fmla="val 20370"/>
            </a:avLst>
          </a:prstGeom>
          <a:solidFill>
            <a:srgbClr val="00F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자유</a:t>
            </a:r>
          </a:p>
        </p:txBody>
      </p:sp>
    </p:spTree>
    <p:extLst>
      <p:ext uri="{BB962C8B-B14F-4D97-AF65-F5344CB8AC3E}">
        <p14:creationId xmlns:p14="http://schemas.microsoft.com/office/powerpoint/2010/main" val="171376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541</Words>
  <Application>Microsoft Office PowerPoint</Application>
  <PresentationFormat>와이드스크린</PresentationFormat>
  <Paragraphs>75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Noto Sans KR</vt:lpstr>
      <vt:lpstr>나눔스퀘어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박하은님(Effy)/역량혁신팀</dc:creator>
  <cp:lastModifiedBy>주희 손</cp:lastModifiedBy>
  <cp:revision>33</cp:revision>
  <dcterms:created xsi:type="dcterms:W3CDTF">2021-04-15T00:24:41Z</dcterms:created>
  <dcterms:modified xsi:type="dcterms:W3CDTF">2024-05-04T14:56:56Z</dcterms:modified>
</cp:coreProperties>
</file>