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4" r:id="rId4"/>
    <p:sldId id="265" r:id="rId5"/>
    <p:sldId id="263" r:id="rId6"/>
    <p:sldId id="261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2"/>
      </p:cViewPr>
      <p:guideLst>
        <p:guide pos="16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8C041-4C7D-466A-A32F-B3F6CA7395E6}"/>
              </a:ext>
            </a:extLst>
          </p:cNvPr>
          <p:cNvSpPr txBox="1"/>
          <p:nvPr userDrawn="1"/>
        </p:nvSpPr>
        <p:spPr>
          <a:xfrm>
            <a:off x="391987" y="2786182"/>
            <a:ext cx="401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계획서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1DC11B-9223-42BF-8668-DACADD125FEA}"/>
              </a:ext>
            </a:extLst>
          </p:cNvPr>
          <p:cNvGrpSpPr/>
          <p:nvPr userDrawn="1"/>
        </p:nvGrpSpPr>
        <p:grpSpPr>
          <a:xfrm>
            <a:off x="6175776" y="2193551"/>
            <a:ext cx="5286894" cy="2108591"/>
            <a:chOff x="3249538" y="659169"/>
            <a:chExt cx="5286894" cy="21085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18937-8FD3-4F83-937D-7D0583D75B82}"/>
                </a:ext>
              </a:extLst>
            </p:cNvPr>
            <p:cNvSpPr txBox="1"/>
            <p:nvPr userDrawn="1"/>
          </p:nvSpPr>
          <p:spPr>
            <a:xfrm>
              <a:off x="3249538" y="659169"/>
              <a:ext cx="4431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지원 연구 과제 명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CF1092B-7F3C-48F4-A662-F30029BE9141}"/>
                </a:ext>
              </a:extLst>
            </p:cNvPr>
            <p:cNvCxnSpPr/>
            <p:nvPr userDrawn="1"/>
          </p:nvCxnSpPr>
          <p:spPr>
            <a:xfrm>
              <a:off x="3249538" y="1579420"/>
              <a:ext cx="528689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D6895E-BC88-49D9-B19C-8452B169C67B}"/>
                </a:ext>
              </a:extLst>
            </p:cNvPr>
            <p:cNvSpPr txBox="1"/>
            <p:nvPr userDrawn="1"/>
          </p:nvSpPr>
          <p:spPr>
            <a:xfrm>
              <a:off x="3249538" y="1847509"/>
              <a:ext cx="4431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팀원 이름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08057B8-CF20-4377-8BFA-274E2FB235D1}"/>
                </a:ext>
              </a:extLst>
            </p:cNvPr>
            <p:cNvCxnSpPr/>
            <p:nvPr userDrawn="1"/>
          </p:nvCxnSpPr>
          <p:spPr>
            <a:xfrm>
              <a:off x="3249538" y="2767760"/>
              <a:ext cx="528689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9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F9B2F4-60E6-4887-AE85-0A85CD4539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33" y="6230013"/>
            <a:ext cx="1153786" cy="4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21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FB1958-C8A1-086F-85CD-E20FA0E390C7}"/>
              </a:ext>
            </a:extLst>
          </p:cNvPr>
          <p:cNvSpPr txBox="1"/>
          <p:nvPr/>
        </p:nvSpPr>
        <p:spPr>
          <a:xfrm>
            <a:off x="6095999" y="2605516"/>
            <a:ext cx="57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09. AI </a:t>
            </a:r>
            <a:r>
              <a:rPr lang="ko-KR" altLang="en-US" b="1" dirty="0"/>
              <a:t>기반 광고 컨텐츠 생성 및  </a:t>
            </a:r>
            <a:r>
              <a:rPr lang="en-US" altLang="ko-KR" b="1" dirty="0"/>
              <a:t>Layout Generation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0F271-16C8-AC22-1434-BBA96C4196D2}"/>
              </a:ext>
            </a:extLst>
          </p:cNvPr>
          <p:cNvSpPr txBox="1"/>
          <p:nvPr/>
        </p:nvSpPr>
        <p:spPr>
          <a:xfrm>
            <a:off x="6224631" y="3780872"/>
            <a:ext cx="471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팀원 손건희</a:t>
            </a:r>
            <a:r>
              <a:rPr lang="en-US" altLang="ko-KR" b="1" dirty="0"/>
              <a:t>, </a:t>
            </a:r>
            <a:r>
              <a:rPr lang="ko-KR" altLang="en-US" b="1" dirty="0"/>
              <a:t>한유진</a:t>
            </a:r>
          </a:p>
        </p:txBody>
      </p:sp>
    </p:spTree>
    <p:extLst>
      <p:ext uri="{BB962C8B-B14F-4D97-AF65-F5344CB8AC3E}">
        <p14:creationId xmlns:p14="http://schemas.microsoft.com/office/powerpoint/2010/main" val="15375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1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FDA0B3-C90F-4860-87D2-5CAABD06BF4F}"/>
              </a:ext>
            </a:extLst>
          </p:cNvPr>
          <p:cNvSpPr/>
          <p:nvPr/>
        </p:nvSpPr>
        <p:spPr>
          <a:xfrm>
            <a:off x="866635" y="1174191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6444F-5244-42EE-9BDE-A3D7F900E7AA}"/>
              </a:ext>
            </a:extLst>
          </p:cNvPr>
          <p:cNvSpPr txBox="1"/>
          <p:nvPr/>
        </p:nvSpPr>
        <p:spPr>
          <a:xfrm>
            <a:off x="276042" y="312560"/>
            <a:ext cx="43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아이디어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EACA76-7702-40B1-A91A-A244CC72EF72}"/>
              </a:ext>
            </a:extLst>
          </p:cNvPr>
          <p:cNvSpPr/>
          <p:nvPr/>
        </p:nvSpPr>
        <p:spPr>
          <a:xfrm>
            <a:off x="4419450" y="40215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BB8AD-54CB-8FE8-8BBD-0FD4DC00F0FD}"/>
              </a:ext>
            </a:extLst>
          </p:cNvPr>
          <p:cNvSpPr txBox="1"/>
          <p:nvPr/>
        </p:nvSpPr>
        <p:spPr>
          <a:xfrm>
            <a:off x="1870745" y="1619075"/>
            <a:ext cx="828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32539-ED88-BC11-C077-CC567762034F}"/>
              </a:ext>
            </a:extLst>
          </p:cNvPr>
          <p:cNvSpPr txBox="1"/>
          <p:nvPr/>
        </p:nvSpPr>
        <p:spPr>
          <a:xfrm>
            <a:off x="2910980" y="3045204"/>
            <a:ext cx="6300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: </a:t>
            </a:r>
            <a:r>
              <a:rPr lang="ko-KR" altLang="en-US" dirty="0"/>
              <a:t>이미지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Output : </a:t>
            </a:r>
            <a:r>
              <a:rPr lang="ko-KR" altLang="en-US" dirty="0"/>
              <a:t>해당 이미지에 걸맞는 </a:t>
            </a:r>
            <a:r>
              <a:rPr lang="en-US" altLang="ko-KR" b="1" dirty="0"/>
              <a:t>Layout Generation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 우리가 </a:t>
            </a:r>
            <a:r>
              <a:rPr lang="ko-KR" altLang="en-US" dirty="0" err="1"/>
              <a:t>하는게</a:t>
            </a:r>
            <a:r>
              <a:rPr lang="ko-KR" altLang="en-US" dirty="0"/>
              <a:t> 그림일까</a:t>
            </a:r>
            <a:r>
              <a:rPr lang="en-US" altLang="ko-KR" dirty="0"/>
              <a:t>? </a:t>
            </a:r>
            <a:r>
              <a:rPr lang="ko-KR" altLang="en-US" dirty="0"/>
              <a:t>영상일까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9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FDA0B3-C90F-4860-87D2-5CAABD06BF4F}"/>
              </a:ext>
            </a:extLst>
          </p:cNvPr>
          <p:cNvSpPr/>
          <p:nvPr/>
        </p:nvSpPr>
        <p:spPr>
          <a:xfrm>
            <a:off x="1149066" y="1403342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6444F-5244-42EE-9BDE-A3D7F900E7AA}"/>
              </a:ext>
            </a:extLst>
          </p:cNvPr>
          <p:cNvSpPr txBox="1"/>
          <p:nvPr/>
        </p:nvSpPr>
        <p:spPr>
          <a:xfrm>
            <a:off x="276042" y="312560"/>
            <a:ext cx="43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아이디어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EACA76-7702-40B1-A91A-A244CC72EF72}"/>
              </a:ext>
            </a:extLst>
          </p:cNvPr>
          <p:cNvSpPr/>
          <p:nvPr/>
        </p:nvSpPr>
        <p:spPr>
          <a:xfrm>
            <a:off x="4419450" y="40215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BB8AD-54CB-8FE8-8BBD-0FD4DC00F0FD}"/>
              </a:ext>
            </a:extLst>
          </p:cNvPr>
          <p:cNvSpPr txBox="1"/>
          <p:nvPr/>
        </p:nvSpPr>
        <p:spPr>
          <a:xfrm>
            <a:off x="1870745" y="1619075"/>
            <a:ext cx="8288323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 image </a:t>
            </a: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B9DA50-FF51-7761-E11F-2DA86E295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01" y="2354917"/>
            <a:ext cx="2297890" cy="3007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4299E3-34E3-01D3-788F-220B7279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133" y="2368564"/>
            <a:ext cx="2297890" cy="30079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E2B17C-C300-3AF8-302F-92AE0039535D}"/>
              </a:ext>
            </a:extLst>
          </p:cNvPr>
          <p:cNvSpPr/>
          <p:nvPr/>
        </p:nvSpPr>
        <p:spPr>
          <a:xfrm>
            <a:off x="8218106" y="3997603"/>
            <a:ext cx="855444" cy="3020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F9D179-09F9-B5CF-4286-07E654FA1696}"/>
              </a:ext>
            </a:extLst>
          </p:cNvPr>
          <p:cNvSpPr/>
          <p:nvPr/>
        </p:nvSpPr>
        <p:spPr>
          <a:xfrm>
            <a:off x="7889051" y="4364884"/>
            <a:ext cx="1458053" cy="3020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DEE229-C122-AF99-BAB9-D1E55E183667}"/>
              </a:ext>
            </a:extLst>
          </p:cNvPr>
          <p:cNvSpPr/>
          <p:nvPr/>
        </p:nvSpPr>
        <p:spPr>
          <a:xfrm>
            <a:off x="8218106" y="4745287"/>
            <a:ext cx="855444" cy="3853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04DDA06-CF28-C588-9CD8-601EBE310E0F}"/>
              </a:ext>
            </a:extLst>
          </p:cNvPr>
          <p:cNvSpPr/>
          <p:nvPr/>
        </p:nvSpPr>
        <p:spPr>
          <a:xfrm>
            <a:off x="5561901" y="3629042"/>
            <a:ext cx="1269898" cy="7358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A059F-F539-18AB-AEDD-B2EEFCB97CCA}"/>
              </a:ext>
            </a:extLst>
          </p:cNvPr>
          <p:cNvSpPr txBox="1"/>
          <p:nvPr/>
        </p:nvSpPr>
        <p:spPr>
          <a:xfrm>
            <a:off x="1468073" y="662730"/>
            <a:ext cx="9496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A1. </a:t>
            </a:r>
            <a:r>
              <a:rPr lang="ko-KR" altLang="en-US" b="0" i="0" dirty="0">
                <a:effectLst/>
                <a:latin typeface="Noto Sans KR"/>
              </a:rPr>
              <a:t>최종 </a:t>
            </a:r>
            <a:r>
              <a:rPr lang="en-US" altLang="ko-KR" b="0" i="0" dirty="0">
                <a:effectLst/>
                <a:latin typeface="Noto Sans KR"/>
              </a:rPr>
              <a:t>Output</a:t>
            </a:r>
            <a:r>
              <a:rPr lang="ko-KR" altLang="en-US" b="0" i="0" dirty="0">
                <a:effectLst/>
                <a:latin typeface="Noto Sans KR"/>
              </a:rPr>
              <a:t>을 내는데 참고할 수 있을 수준의 작업물을 받을 수는 있으나</a:t>
            </a:r>
            <a:r>
              <a:rPr lang="en-US" altLang="ko-KR" b="0" i="0" dirty="0">
                <a:effectLst/>
                <a:latin typeface="Noto Sans KR"/>
              </a:rPr>
              <a:t>, </a:t>
            </a:r>
            <a:r>
              <a:rPr lang="ko-KR" altLang="en-US" b="0" i="0" dirty="0">
                <a:effectLst/>
                <a:latin typeface="Noto Sans KR"/>
              </a:rPr>
              <a:t>학습할 수 있을 정도의 양과 퀄리티를 갖춘 데이터를 제공하는 것은 검토가 필요합니다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기존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Layout Generation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모델들이 명확한 한계</a:t>
            </a:r>
            <a:r>
              <a:rPr lang="ko-KR" altLang="en-US" b="0" i="0" dirty="0">
                <a:effectLst/>
                <a:latin typeface="Noto Sans KR"/>
              </a:rPr>
              <a:t>점을 가지고 있으므로</a:t>
            </a:r>
            <a:r>
              <a:rPr lang="en-US" altLang="ko-KR" b="0" i="0" dirty="0">
                <a:effectLst/>
                <a:latin typeface="Noto Sans KR"/>
              </a:rPr>
              <a:t>, </a:t>
            </a:r>
            <a:r>
              <a:rPr lang="ko-KR" altLang="en-US" b="0" i="0" dirty="0">
                <a:effectLst/>
                <a:latin typeface="Noto Sans KR"/>
              </a:rPr>
              <a:t>이 모델들의 한계를 알고리즘 면에서 개선하고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이를 관계사 데이터에 테스트해볼 예정입니다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algn="l"/>
            <a:endParaRPr lang="en-US" altLang="ko-KR" dirty="0">
              <a:latin typeface="Noto Sans KR"/>
            </a:endParaRPr>
          </a:p>
          <a:p>
            <a:pPr algn="l"/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해당 한계점을 극복할 만한 알고리즘 아이디어를 원하시는 것 같다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Noto Sans KR"/>
              </a:rPr>
              <a:t>.</a:t>
            </a:r>
            <a:br>
              <a:rPr lang="en-US" altLang="ko-KR" b="0" i="0" dirty="0">
                <a:effectLst/>
                <a:highlight>
                  <a:srgbClr val="000000"/>
                </a:highlight>
                <a:latin typeface="Noto Sans KR"/>
              </a:rPr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70688-92BD-B3F0-E626-ED7A0DE09D1E}"/>
              </a:ext>
            </a:extLst>
          </p:cNvPr>
          <p:cNvSpPr txBox="1"/>
          <p:nvPr/>
        </p:nvSpPr>
        <p:spPr>
          <a:xfrm>
            <a:off x="1468073" y="2793534"/>
            <a:ext cx="9664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.</a:t>
            </a:r>
            <a:r>
              <a:rPr lang="ko-KR" altLang="en-US" b="0" i="0" dirty="0">
                <a:effectLst/>
                <a:latin typeface="Noto Sans KR"/>
              </a:rPr>
              <a:t>영상 광고 데이터셋 확보를 위해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en-US" altLang="ko-KR" b="0" i="0" dirty="0" err="1">
                <a:effectLst/>
                <a:latin typeface="Noto Sans KR"/>
              </a:rPr>
              <a:t>Btv</a:t>
            </a:r>
            <a:r>
              <a:rPr lang="en-US" altLang="ko-KR" b="0" i="0" dirty="0">
                <a:effectLst/>
                <a:latin typeface="Noto Sans KR"/>
              </a:rPr>
              <a:t> </a:t>
            </a:r>
            <a:r>
              <a:rPr lang="ko-KR" altLang="en-US" b="0" i="0" dirty="0" err="1">
                <a:effectLst/>
                <a:latin typeface="Noto Sans KR"/>
              </a:rPr>
              <a:t>우리동네광고에서</a:t>
            </a:r>
            <a:r>
              <a:rPr lang="ko-KR" altLang="en-US" b="0" i="0" dirty="0">
                <a:effectLst/>
                <a:latin typeface="Noto Sans KR"/>
              </a:rPr>
              <a:t> 제작된 광고들을 사용할 수 있나요</a:t>
            </a:r>
            <a:r>
              <a:rPr lang="en-US" altLang="ko-KR" b="0" i="0" dirty="0">
                <a:effectLst/>
                <a:latin typeface="Noto Sans KR"/>
              </a:rPr>
              <a:t>? </a:t>
            </a:r>
            <a:r>
              <a:rPr lang="ko-KR" altLang="en-US" b="0" i="0" dirty="0">
                <a:effectLst/>
                <a:latin typeface="Noto Sans KR"/>
              </a:rPr>
              <a:t>가능하다면</a:t>
            </a:r>
            <a:r>
              <a:rPr lang="en-US" altLang="ko-KR" b="0" i="0" dirty="0">
                <a:effectLst/>
                <a:latin typeface="Noto Sans KR"/>
              </a:rPr>
              <a:t>, </a:t>
            </a:r>
            <a:r>
              <a:rPr lang="ko-KR" altLang="en-US" b="0" i="0" dirty="0">
                <a:effectLst/>
                <a:latin typeface="Noto Sans KR"/>
              </a:rPr>
              <a:t>해당 광고 영상들의 원본</a:t>
            </a:r>
            <a:r>
              <a:rPr lang="en-US" altLang="ko-KR" b="0" i="0" dirty="0">
                <a:effectLst/>
                <a:latin typeface="Noto Sans KR"/>
              </a:rPr>
              <a:t>(</a:t>
            </a:r>
            <a:r>
              <a:rPr lang="ko-KR" altLang="en-US" b="0" i="0" dirty="0">
                <a:effectLst/>
                <a:latin typeface="Noto Sans KR"/>
              </a:rPr>
              <a:t>이미지 혹은 동영상 클립</a:t>
            </a:r>
            <a:r>
              <a:rPr lang="en-US" altLang="ko-KR" b="0" i="0" dirty="0">
                <a:effectLst/>
                <a:latin typeface="Noto Sans KR"/>
              </a:rPr>
              <a:t>)</a:t>
            </a:r>
            <a:r>
              <a:rPr lang="ko-KR" altLang="en-US" b="0" i="0" dirty="0">
                <a:effectLst/>
                <a:latin typeface="Noto Sans KR"/>
              </a:rPr>
              <a:t>을 제공받을 수 있는지도 궁금해요</a:t>
            </a:r>
            <a:r>
              <a:rPr lang="en-US" altLang="ko-KR" b="0" i="0" dirty="0">
                <a:effectLst/>
                <a:latin typeface="Noto Sans KR"/>
              </a:rPr>
              <a:t>!</a:t>
            </a:r>
          </a:p>
          <a:p>
            <a:pPr algn="l"/>
            <a:r>
              <a:rPr lang="en-US" altLang="ko-KR" b="0" i="0" dirty="0">
                <a:effectLst/>
                <a:latin typeface="Noto Sans KR"/>
              </a:rPr>
              <a:t>A2. </a:t>
            </a:r>
            <a:r>
              <a:rPr lang="en-US" altLang="ko-KR" b="0" i="0" dirty="0" err="1">
                <a:effectLst/>
                <a:latin typeface="Noto Sans KR"/>
              </a:rPr>
              <a:t>Btv</a:t>
            </a:r>
            <a:r>
              <a:rPr lang="ko-KR" altLang="en-US" b="0" i="0" dirty="0">
                <a:effectLst/>
                <a:latin typeface="Noto Sans KR"/>
              </a:rPr>
              <a:t>에서 제작된 광고들을 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학습용 데이터로 사용하지는 않습니다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Noto Sans KR"/>
              </a:rPr>
              <a:t>. Public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으로 사용 가능한 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Noto Sans KR"/>
              </a:rPr>
              <a:t>(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논문에 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Noto Sans KR"/>
              </a:rPr>
              <a:t>report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된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Noto Sans KR"/>
              </a:rPr>
              <a:t>) 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데이터셋들을 활용해서 </a:t>
            </a:r>
            <a:r>
              <a:rPr lang="ko-KR" altLang="en-US" b="0" i="0" dirty="0">
                <a:effectLst/>
                <a:latin typeface="Noto Sans KR"/>
              </a:rPr>
              <a:t>알고리즘들을 테스트하고</a:t>
            </a:r>
            <a:r>
              <a:rPr lang="en-US" altLang="ko-KR" b="0" i="0" dirty="0">
                <a:effectLst/>
                <a:latin typeface="Noto Sans KR"/>
              </a:rPr>
              <a:t>, </a:t>
            </a:r>
            <a:r>
              <a:rPr lang="ko-KR" altLang="en-US" b="0" i="0" dirty="0" err="1">
                <a:effectLst/>
                <a:latin typeface="Noto Sans KR"/>
              </a:rPr>
              <a:t>디벨롭</a:t>
            </a:r>
            <a:r>
              <a:rPr lang="ko-KR" altLang="en-US" b="0" i="0" dirty="0">
                <a:effectLst/>
                <a:latin typeface="Noto Sans KR"/>
              </a:rPr>
              <a:t> 해볼 예정이며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해당 알고리즘을 기반으로 </a:t>
            </a:r>
            <a:r>
              <a:rPr lang="en-US" altLang="ko-KR" b="0" i="0" dirty="0" err="1">
                <a:effectLst/>
                <a:latin typeface="Noto Sans KR"/>
              </a:rPr>
              <a:t>Btv</a:t>
            </a:r>
            <a:r>
              <a:rPr lang="en-US" altLang="ko-KR" b="0" i="0" dirty="0">
                <a:effectLst/>
                <a:latin typeface="Noto Sans KR"/>
              </a:rPr>
              <a:t> </a:t>
            </a:r>
            <a:r>
              <a:rPr lang="ko-KR" altLang="en-US" b="0" i="0" dirty="0">
                <a:effectLst/>
                <a:latin typeface="Noto Sans KR"/>
              </a:rPr>
              <a:t>광고에 테스트해볼 예정입니다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algn="l"/>
            <a:endParaRPr lang="en-US" altLang="ko-KR" dirty="0">
              <a:latin typeface="Noto Sans KR"/>
            </a:endParaRPr>
          </a:p>
          <a:p>
            <a:pPr algn="l"/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어떤 학습 데이터를 찾을지 궁금해 </a:t>
            </a:r>
            <a:r>
              <a:rPr lang="ko-KR" altLang="en-US" b="1" dirty="0" err="1">
                <a:solidFill>
                  <a:srgbClr val="0070C0"/>
                </a:solidFill>
                <a:latin typeface="Noto Sans KR"/>
              </a:rPr>
              <a:t>하시는거</a:t>
            </a:r>
            <a:r>
              <a:rPr lang="ko-KR" altLang="en-US" b="1" dirty="0">
                <a:solidFill>
                  <a:srgbClr val="0070C0"/>
                </a:solidFill>
                <a:latin typeface="Noto Sans KR"/>
              </a:rPr>
              <a:t> 같다 일종의 </a:t>
            </a:r>
            <a:r>
              <a:rPr lang="en-US" altLang="ko-KR" b="1" dirty="0">
                <a:solidFill>
                  <a:srgbClr val="0070C0"/>
                </a:solidFill>
                <a:latin typeface="Noto Sans KR"/>
              </a:rPr>
              <a:t>test</a:t>
            </a:r>
            <a:r>
              <a:rPr lang="ko-KR" altLang="en-US" b="1" dirty="0" err="1">
                <a:solidFill>
                  <a:srgbClr val="0070C0"/>
                </a:solidFill>
                <a:latin typeface="Noto Sans KR"/>
              </a:rPr>
              <a:t>일꺼</a:t>
            </a:r>
            <a:r>
              <a:rPr lang="ko-KR" altLang="en-US" b="1" dirty="0">
                <a:solidFill>
                  <a:srgbClr val="0070C0"/>
                </a:solidFill>
                <a:latin typeface="Noto Sans KR"/>
              </a:rPr>
              <a:t> 같다</a:t>
            </a:r>
            <a:endParaRPr lang="en-US" altLang="ko-KR" b="1" i="0" dirty="0">
              <a:solidFill>
                <a:srgbClr val="0070C0"/>
              </a:solidFill>
              <a:effectLst/>
              <a:latin typeface="Noto Sans K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EC905-E6B5-413B-0A90-AD03C8929381}"/>
              </a:ext>
            </a:extLst>
          </p:cNvPr>
          <p:cNvSpPr txBox="1"/>
          <p:nvPr/>
        </p:nvSpPr>
        <p:spPr>
          <a:xfrm>
            <a:off x="1490444" y="4924338"/>
            <a:ext cx="9734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. Layout Generation</a:t>
            </a:r>
            <a:r>
              <a:rPr lang="ko-KR" altLang="en-US" b="0" i="0" dirty="0">
                <a:effectLst/>
                <a:latin typeface="Noto Sans KR"/>
              </a:rPr>
              <a:t>에 </a:t>
            </a:r>
            <a:r>
              <a:rPr lang="en-US" altLang="ko-KR" b="0" i="0" dirty="0">
                <a:effectLst/>
                <a:latin typeface="Noto Sans KR"/>
              </a:rPr>
              <a:t>LLM</a:t>
            </a:r>
            <a:r>
              <a:rPr lang="ko-KR" altLang="en-US" b="0" i="0" dirty="0">
                <a:effectLst/>
                <a:latin typeface="Noto Sans KR"/>
              </a:rPr>
              <a:t>을 활용하는 경우에 관해 </a:t>
            </a:r>
            <a:r>
              <a:rPr lang="en-US" altLang="ko-KR" b="0" i="0" dirty="0">
                <a:effectLst/>
                <a:latin typeface="Noto Sans KR"/>
              </a:rPr>
              <a:t>GPT4 API</a:t>
            </a:r>
            <a:r>
              <a:rPr lang="ko-KR" altLang="en-US" b="0" i="0" dirty="0">
                <a:effectLst/>
                <a:latin typeface="Noto Sans KR"/>
              </a:rPr>
              <a:t>를 사용할 예정이라고 답변을 주셨었는데</a:t>
            </a:r>
            <a:r>
              <a:rPr lang="en-US" altLang="ko-KR" b="0" i="0" dirty="0">
                <a:effectLst/>
                <a:latin typeface="Noto Sans KR"/>
              </a:rPr>
              <a:t>, </a:t>
            </a:r>
            <a:r>
              <a:rPr lang="ko-KR" altLang="en-US" b="0" i="0" dirty="0">
                <a:effectLst/>
                <a:latin typeface="Noto Sans KR"/>
              </a:rPr>
              <a:t>이때 </a:t>
            </a:r>
            <a:r>
              <a:rPr lang="en-US" altLang="ko-KR" b="0" i="0" dirty="0">
                <a:effectLst/>
                <a:latin typeface="Noto Sans KR"/>
              </a:rPr>
              <a:t>API</a:t>
            </a:r>
            <a:r>
              <a:rPr lang="ko-KR" altLang="en-US" b="0" i="0" dirty="0">
                <a:effectLst/>
                <a:latin typeface="Noto Sans KR"/>
              </a:rPr>
              <a:t>를 사용하는 비용</a:t>
            </a:r>
            <a:r>
              <a:rPr lang="en-US" altLang="ko-KR" b="0" i="0" dirty="0">
                <a:effectLst/>
                <a:latin typeface="Noto Sans KR"/>
              </a:rPr>
              <a:t>(fine-tuning </a:t>
            </a:r>
            <a:r>
              <a:rPr lang="ko-KR" altLang="en-US" b="0" i="0" dirty="0">
                <a:effectLst/>
                <a:latin typeface="Noto Sans KR"/>
              </a:rPr>
              <a:t>학습 혹은 </a:t>
            </a:r>
            <a:r>
              <a:rPr lang="en-US" altLang="ko-KR" b="0" i="0" dirty="0">
                <a:effectLst/>
                <a:latin typeface="Noto Sans KR"/>
              </a:rPr>
              <a:t>API </a:t>
            </a:r>
            <a:r>
              <a:rPr lang="ko-KR" altLang="en-US" b="0" i="0" dirty="0">
                <a:effectLst/>
                <a:latin typeface="Noto Sans KR"/>
              </a:rPr>
              <a:t>호출 비용</a:t>
            </a:r>
            <a:r>
              <a:rPr lang="en-US" altLang="ko-KR" b="0" i="0" dirty="0">
                <a:effectLst/>
                <a:latin typeface="Noto Sans KR"/>
              </a:rPr>
              <a:t>)</a:t>
            </a:r>
            <a:r>
              <a:rPr lang="ko-KR" altLang="en-US" b="0" i="0" dirty="0">
                <a:effectLst/>
                <a:latin typeface="Noto Sans KR"/>
              </a:rPr>
              <a:t>은 저희가 지급 받는 연구 비용에 포함하여 계획서를 작성해야 하나요</a:t>
            </a:r>
            <a:r>
              <a:rPr lang="en-US" altLang="ko-KR" b="0" i="0" dirty="0">
                <a:effectLst/>
                <a:latin typeface="Noto Sans KR"/>
              </a:rPr>
              <a:t>? </a:t>
            </a:r>
            <a:r>
              <a:rPr lang="ko-KR" altLang="en-US" b="0" i="0" dirty="0">
                <a:effectLst/>
                <a:latin typeface="Noto Sans KR"/>
              </a:rPr>
              <a:t>아니면 이는 연구 비용에서 제외되는 항목인가요</a:t>
            </a:r>
            <a:r>
              <a:rPr lang="en-US" altLang="ko-KR" b="0" i="0" dirty="0">
                <a:effectLst/>
                <a:latin typeface="Noto Sans KR"/>
              </a:rPr>
              <a:t>?</a:t>
            </a: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A3. </a:t>
            </a:r>
            <a:r>
              <a:rPr lang="ko-KR" altLang="en-US" b="1" i="0" dirty="0">
                <a:effectLst/>
                <a:latin typeface="Noto Sans KR"/>
              </a:rPr>
              <a:t>지급받는 연구 비용에 포함하여 계획서를 작성해야 합니다</a:t>
            </a:r>
            <a:r>
              <a:rPr lang="en-US" altLang="ko-KR" b="1" i="0" dirty="0">
                <a:effectLst/>
                <a:latin typeface="Noto Sans KR"/>
              </a:rPr>
              <a:t>. </a:t>
            </a:r>
            <a:r>
              <a:rPr lang="ko-KR" altLang="en-US" b="1" i="0" dirty="0">
                <a:effectLst/>
                <a:latin typeface="Noto Sans KR"/>
              </a:rPr>
              <a:t>정확히 </a:t>
            </a:r>
            <a:r>
              <a:rPr lang="ko-KR" altLang="en-US" b="1" i="0" dirty="0" err="1">
                <a:effectLst/>
                <a:latin typeface="Noto Sans KR"/>
              </a:rPr>
              <a:t>과금되는</a:t>
            </a:r>
            <a:r>
              <a:rPr lang="ko-KR" altLang="en-US" b="1" i="0" dirty="0">
                <a:effectLst/>
                <a:latin typeface="Noto Sans KR"/>
              </a:rPr>
              <a:t> 금액은 예측하기 어려우니</a:t>
            </a:r>
            <a:r>
              <a:rPr lang="en-US" altLang="ko-KR" b="1" i="0" dirty="0">
                <a:effectLst/>
                <a:latin typeface="Noto Sans KR"/>
              </a:rPr>
              <a:t>, </a:t>
            </a:r>
            <a:r>
              <a:rPr lang="ko-KR" altLang="en-US" b="1" i="0" dirty="0">
                <a:effectLst/>
                <a:latin typeface="Noto Sans KR"/>
              </a:rPr>
              <a:t>대략적인 수치로만 계획서에 포함하시면 될 것 같습니다</a:t>
            </a:r>
            <a:endParaRPr lang="ko-KR" altLang="en-US" b="0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7560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E0D09-7852-4464-B24C-6CF8630A84DF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91DD27-42F9-4624-AB36-9215B123D643}"/>
              </a:ext>
            </a:extLst>
          </p:cNvPr>
          <p:cNvSpPr/>
          <p:nvPr/>
        </p:nvSpPr>
        <p:spPr>
          <a:xfrm>
            <a:off x="4582010" y="39199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756F-730A-4661-B200-8C2E9E6E8511}"/>
              </a:ext>
            </a:extLst>
          </p:cNvPr>
          <p:cNvSpPr txBox="1"/>
          <p:nvPr/>
        </p:nvSpPr>
        <p:spPr>
          <a:xfrm>
            <a:off x="276041" y="312560"/>
            <a:ext cx="477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수행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E197F-3A48-888E-5D1D-CE3CE74E0A52}"/>
              </a:ext>
            </a:extLst>
          </p:cNvPr>
          <p:cNvSpPr txBox="1"/>
          <p:nvPr/>
        </p:nvSpPr>
        <p:spPr>
          <a:xfrm>
            <a:off x="2653717" y="1711354"/>
            <a:ext cx="688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인력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운영 계획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24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E0D09-7852-4464-B24C-6CF8630A84DF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91DD27-42F9-4624-AB36-9215B123D643}"/>
              </a:ext>
            </a:extLst>
          </p:cNvPr>
          <p:cNvSpPr/>
          <p:nvPr/>
        </p:nvSpPr>
        <p:spPr>
          <a:xfrm>
            <a:off x="4582010" y="39199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756F-730A-4661-B200-8C2E9E6E8511}"/>
              </a:ext>
            </a:extLst>
          </p:cNvPr>
          <p:cNvSpPr txBox="1"/>
          <p:nvPr/>
        </p:nvSpPr>
        <p:spPr>
          <a:xfrm>
            <a:off x="276041" y="312560"/>
            <a:ext cx="477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수행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E197F-3A48-888E-5D1D-CE3CE74E0A52}"/>
              </a:ext>
            </a:extLst>
          </p:cNvPr>
          <p:cNvSpPr txBox="1"/>
          <p:nvPr/>
        </p:nvSpPr>
        <p:spPr>
          <a:xfrm>
            <a:off x="2653717" y="1711354"/>
            <a:ext cx="688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계획 일정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3906C-A67E-1F6A-CFF2-137084BD703E}"/>
              </a:ext>
            </a:extLst>
          </p:cNvPr>
          <p:cNvSpPr txBox="1"/>
          <p:nvPr/>
        </p:nvSpPr>
        <p:spPr>
          <a:xfrm>
            <a:off x="1222220" y="2296129"/>
            <a:ext cx="6235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 Sans KR"/>
              </a:rPr>
              <a:t>지원 접수 </a:t>
            </a:r>
            <a:r>
              <a:rPr lang="en-US" altLang="ko-KR" b="1" i="0" dirty="0">
                <a:effectLst/>
                <a:latin typeface="Noto Sans KR"/>
              </a:rPr>
              <a:t>2024</a:t>
            </a:r>
            <a:r>
              <a:rPr lang="ko-KR" altLang="en-US" b="1" i="0" dirty="0">
                <a:effectLst/>
                <a:latin typeface="Noto Sans KR"/>
              </a:rPr>
              <a:t>년 </a:t>
            </a:r>
            <a:r>
              <a:rPr lang="en-US" altLang="ko-KR" b="1" i="0" dirty="0">
                <a:effectLst/>
                <a:latin typeface="Noto Sans KR"/>
              </a:rPr>
              <a:t>4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11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목</a:t>
            </a:r>
            <a:r>
              <a:rPr lang="en-US" altLang="ko-KR" b="1" i="0" dirty="0">
                <a:effectLst/>
                <a:latin typeface="Noto Sans KR"/>
              </a:rPr>
              <a:t>) - 5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6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월</a:t>
            </a:r>
            <a:r>
              <a:rPr lang="en-US" altLang="ko-KR" b="1" i="0" dirty="0">
                <a:effectLst/>
                <a:latin typeface="Noto Sans KR"/>
              </a:rPr>
              <a:t>) 23:59 </a:t>
            </a:r>
            <a:r>
              <a:rPr lang="ko-KR" altLang="en-US" b="1" i="0" dirty="0">
                <a:effectLst/>
                <a:latin typeface="Noto Sans KR"/>
              </a:rPr>
              <a:t>까지</a:t>
            </a:r>
            <a:r>
              <a:rPr lang="en-US" altLang="ko-KR" b="1" i="0" dirty="0">
                <a:effectLst/>
                <a:latin typeface="Noto Sans KR"/>
              </a:rPr>
              <a:t>!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서류 전형 발표 </a:t>
            </a:r>
            <a:r>
              <a:rPr lang="en-US" altLang="ko-KR" b="1" i="0" dirty="0">
                <a:effectLst/>
                <a:latin typeface="Noto Sans KR"/>
              </a:rPr>
              <a:t>5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17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금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온라인 </a:t>
            </a:r>
            <a:r>
              <a:rPr lang="en-US" altLang="ko-KR" b="1" i="0" dirty="0">
                <a:effectLst/>
                <a:latin typeface="Noto Sans KR"/>
              </a:rPr>
              <a:t>PT/</a:t>
            </a:r>
            <a:r>
              <a:rPr lang="ko-KR" altLang="en-US" b="1" i="0" dirty="0">
                <a:effectLst/>
                <a:latin typeface="Noto Sans KR"/>
              </a:rPr>
              <a:t>심사 </a:t>
            </a:r>
            <a:r>
              <a:rPr lang="en-US" altLang="ko-KR" b="1" i="0" dirty="0">
                <a:effectLst/>
                <a:latin typeface="Noto Sans KR"/>
              </a:rPr>
              <a:t>5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21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화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최종 합격자 발표 </a:t>
            </a:r>
            <a:r>
              <a:rPr lang="en-US" altLang="ko-KR" b="1" i="0" dirty="0">
                <a:effectLst/>
                <a:latin typeface="Noto Sans KR"/>
              </a:rPr>
              <a:t>5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24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금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오리엔테이션 </a:t>
            </a:r>
            <a:r>
              <a:rPr lang="en-US" altLang="ko-KR" b="1" i="0" dirty="0">
                <a:effectLst/>
                <a:latin typeface="Noto Sans KR"/>
              </a:rPr>
              <a:t>5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31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금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중간 리뷰 </a:t>
            </a:r>
            <a:r>
              <a:rPr lang="en-US" altLang="ko-KR" b="1" i="0" dirty="0">
                <a:effectLst/>
                <a:latin typeface="Noto Sans KR"/>
              </a:rPr>
              <a:t>8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22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목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최종 발표</a:t>
            </a:r>
            <a:r>
              <a:rPr lang="en-US" altLang="ko-KR" b="1" i="0" dirty="0">
                <a:effectLst/>
                <a:latin typeface="Noto Sans KR"/>
              </a:rPr>
              <a:t>/</a:t>
            </a:r>
            <a:r>
              <a:rPr lang="ko-KR" altLang="en-US" b="1" i="0" dirty="0">
                <a:effectLst/>
                <a:latin typeface="Noto Sans KR"/>
              </a:rPr>
              <a:t>심사 </a:t>
            </a:r>
            <a:r>
              <a:rPr lang="en-US" altLang="ko-KR" b="1" i="0" dirty="0">
                <a:effectLst/>
                <a:latin typeface="Noto Sans KR"/>
              </a:rPr>
              <a:t>10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31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목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586E4-0DFC-C23A-8727-1F9B7476F93E}"/>
              </a:ext>
            </a:extLst>
          </p:cNvPr>
          <p:cNvSpPr txBox="1"/>
          <p:nvPr/>
        </p:nvSpPr>
        <p:spPr>
          <a:xfrm>
            <a:off x="7818539" y="2296129"/>
            <a:ext cx="3498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~ 8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까지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까지 계획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b="1" dirty="0">
                <a:solidFill>
                  <a:srgbClr val="0070C0"/>
                </a:solidFill>
              </a:rPr>
              <a:t>작성 내용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연구 관련 공부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연구 관련 논문 리뷰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전처리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데이터 모델링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멘토님과 지속적인 연계 계획</a:t>
            </a:r>
          </a:p>
        </p:txBody>
      </p:sp>
    </p:spTree>
    <p:extLst>
      <p:ext uri="{BB962C8B-B14F-4D97-AF65-F5344CB8AC3E}">
        <p14:creationId xmlns:p14="http://schemas.microsoft.com/office/powerpoint/2010/main" val="29643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E0D09-7852-4464-B24C-6CF8630A84DF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91DD27-42F9-4624-AB36-9215B123D643}"/>
              </a:ext>
            </a:extLst>
          </p:cNvPr>
          <p:cNvSpPr/>
          <p:nvPr/>
        </p:nvSpPr>
        <p:spPr>
          <a:xfrm>
            <a:off x="4582010" y="39199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756F-730A-4661-B200-8C2E9E6E8511}"/>
              </a:ext>
            </a:extLst>
          </p:cNvPr>
          <p:cNvSpPr txBox="1"/>
          <p:nvPr/>
        </p:nvSpPr>
        <p:spPr>
          <a:xfrm>
            <a:off x="276041" y="312560"/>
            <a:ext cx="477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수행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E197F-3A48-888E-5D1D-CE3CE74E0A52}"/>
              </a:ext>
            </a:extLst>
          </p:cNvPr>
          <p:cNvSpPr txBox="1"/>
          <p:nvPr/>
        </p:nvSpPr>
        <p:spPr>
          <a:xfrm>
            <a:off x="2653717" y="1711354"/>
            <a:ext cx="688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지원비 사용 계획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C9925-C4F6-6FCB-0ED5-F9BB631EFAD3}"/>
              </a:ext>
            </a:extLst>
          </p:cNvPr>
          <p:cNvSpPr txBox="1"/>
          <p:nvPr/>
        </p:nvSpPr>
        <p:spPr>
          <a:xfrm>
            <a:off x="2583809" y="2743200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관련 어필</a:t>
            </a:r>
            <a:r>
              <a:rPr lang="en-US" altLang="ko-KR" dirty="0"/>
              <a:t>//</a:t>
            </a:r>
            <a:r>
              <a:rPr lang="ko-KR" altLang="en-US" dirty="0"/>
              <a:t> 금액 찾기</a:t>
            </a:r>
          </a:p>
        </p:txBody>
      </p:sp>
    </p:spTree>
    <p:extLst>
      <p:ext uri="{BB962C8B-B14F-4D97-AF65-F5344CB8AC3E}">
        <p14:creationId xmlns:p14="http://schemas.microsoft.com/office/powerpoint/2010/main" val="22622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57E3FB-6BFC-43C6-AD81-B2DE5AA83BA7}"/>
              </a:ext>
            </a:extLst>
          </p:cNvPr>
          <p:cNvSpPr txBox="1"/>
          <p:nvPr/>
        </p:nvSpPr>
        <p:spPr>
          <a:xfrm>
            <a:off x="276041" y="312560"/>
            <a:ext cx="423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내용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FE230B-E9AA-4046-B37C-CCA8E82DB1B9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추가 내용 자유롭게 작성</a:t>
            </a:r>
            <a:endParaRPr lang="en-US" altLang="ko-KR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분량 자유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2D30EE-F395-40B4-9512-3D99DC28C49F}"/>
              </a:ext>
            </a:extLst>
          </p:cNvPr>
          <p:cNvSpPr/>
          <p:nvPr/>
        </p:nvSpPr>
        <p:spPr>
          <a:xfrm>
            <a:off x="2798649" y="40215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</a:t>
            </a:r>
          </a:p>
        </p:txBody>
      </p:sp>
    </p:spTree>
    <p:extLst>
      <p:ext uri="{BB962C8B-B14F-4D97-AF65-F5344CB8AC3E}">
        <p14:creationId xmlns:p14="http://schemas.microsoft.com/office/powerpoint/2010/main" val="171376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440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Noto Sans KR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박하은님(Effy)/역량혁신팀</dc:creator>
  <cp:lastModifiedBy>주희 손</cp:lastModifiedBy>
  <cp:revision>26</cp:revision>
  <dcterms:created xsi:type="dcterms:W3CDTF">2021-04-15T00:24:41Z</dcterms:created>
  <dcterms:modified xsi:type="dcterms:W3CDTF">2024-05-03T12:28:45Z</dcterms:modified>
</cp:coreProperties>
</file>