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Author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100" d="100"/>
          <a:sy n="100" d="100"/>
        </p:scale>
        <p:origin x="77" y="576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560" y="4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commentAuthors" Target="commentAuthors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#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ko-KR"/>
          </a:defPPr>
        </a:lstStyle>
        <a:p>
          <a:pPr rtl="0"/>
          <a:endParaRPr lang="ko-KR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ko-KR"/>
          </a:defPPr>
        </a:lstStyle>
        <a:p>
          <a:pPr rtl="0"/>
          <a:r>
            <a:rPr lang="ko-KR" altLang="en-US" sz="3200" noProof="0" dirty="0">
              <a:latin typeface="맑은 고딕" panose="020B0503020000020004" pitchFamily="50" charset="-127"/>
              <a:ea typeface="맑은 고딕" panose="02020502070401020303" pitchFamily="18" charset="0"/>
            </a:rPr>
            <a:t>다른 해충 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ko-KR"/>
          </a:defPPr>
        </a:lstStyle>
        <a:p>
          <a:pPr rtl="0"/>
          <a:r>
            <a:rPr lang="ko-KR" altLang="en-US" sz="3200" noProof="0" dirty="0">
              <a:latin typeface="맑은 고딕" panose="020B0503020000020004" pitchFamily="50" charset="-127"/>
              <a:ea typeface="맑은 고딕" panose="02020502070401020303" pitchFamily="18" charset="0"/>
            </a:rPr>
            <a:t>질병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ko-KR"/>
          </a:defPPr>
        </a:lstStyle>
        <a:p>
          <a:pPr rtl="0"/>
          <a:endParaRPr lang="ko-KR" altLang="en-US" noProof="0" dirty="0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2" custScaleY="128876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2" custScaleX="94666" custScaleY="88586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2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2" custAng="10800000" custFlipVert="0" custScaleX="70225" custScaleY="173134" custLinFactNeighborX="7282" custLinFactNeighborY="-103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77A55366-077C-403B-A9E1-B9C6B5CA3288}" type="presOf" srcId="{73D947E0-108F-4D20-A71E-3CF329F97212}" destId="{BDBD7220-3F85-45D2-BED6-5BBFBC23EAE3}" srcOrd="0" destOrd="0" presId="urn:microsoft.com/office/officeart/2016/7/layout/HorizontalActionList#1"/>
    <dgm:cxn modelId="{B7F6ED6E-855A-4A7B-AE18-3BD04546002C}" type="presOf" srcId="{B1AFA1AF-0FF8-45B3-A6D0-0E255A2F637D}" destId="{C4F84DEA-2002-4D32-8E80-70EEE05E345A}" srcOrd="0" destOrd="0" presId="urn:microsoft.com/office/officeart/2016/7/layout/HorizontalActionList#1"/>
    <dgm:cxn modelId="{825BC9D8-F515-4FBF-8CF8-23CD32968E1D}" type="presOf" srcId="{0DD8915E-DC14-41D6-9BB5-F49E1C265163}" destId="{E4B4F7C4-5024-45F0-9FD7-C5068A1AE6C4}" srcOrd="0" destOrd="0" presId="urn:microsoft.com/office/officeart/2016/7/layout/HorizontalActionList#1"/>
    <dgm:cxn modelId="{E9D2B9D9-3B26-471C-AF45-E02D1C258CD3}" type="presParOf" srcId="{E4B4F7C4-5024-45F0-9FD7-C5068A1AE6C4}" destId="{473E2436-1BC1-4A6C-8568-5C38418F52D1}" srcOrd="0" destOrd="0" presId="urn:microsoft.com/office/officeart/2016/7/layout/HorizontalActionList#1"/>
    <dgm:cxn modelId="{A151C920-5872-4C88-8534-922E9C800B9B}" type="presParOf" srcId="{473E2436-1BC1-4A6C-8568-5C38418F52D1}" destId="{BDBD7220-3F85-45D2-BED6-5BBFBC23EAE3}" srcOrd="0" destOrd="0" presId="urn:microsoft.com/office/officeart/2016/7/layout/HorizontalActionList#1"/>
    <dgm:cxn modelId="{45373909-AB37-4D9A-936C-DC8447BC111D}" type="presParOf" srcId="{473E2436-1BC1-4A6C-8568-5C38418F52D1}" destId="{22359DD7-1BFB-4900-BAE6-6084F2F57988}" srcOrd="1" destOrd="0" presId="urn:microsoft.com/office/officeart/2016/7/layout/HorizontalActionList#1"/>
    <dgm:cxn modelId="{CFC7E7C1-85BC-47FC-BC11-D0BACA8440B9}" type="presParOf" srcId="{E4B4F7C4-5024-45F0-9FD7-C5068A1AE6C4}" destId="{38C65349-0C40-499F-9765-B6F38C2DC3C3}" srcOrd="1" destOrd="0" presId="urn:microsoft.com/office/officeart/2016/7/layout/HorizontalActionList#1"/>
    <dgm:cxn modelId="{86FF1107-69E9-4310-A0D8-2BF61292A72B}" type="presParOf" srcId="{E4B4F7C4-5024-45F0-9FD7-C5068A1AE6C4}" destId="{C6650FDC-3601-45F5-9125-6E3F90A53F8A}" srcOrd="2" destOrd="0" presId="urn:microsoft.com/office/officeart/2016/7/layout/HorizontalActionList#1"/>
    <dgm:cxn modelId="{1C7F1C64-2F3D-4695-A56C-92B1B848B0C2}" type="presParOf" srcId="{C6650FDC-3601-45F5-9125-6E3F90A53F8A}" destId="{C4F84DEA-2002-4D32-8E80-70EEE05E345A}" srcOrd="0" destOrd="0" presId="urn:microsoft.com/office/officeart/2016/7/layout/HorizontalActionList#1"/>
    <dgm:cxn modelId="{DC59A3FF-666D-48A7-B3BE-98A9F829402D}" type="presParOf" srcId="{C6650FDC-3601-45F5-9125-6E3F90A53F8A}" destId="{4FEB85EB-D046-4CDB-8A62-BBCE260C4490}" srcOrd="1" destOrd="0" presId="urn:microsoft.com/office/officeart/2016/7/layout/HorizontalAction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7612" y="0"/>
          <a:ext cx="5196240" cy="155887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noProof="0" dirty="0">
              <a:latin typeface="맑은 고딕" panose="020B0503020000020004" pitchFamily="50" charset="-127"/>
              <a:ea typeface="맑은 고딕" panose="02020502070401020303" pitchFamily="18" charset="0"/>
            </a:rPr>
            <a:t>다른 해충 </a:t>
          </a:r>
        </a:p>
      </dsp:txBody>
      <dsp:txXfrm>
        <a:off x="7612" y="0"/>
        <a:ext cx="5196240" cy="1558872"/>
      </dsp:txXfrm>
    </dsp:sp>
    <dsp:sp modelId="{22359DD7-1BFB-4900-BAE6-6084F2F57988}">
      <dsp:nvSpPr>
        <dsp:cNvPr id="0" name=""/>
        <dsp:cNvSpPr/>
      </dsp:nvSpPr>
      <dsp:spPr>
        <a:xfrm>
          <a:off x="146196" y="2181892"/>
          <a:ext cx="4919072" cy="7746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4DEA-2002-4D32-8E80-70EEE05E345A}">
      <dsp:nvSpPr>
        <dsp:cNvPr id="0" name=""/>
        <dsp:cNvSpPr/>
      </dsp:nvSpPr>
      <dsp:spPr>
        <a:xfrm>
          <a:off x="5311747" y="0"/>
          <a:ext cx="5196240" cy="155887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noProof="0" dirty="0">
              <a:latin typeface="맑은 고딕" panose="020B0503020000020004" pitchFamily="50" charset="-127"/>
              <a:ea typeface="맑은 고딕" panose="02020502070401020303" pitchFamily="18" charset="0"/>
            </a:rPr>
            <a:t>질병</a:t>
          </a:r>
        </a:p>
      </dsp:txBody>
      <dsp:txXfrm>
        <a:off x="5311747" y="0"/>
        <a:ext cx="5196240" cy="1558872"/>
      </dsp:txXfrm>
    </dsp:sp>
    <dsp:sp modelId="{4FEB85EB-D046-4CDB-8A62-BBCE260C4490}">
      <dsp:nvSpPr>
        <dsp:cNvPr id="0" name=""/>
        <dsp:cNvSpPr/>
      </dsp:nvSpPr>
      <dsp:spPr>
        <a:xfrm rot="10800000">
          <a:off x="6463727" y="1964947"/>
          <a:ext cx="3649059" cy="9092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#1">
  <dgm:title val="가로 작업 목록"/>
  <dgm:desc val="비순차적이거나 그룹화된 정보 목록을 표시하는 데 사용합니다. 많은 양의 텍스트에 잘 작동합니다. 모든 텍스트에 동일한 강조 수준이 있으며 방향은 포함되지 않습니다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lang="ko-KR"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</a:rPr>
              <a:t/>
            </a:r>
            <a:endParaRPr lang="ko-KR" altLang="en-US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lang="ko-KR" sz="1200"/>
            </a:lvl1pPr>
          </a:lstStyle>
          <a:p>
            <a:pPr rtl="0">
              <a:defRPr/>
            </a:pPr>
            <a:fld id="{551F4F92-D640-42F9-9F81-61448FFF2DB3}" type="datetime1">
              <a:rPr lang="ko-KR" altLang="en-US">
                <a:latin typeface="맑은 고딕"/>
              </a:rPr>
              <a:pPr rtl="0">
                <a:defRPr/>
              </a:pPr>
              <a:t>2023-12-27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lang="ko-KR"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</a:rPr>
              <a:t/>
            </a:r>
            <a:endParaRPr lang="ko-KR" altLang="en-US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lang="ko-KR" sz="1200"/>
            </a:lvl1pPr>
          </a:lstStyle>
          <a:p>
            <a:pPr rtl="0">
              <a:defRPr/>
            </a:pPr>
            <a:fld id="{17369B77-94AB-0344-9EBF-9DB9EE8D3ABC}" type="slidenum">
              <a:rPr lang="ko-KR">
                <a:latin typeface="맑은 고딕"/>
              </a:rPr>
              <a:pPr rtl="0">
                <a:defRPr/>
              </a:pPr>
              <a:t>‹#›</a:t>
            </a:fld>
            <a:endParaRPr lang="ko-KR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0:21:56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2394 4870 24575,'-172'-86'0,"-295"-150"0,391 196 0,2-4 0,2-3 0,2-2 0,-106-99 0,81 50 0,5-3 0,-117-172 0,-118-247 0,214 327 0,9-4 0,8-4 0,-90-287 0,161 407 0,5 0 0,3-1 0,3-1 0,5 0 0,3-132 0,5 164 0,0-21 0,12-85 0,-10 134 0,2 0 0,0 1 0,2 0 0,0 0 0,2 0 0,0 1 0,23-39 0,-10 30 0,2 0 0,0 2 0,2 1 0,1 0 0,1 2 0,1 2 0,50-32 0,24-6 0,113-47 0,-194 98 0,351-162-340,424-131 1,-687 268 452,2 6 0,225-29 0,-278 53-70,0 3-1,0 2 1,0 3-1,0 2 1,-1 3-1,0 3 1,92 29-1,-82-15-42,-1 2 0,-1 4 0,-2 3 0,-1 2 0,-2 3 0,67 56 0,43 45 0,227 238 0,-357-332 0,-1 2 0,-3 2 0,-2 1 0,-2 2 0,-2 1 0,-3 2 0,36 101 0,-16 1 0,-8 1 0,-6 2 0,-8 1 0,-6 1 0,-8 0 0,-10 201 0,-5-305 0,-2 0 0,-2 0 0,-3-1 0,-3 0 0,-2-1 0,-2 0 0,-3-2 0,-45 89 0,21-68 0,-4-2 0,-64 77 0,-126 125 0,7-10 0,196-221 0,-2-3 0,-70 65 0,92-95 0,0 0 0,-1-2 0,0 1 0,-1-2 0,0 0 0,0-1 0,-1-1 0,0-1 0,0 0 0,0-2 0,-34 5 0,-55 0 0,57-6 0,-1 1 0,-77 19 0,31 5 0,50-12 0,-1-3 0,-1-2 0,-72 7 0,77-17-170,0-2-1,0-2 0,0-2 1,0-1-1,1-3 0,0-1 1,-62-25-1,-3-5-6655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0:21:47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1636 4119 24575,'-98'-49'0,"-129"-44"0,183 77 0,0-3 0,1-2 0,1-1 0,1-2 0,1-2 0,1-2 0,2-1 0,-63-63 0,-3-20 0,5-5 0,5-4 0,-128-219 0,169 243 0,4-1 0,4-3 0,-36-125 0,41 84 0,-40-272 0,66 299 0,5 0 0,5-1 0,14-134 0,-6 213 0,1 1 0,2-1 0,1 1 0,2 1 0,2 0 0,1 0 0,36-62 0,-27 60 0,2 1 0,1 2 0,2 0 0,1 2 0,2 1 0,50-40 0,15 0 0,2 5 0,175-88 0,233-58 0,-336 153 0,349-72 0,-411 119 0,1 5 0,166 10 0,-95 2 0,-64-4 0,505 22 0,-529-13 0,-1 4 0,-1 4 0,0 3 0,150 59 0,-158-45 0,81 46 0,-133-62 0,0 0 0,0 2 0,-2 1 0,-1 1 0,36 41 0,61 89 0,164 269 0,101 277 0,-349-616 0,-3 1 0,-4 2 0,-4 1 0,-4 1 0,-3 1 0,-5 1 0,-3 1 0,3 143 0,-24 723 0,2-843 0,-5 0 0,-5 0 0,-33 127 0,39-208 0,-1-1 0,-2-1 0,-1 0 0,-1-1 0,-2 0 0,-1-1 0,-31 41 0,22-40 0,0 0 0,-2-2 0,-1-1 0,-1-2 0,-2 0 0,-35 20 0,-6-1 0,-2-4 0,-1-3 0,-2-3 0,-1-4 0,-159 38 0,47-25 0,-378 69 0,412-99 0,-249-11 0,201-5 0,101 3 0,-141-3 0,190-1 0,0-2 0,-78-19 0,20-2 0,-86-24 0,155 37 0,1-2 0,-58-29 0,90 39-97,0-1-1,0 0 1,1-1-1,1 0 1,-1-1-1,1 0 1,0-1-1,1 1 1,0-1-1,1-1 1,0 0-1,1 0 0,-9-21 1,2 5-6729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0:21:35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1201 5336 24575,'-28'-31'0,"2"-1"0,-26-40 0,2 1 0,-263-388 0,243 334 0,4-2 0,7-3 0,-46-146 0,9-39 0,-63-379 0,147 624 0,-108-699 0,79 344 0,37 297 0,17-169 0,-7 240 0,3-1 0,2 2 0,3-1 0,3 2 0,1 0 0,39-77 0,-36 92 0,1 2 0,3 0 0,0 2 0,3 1 0,0 0 0,3 3 0,0 0 0,72-53 0,-35 40 0,1 3 0,2 3 0,2 3 0,133-45 0,318-61 0,-366 110 0,281-20 0,161 48 0,-489 11 0,-2 5 0,124 30 0,205 80 0,-364-95 0,126 63 0,58 58 0,-161-83 0,146 128 0,-220-172 0,0 1 0,-1 1 0,-2 1 0,0 1 0,-1 1 0,-2 1 0,-1 0 0,-1 1 0,18 47 0,137 343 0,-143-346 0,24 108 0,2 79 0,-13-55 0,-12-75 0,-6 1 0,10 233 0,-33 109 0,0-168 0,-1-255 0,-1 0 0,-3-1 0,-2 0 0,-2 0 0,-2-1 0,-2 0 0,-2-1 0,-36 72 0,-26 55 0,45-94 0,-81 142 0,-189 288 0,195-337 0,6-12 0,-4 8 0,84-139 0,-1-1 0,-1 0 0,-42 35 0,31-37 0,-1-2 0,-2-1 0,0-1 0,-1-3 0,-1-1 0,-53 16 0,-234 48 0,155-44 0,-198 39 0,270-63 0,-176 2 0,178-16 0,0-5 0,1-4 0,-146-32 0,170 23 0,-136-39 0,177 42 0,1-2 0,1 0 0,0-2 0,1-1 0,-39-37 0,55 45 0,1-1 0,1 0 0,0-1 0,1 0 0,1-1 0,0 0 0,-9-21 0,-22-36 0,-3-8 0,30 53 0,-23-33 0,24 41-136,1 0-1,1 0 1,1-2-1,1 1 1,0-1-1,1 0 1,2-1-1,0 1 0,-2-24 1,4 14-6690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0:21:38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0:22:06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5147 5869 24575,'-18'-1'0,"0"-2"0,1 0 0,-1-1 0,1-1 0,0 0 0,-23-11 0,-30-9 0,-204-35 0,74 20 0,-514-175-408,13-53-266,530 200 631,-186-73-1236,-916-349 1013,576 243 122,673 239 167,-31-12-73,-67-34 1,107 46 122,1-1 0,-1 0 0,1-1 0,1 0 0,0-1 0,0-1 0,1 0 1,-19-25-1,14 9 292,1 0 1,1 0 0,1-2-1,-10-32 1,-30-127 38,32 85-404,5 0 0,-5-150 0,19-215 0,6 270 0,-3 156 0,16-364 0,-9 355 0,2 0 0,2 1 0,2 0 0,2 0 0,39-84 0,-15 61 0,78-112 0,67-57 0,-112 157 0,3 3 0,4 3 0,3 4 0,3 3 0,4 5 0,152-91 0,-70 64-90,5 8 0,2 7 0,5 8 0,2 9 0,284-60 0,-294 89 90,0 6 0,2 9 0,0 7 0,238 15 0,-329 6 0,-1 4 0,0 3 0,146 49 0,233 117 0,-395-153 0,368 164-66,808 488 0,-1054-551 66,291 255 0,-399-304 13,-3 3-1,-3 3 1,-5 4-1,-4 3 1,-3 3-1,-6 3 0,-3 2 1,44 116-1,-70-139 91,-4 0-1,-4 2 1,-3 1-1,-4 0 0,7 107 1,-15 423-207,-10-407 153,3-190-49,-8 259 0,3-205 0,-3-1 0,-18 69 0,17-102 0,-1-1 0,-2 0 0,-1-1 0,-2 0 0,-29 46 0,30-57 0,-2 0 0,-1-1 0,-1-1 0,-1-1 0,0 0 0,-1-1 0,-1-1 0,-31 18 0,-14 0 0,0-3 0,-2-3 0,-77 22 0,101-36 0,-425 121 0,-7-29 0,121-29 0,256-56 0,-1-5 0,-1-3 0,0-6 0,-107-4 0,207-4-5,-87-2-675,-130-19 0,187 16-6146</inkml:trace>
</inkml:ink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lang="ko-KR" sz="1200">
                <a:latin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lang="ko-KR" sz="1200">
                <a:latin typeface="맑은 고딕"/>
              </a:defRPr>
            </a:lvl1pPr>
          </a:lstStyle>
          <a:p>
            <a:pPr lvl="0">
              <a:defRPr/>
            </a:pPr>
            <a:fld id="{0195FCEF-8D64-466D-BF9A-020FB7FD4BF9}" type="datetime1">
              <a:rPr lang="ko-KR" altLang="en-US"/>
              <a:pPr lvl="0">
                <a:defRPr/>
              </a:pPr>
              <a:t>2023-12-27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>
            <a:defPPr>
              <a:defRPr lang="ko-KR"/>
            </a:defPPr>
          </a:lstStyle>
          <a:p>
            <a:pPr rtl="0">
              <a:defRPr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>
            <a:defPPr>
              <a:defRPr lang="ko-KR"/>
            </a:defPPr>
          </a:lstStyle>
          <a:p>
            <a:pPr lvl="0" rtl="0">
              <a:defRPr/>
            </a:pPr>
            <a:r>
              <a:rPr lang="ko-KR"/>
              <a:t>마스터 텍스트 스타일을 편집하려면 클릭하세요.</a:t>
            </a:r>
            <a:endParaRPr lang="ko-KR"/>
          </a:p>
          <a:p>
            <a:pPr lvl="1" rtl="0">
              <a:defRPr/>
            </a:pPr>
            <a:r>
              <a:rPr lang="ko-KR"/>
              <a:t>둘째 수준</a:t>
            </a:r>
            <a:endParaRPr lang="ko-KR"/>
          </a:p>
          <a:p>
            <a:pPr lvl="2" rtl="0">
              <a:defRPr/>
            </a:pPr>
            <a:r>
              <a:rPr lang="ko-KR"/>
              <a:t>셋째 수준</a:t>
            </a:r>
            <a:endParaRPr lang="ko-KR"/>
          </a:p>
          <a:p>
            <a:pPr lvl="3" rtl="0">
              <a:defRPr/>
            </a:pPr>
            <a:r>
              <a:rPr lang="ko-KR"/>
              <a:t>넷째 수준</a:t>
            </a:r>
            <a:endParaRPr lang="ko-KR"/>
          </a:p>
          <a:p>
            <a:pPr lvl="4" rtl="0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lang="ko-KR" sz="1200">
                <a:latin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lang="ko-KR" sz="1200">
                <a:latin typeface="맑은 고딕"/>
              </a:defRPr>
            </a:lvl1pPr>
          </a:lstStyle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ko-KR" sz="1200" kern="1200" baseline="0">
        <a:solidFill>
          <a:schemeClr val="tx1"/>
        </a:solidFill>
        <a:latin typeface="맑은 고딕"/>
        <a:ea typeface="맑은 고딕"/>
        <a:cs typeface="+mn-cs"/>
      </a:defRPr>
    </a:lvl1pPr>
    <a:lvl2pPr marL="457200" algn="l">
      <a:defRPr sz="1200" baseline="0">
        <a:ea typeface="맑은 고딕"/>
      </a:defRPr>
    </a:lvl2pPr>
    <a:lvl3pPr marL="914400" algn="l">
      <a:defRPr sz="1200" baseline="0">
        <a:ea typeface="맑은 고딕"/>
      </a:defRPr>
    </a:lvl3pPr>
    <a:lvl4pPr marL="1371600" algn="l">
      <a:defRPr sz="1200" baseline="0">
        <a:ea typeface="맑은 고딕"/>
      </a:defRPr>
    </a:lvl4pPr>
    <a:lvl5pPr marL="1828800" algn="l">
      <a:defRPr sz="1200" baseline="0">
        <a:ea typeface="맑은 고딕"/>
      </a:defRPr>
    </a:lvl5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fld id="{0775476F-A808-1F46-A368-07984F6DA22E}" type="slidenum">
              <a:rPr lang="en-US" altLang="ko-KR"/>
              <a:pPr rtl="0">
                <a:defRPr/>
              </a:pPr>
              <a:t>13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fld id="{0775476F-A808-1F46-A368-07984F6DA22E}" type="slidenum">
              <a:rPr lang="en-US"/>
              <a:pPr rt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fld id="{0775476F-A808-1F46-A368-07984F6DA22E}" type="slidenum">
              <a:rPr lang="en-US"/>
              <a:pPr rt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75476F-A808-1F46-A368-07984F6DA22E}" type="slidenum">
              <a:rPr lang="en-US" altLang="ko-KR"/>
              <a:pPr lvl="0"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3.png"  /><Relationship Id="rId3" Type="http://schemas.openxmlformats.org/officeDocument/2006/relationships/image" Target="../media/image6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Relationship Id="rId4" Type="http://schemas.openxmlformats.org/officeDocument/2006/relationships/image" Target="../media/image14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3.png"  /><Relationship Id="rId5" Type="http://schemas.openxmlformats.org/officeDocument/2006/relationships/image" Target="../media/image1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식물이 포함된 그림&#10;&#10;자동 생성된 설명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 descr="텍스트가 포함된 그림&#10;&#10;자동 생성된 설명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도자기류, 자기를 포함하는 사진&#10;&#10;자동 생성된 설명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ko-KR" sz="4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ko-KR" sz="2400">
                <a:latin typeface="+mj-ea"/>
                <a:ea typeface="+mj-ea"/>
              </a:defRPr>
            </a:lvl1pPr>
            <a:lvl2pPr marL="457200" indent="0" algn="ctr">
              <a:buNone/>
              <a:defRPr lang="ko-KR" sz="2000"/>
            </a:lvl2pPr>
            <a:lvl3pPr marL="914400" indent="0" algn="ctr">
              <a:buNone/>
              <a:defRPr lang="ko-KR" sz="1800"/>
            </a:lvl3pPr>
            <a:lvl4pPr marL="1371600" indent="0" algn="ctr">
              <a:buNone/>
              <a:defRPr lang="ko-KR" sz="1600"/>
            </a:lvl4pPr>
            <a:lvl5pPr marL="1828800" indent="0" algn="ctr">
              <a:buNone/>
              <a:defRPr lang="ko-KR" sz="1600"/>
            </a:lvl5pPr>
            <a:lvl6pPr marL="2286000" indent="0" algn="ctr">
              <a:buNone/>
              <a:defRPr lang="ko-KR" sz="1600"/>
            </a:lvl6pPr>
            <a:lvl7pPr marL="2743200" indent="0" algn="ctr">
              <a:buNone/>
              <a:defRPr lang="ko-KR" sz="1600"/>
            </a:lvl7pPr>
            <a:lvl8pPr marL="3200400" indent="0" algn="ctr">
              <a:buNone/>
              <a:defRPr lang="ko-KR" sz="1600"/>
            </a:lvl8pPr>
            <a:lvl9pPr marL="3657600" indent="0" algn="ctr">
              <a:buNone/>
              <a:defRPr lang="ko-KR"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9" name="그림 8" descr="직물을 포함하는 사진&#10;&#10;자동 생성된 설명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꽃, 식물을 포함하는 사진&#10;&#10;자동 생성된 설명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36" name="그림 35" descr="나무 클로즈업&#10;&#10;보통 신뢰도로 자동으로 생성되는 설명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sz="2000" b="0" baseline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600" baseline="0">
                <a:latin typeface="+mj-ea"/>
                <a:ea typeface="+mj-ea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400" baseline="0">
                <a:latin typeface="+mj-ea"/>
                <a:ea typeface="+mj-ea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200" baseline="0">
                <a:latin typeface="+mj-ea"/>
                <a:ea typeface="+mj-ea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1" name="텍스트 개체 틀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ko-KR" sz="2000" b="0" baseline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38" name="그림 37" descr="꽃 무리&#10;&#10;낮은 신뢰도로 자동으로 생성되는 설명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ko-KR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en-US" altLang="ko-KR" noProof="0"/>
              <a:t>X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600" baseline="0">
                <a:latin typeface="+mj-ea"/>
                <a:ea typeface="+mj-ea"/>
              </a:defRPr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400" baseline="0">
                <a:latin typeface="+mj-ea"/>
                <a:ea typeface="+mj-ea"/>
              </a:defRPr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200" baseline="0">
                <a:latin typeface="+mj-ea"/>
                <a:ea typeface="+mj-ea"/>
              </a:defRPr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ko-KR" sz="2000" b="0">
                <a:latin typeface="+mj-ea"/>
                <a:ea typeface="+mj-ea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1pPr>
            <a:lvl2pPr>
              <a:buClr>
                <a:srgbClr val="73292A"/>
              </a:buClr>
              <a:defRPr lang="ko-KR" sz="1400" baseline="0">
                <a:latin typeface="+mj-ea"/>
                <a:ea typeface="+mj-ea"/>
              </a:defRPr>
            </a:lvl2pPr>
            <a:lvl3pPr>
              <a:buClr>
                <a:srgbClr val="73292A"/>
              </a:buClr>
              <a:defRPr lang="ko-KR" sz="1200" baseline="0">
                <a:latin typeface="+mj-ea"/>
                <a:ea typeface="+mj-ea"/>
              </a:defRPr>
            </a:lvl3pPr>
            <a:lvl4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4pPr>
            <a:lvl5pPr>
              <a:buClr>
                <a:srgbClr val="73292A"/>
              </a:buClr>
              <a:defRPr lang="ko-KR" sz="11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직물을 포함하는 사진&#10;&#10;자동 생성된 설명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8" name="그림 7" descr="꽃, 식물을 포함하는 사진&#10;&#10;자동 생성된 설명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그림 9" descr="꽃 클로즈업&#10;&#10;낮은 신뢰도로 자동으로 생성되는 설명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그림 11" descr="꽃 클로즈업&#10;&#10;낮은 신뢰도로 자동으로 생성되는 설명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ko-KR" sz="2400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algn="l">
              <a:lnSpc>
                <a:spcPct val="150000"/>
              </a:lnSpc>
              <a:defRPr lang="ko-KR" sz="2000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 algn="ctr">
              <a:defRPr lang="ko-KR" sz="16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3pPr>
            <a:lvl4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4pPr>
            <a:lvl5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7" name="그림 6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ko-KR" sz="3200" baseline="0">
                <a:latin typeface="맑은 고딕 Semilight" panose="020B0502040204020203" pitchFamily="50" charset="-127"/>
              </a:defRPr>
            </a:lvl1pPr>
            <a:lvl2pPr>
              <a:defRPr lang="ko-KR" sz="2800" baseline="0">
                <a:latin typeface="맑은 고딕 Semilight" panose="020B0502040204020203" pitchFamily="50" charset="-127"/>
              </a:defRPr>
            </a:lvl2pPr>
            <a:lvl3pPr>
              <a:defRPr lang="ko-KR" sz="2400" baseline="0">
                <a:latin typeface="맑은 고딕 Semilight" panose="020B0502040204020203" pitchFamily="50" charset="-127"/>
              </a:defRPr>
            </a:lvl3pPr>
            <a:lvl4pPr>
              <a:defRPr lang="ko-KR" sz="2000" baseline="0">
                <a:latin typeface="맑은 고딕 Semilight" panose="020B0502040204020203" pitchFamily="50" charset="-127"/>
              </a:defRPr>
            </a:lvl4pPr>
            <a:lvl5pPr>
              <a:defRPr lang="ko-KR" sz="2000" baseline="0">
                <a:latin typeface="맑은 고딕 Semilight" panose="020B0502040204020203" pitchFamily="50" charset="-127"/>
              </a:defRPr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 lvl="0" rtl="0"/>
            <a:r>
              <a:rPr lang="ko-KR" dirty="0"/>
              <a:t>마스터 텍스트 스타일을 편집하려면 클릭하세요.</a:t>
            </a:r>
          </a:p>
          <a:p>
            <a:pPr lvl="1" rtl="0"/>
            <a:r>
              <a:rPr lang="ko-KR" dirty="0"/>
              <a:t>둘째 수준</a:t>
            </a:r>
          </a:p>
          <a:p>
            <a:pPr lvl="2" rtl="0"/>
            <a:r>
              <a:rPr lang="ko-KR" dirty="0"/>
              <a:t>셋째 수준</a:t>
            </a:r>
          </a:p>
          <a:p>
            <a:pPr lvl="3" rtl="0"/>
            <a:r>
              <a:rPr lang="ko-KR" dirty="0"/>
              <a:t>넷째 수준</a:t>
            </a:r>
          </a:p>
          <a:p>
            <a:pPr lvl="4" rtl="0"/>
            <a:r>
              <a:rPr lang="ko-KR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직물을 포함하는 사진&#10;&#10;자동 생성된 설명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3" name="그림 12" descr="꽃 무리&#10;&#10;낮은 신뢰도로 자동으로 생성되는 설명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ko-KR" sz="2400" baseline="0">
                <a:latin typeface="+mj-ea"/>
                <a:ea typeface="+mj-ea"/>
              </a:defRPr>
            </a:lvl1pPr>
            <a:lvl2pPr marL="228600">
              <a:buClr>
                <a:srgbClr val="73292A"/>
              </a:buClr>
              <a:defRPr lang="ko-KR" sz="2000" baseline="0">
                <a:latin typeface="+mj-ea"/>
                <a:ea typeface="+mj-ea"/>
              </a:defRPr>
            </a:lvl2pPr>
            <a:lvl3pPr marL="685800">
              <a:buClr>
                <a:srgbClr val="73292A"/>
              </a:buClr>
              <a:defRPr lang="ko-KR" sz="1800" baseline="0">
                <a:latin typeface="+mj-ea"/>
                <a:ea typeface="+mj-ea"/>
              </a:defRPr>
            </a:lvl3pPr>
            <a:lvl4pPr marL="1143000"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4pPr>
            <a:lvl5pPr marL="1600200">
              <a:buClr>
                <a:srgbClr val="73292A"/>
              </a:buClr>
              <a:defRPr lang="ko-KR" sz="1600" baseline="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pic>
        <p:nvPicPr>
          <p:cNvPr id="6" name="그림 5" descr="꽃, 식물을 포함하는 사진&#10;&#10;자동 생성된 설명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텍스트 개체 틀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ko-KR" sz="30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en-US" altLang="ko-KR" noProof="0"/>
              <a:t>X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sz="200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algn="ctr">
              <a:lnSpc>
                <a:spcPct val="100000"/>
              </a:lnSpc>
              <a:defRPr lang="ko-KR" sz="180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 algn="ctr">
              <a:defRPr lang="ko-KR" sz="16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3pPr>
            <a:lvl4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4pPr>
            <a:lvl5pPr algn="ctr">
              <a:defRPr lang="ko-KR" sz="1400">
                <a:latin typeface="Gill Sans Nova Light" panose="020F0302020204030204" pitchFamily="34" charset="0"/>
                <a:ea typeface="맑은 고딕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1" name="그림 10" descr="식물 클로즈업&#10;&#10;낮은 신뢰도로 자동으로 생성되는 설명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그림 8" descr="이부자리, 원단을 포함하는 사진&#10;&#10;자동 생성된 설명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pic>
        <p:nvPicPr>
          <p:cNvPr id="15" name="그림 14" descr="도자기류, 자기를 포함하는 사진&#10;&#10;자동 생성된 설명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그림 16" descr="텍스트가 포함된 그림&#10;&#10;자동 생성된 설명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ko-KR" sz="4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ko-KR" sz="24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buClr>
                <a:srgbClr val="73292A"/>
              </a:buCl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초록색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2pPr>
            <a:lvl3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3pPr>
            <a:lvl4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4pPr>
            <a:lvl5pPr>
              <a:defRPr lang="ko-KR" baseline="0">
                <a:latin typeface="+mj-ea"/>
                <a:ea typeface="+mj-ea"/>
                <a:cs typeface="맑은 고딕 Semilight" panose="020B0502040204020203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8" name="그림 7" descr="직물을 포함하는 사진&#10;&#10;자동 생성된 설명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6" name="그림 15" descr="꽃, 식물을 포함하는 사진&#10;&#10;자동 생성된 설명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그림 18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ko-KR" sz="44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ko-KR" sz="2400">
                <a:solidFill>
                  <a:schemeClr val="accent3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ko-KR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28" name="텍스트 개체 틀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ko-KR" sz="140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200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pic>
        <p:nvPicPr>
          <p:cNvPr id="10" name="그림 9" descr="연체동물, 곤충을 포함하는 사진&#10;&#10;자동 생성된 설명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ko-KR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2" name="그림 개체 틀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6" name="그림 개체 틀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그림 개체 틀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그림 개체 틀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그림 개체 틀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7" name="텍스트 개체 틀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그림 개체 틀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7" name="그림 개체 틀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ko-KR" sz="1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2" name="텍스트 개체 틀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6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spc="20" baseline="0"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sz="1200" baseline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/>
              <a:t>프레젠테이션 제목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sz="1200" baseline="0">
                <a:solidFill>
                  <a:schemeClr val="tx1"/>
                </a:solidFill>
                <a:latin typeface="+mj-ea"/>
                <a:ea typeface="+mj-ea"/>
                <a:cs typeface="맑은 고딕 Semilight" panose="020B0502040204020203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en-US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 baseline="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84400" indent="-284400" algn="l" defTabSz="914400" rtl="0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ko-KR" sz="2800" kern="1200" baseline="0">
          <a:solidFill>
            <a:schemeClr val="accent3"/>
          </a:solidFill>
          <a:latin typeface="+mj-ea"/>
          <a:ea typeface="+mj-ea"/>
          <a:cs typeface="+mn-cs"/>
        </a:defRPr>
      </a:lvl1pPr>
      <a:lvl2pPr marL="5688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baseline="0">
          <a:latin typeface="+mj-ea"/>
          <a:ea typeface="+mj-ea"/>
        </a:defRPr>
      </a:lvl2pPr>
      <a:lvl3pPr marL="11448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baseline="0">
          <a:latin typeface="+mj-ea"/>
          <a:ea typeface="+mj-ea"/>
        </a:defRPr>
      </a:lvl3pPr>
      <a:lvl4pPr marL="16020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baseline="0">
          <a:latin typeface="+mj-ea"/>
          <a:ea typeface="+mj-ea"/>
        </a:defRPr>
      </a:lvl4pPr>
      <a:lvl5pPr marL="2059200" indent="-284400" algn="l" eaLnBrk="1" latinLnBrk="1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baseline="0">
          <a:latin typeface="+mj-ea"/>
          <a:ea typeface="+mj-ea"/>
        </a:defRPr>
      </a:lvl5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10.xml"  /><Relationship Id="rId3" Type="http://schemas.openxmlformats.org/officeDocument/2006/relationships/diagramData" Target="../diagrams/data1.xml"  /><Relationship Id="rId4" Type="http://schemas.openxmlformats.org/officeDocument/2006/relationships/diagramLayout" Target="../diagrams/layout1.xml"  /><Relationship Id="rId5" Type="http://schemas.openxmlformats.org/officeDocument/2006/relationships/diagramQuickStyle" Target="../diagrams/quickStyle1.xml"  /><Relationship Id="rId6" Type="http://schemas.openxmlformats.org/officeDocument/2006/relationships/diagramColors" Target="../diagrams/colors1.xml"  /><Relationship Id="rId7" Type="http://schemas.microsoft.com/office/2007/relationships/diagramDrawing" Target="../diagrams/drawing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notesSlide" Target="../notesSlides/notesSlide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hyperlink" Target="https://www.kaggle.com/datasets/m000sey/save-the-honey-bees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7.png"  /><Relationship Id="rId4" Type="http://schemas.openxmlformats.org/officeDocument/2006/relationships/customXml" Target="../ink/ink1.xml"  /><Relationship Id="rId5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9.png"  /><Relationship Id="rId4" Type="http://schemas.openxmlformats.org/officeDocument/2006/relationships/customXml" Target="../ink/ink2.xml"  /><Relationship Id="rId5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1.png"  /><Relationship Id="rId4" Type="http://schemas.openxmlformats.org/officeDocument/2006/relationships/customXml" Target="../ink/ink3.xml"  /><Relationship Id="rId5" Type="http://schemas.openxmlformats.org/officeDocument/2006/relationships/image" Target="../media/image22.png"  /><Relationship Id="rId6" Type="http://schemas.openxmlformats.org/officeDocument/2006/relationships/customXml" Target="../ink/ink4.xml"  /><Relationship Id="rId7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4.png"  /><Relationship Id="rId4" Type="http://schemas.openxmlformats.org/officeDocument/2006/relationships/customXml" Target="../ink/ink5.xml"  /><Relationship Id="rId5" Type="http://schemas.openxmlformats.org/officeDocument/2006/relationships/image" Target="../media/image2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497580" y="1817370"/>
            <a:ext cx="5366766" cy="2320290"/>
          </a:xfrm>
        </p:spPr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 altLang="en-US"/>
              <a:t>꿀벌</a:t>
            </a:r>
            <a:r>
              <a:rPr lang="en-US" altLang="ko-KR"/>
              <a:t> </a:t>
            </a:r>
            <a:r>
              <a:rPr lang="ko-KR" altLang="en-US"/>
              <a:t>개체수 분석</a:t>
            </a:r>
            <a:r>
              <a:rPr lang="en-US" altLang="ko-KR"/>
              <a:t> </a:t>
            </a:r>
            <a:r>
              <a:rPr lang="ko-KR" altLang="en-US"/>
              <a:t>및</a:t>
            </a:r>
            <a:r>
              <a:rPr lang="en-US" altLang="ko-KR"/>
              <a:t> YOLO5</a:t>
            </a:r>
            <a:r>
              <a:rPr lang="ko-KR" altLang="en-US"/>
              <a:t>로 말벌 감지 모델 만들기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13657" y="4485132"/>
            <a:ext cx="3964686" cy="1538478"/>
          </a:xfrm>
        </p:spPr>
        <p:txBody>
          <a:bodyPr>
            <a:normAutofit lnSpcReduction="10000"/>
          </a:bodyPr>
          <a:lstStyle>
            <a:defPPr>
              <a:defRPr lang="ko-KR"/>
            </a:defPPr>
          </a:lstStyle>
          <a:p>
            <a:pPr rtl="0">
              <a:defRPr/>
            </a:pPr>
            <a:r>
              <a:rPr lang="ko-KR" altLang="en-US"/>
              <a:t>팀명 </a:t>
            </a:r>
            <a:r>
              <a:rPr lang="en-US" altLang="ko-KR"/>
              <a:t>: </a:t>
            </a:r>
            <a:r>
              <a:rPr lang="ko-KR" altLang="en-US"/>
              <a:t>꿀벌 지킴이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팀장 </a:t>
            </a:r>
            <a:r>
              <a:rPr lang="en-US" altLang="ko-KR"/>
              <a:t>: 202000919 </a:t>
            </a:r>
            <a:r>
              <a:rPr lang="ko-KR" altLang="en-US"/>
              <a:t>손건희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팀원 </a:t>
            </a:r>
            <a:r>
              <a:rPr lang="en-US" altLang="ko-KR"/>
              <a:t>: 202102995 </a:t>
            </a:r>
            <a:r>
              <a:rPr lang="ko-KR" altLang="en-US"/>
              <a:t>박세희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팀원 </a:t>
            </a:r>
            <a:r>
              <a:rPr lang="en-US" altLang="ko-KR"/>
              <a:t>: 202102997 </a:t>
            </a:r>
            <a:r>
              <a:rPr lang="ko-KR" altLang="en-US"/>
              <a:t>박윤진</a:t>
            </a:r>
            <a:endParaRPr lang="ko-KR" altLang="en-US"/>
          </a:p>
          <a:p>
            <a:pPr rtl="0">
              <a:defRPr/>
            </a:pPr>
            <a:endParaRPr lang="en-US" altLang="ko-KR"/>
          </a:p>
          <a:p>
            <a:pPr rtl="0">
              <a:defRPr/>
            </a:pP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/>
              </a:rPr>
              <a:t>분석효과의 파급 효과</a:t>
            </a:r>
            <a:r>
              <a:rPr 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/>
              </a:rPr>
              <a:t> </a:t>
            </a:r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t>10</a:t>
            </a:fld>
            <a:endParaRPr lang="ko-KR" dirty="0"/>
          </a:p>
        </p:txBody>
      </p:sp>
      <p:graphicFrame>
        <p:nvGraphicFramePr>
          <p:cNvPr id="7" name="내용 개체 틀 3" descr="시간 표시줄 자리 표시자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378318"/>
              </p:ext>
            </p:extLst>
          </p:nvPr>
        </p:nvGraphicFramePr>
        <p:xfrm>
          <a:off x="838200" y="2899918"/>
          <a:ext cx="105156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9014BFD-46A5-0F8D-0585-557B03C2B24E}"/>
              </a:ext>
            </a:extLst>
          </p:cNvPr>
          <p:cNvSpPr/>
          <p:nvPr/>
        </p:nvSpPr>
        <p:spPr>
          <a:xfrm>
            <a:off x="925689" y="4553169"/>
            <a:ext cx="5000977" cy="1332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 시각화 자료를 통해서 꿀벌 군집을 감소 시킨 요인으로는 말벌과 같은 다른 해충의 영향도 있다는 것을 알 수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6A367-2C59-3333-2D5C-6F9997147DEE}"/>
              </a:ext>
            </a:extLst>
          </p:cNvPr>
          <p:cNvSpPr/>
          <p:nvPr/>
        </p:nvSpPr>
        <p:spPr>
          <a:xfrm>
            <a:off x="6183486" y="4549288"/>
            <a:ext cx="5082825" cy="1332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 사각화 자료를 </a:t>
            </a:r>
            <a:r>
              <a:rPr lang="ko-KR" altLang="en-US"/>
              <a:t>통해서 질병 역시도 꿀벌의 군집의 감소 시킨 요인으로 작용하는 것을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8B402E-296A-DD8C-AF6A-AD06BA953160}"/>
              </a:ext>
            </a:extLst>
          </p:cNvPr>
          <p:cNvSpPr/>
          <p:nvPr/>
        </p:nvSpPr>
        <p:spPr>
          <a:xfrm>
            <a:off x="2777066" y="5949064"/>
            <a:ext cx="7213600" cy="848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하지만 우리는 질병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약품 개발이라는 대책이 아닌 말벌과 같은 다른 해충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퇴치에 초점을 두고 해결 방법에 접근하였습니다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ea typeface="맑은 고딕" panose="02020502070401020303" pitchFamily="18" charset="0"/>
              </a:rPr>
              <a:t>해결 방안 제시</a:t>
            </a:r>
            <a:endParaRPr 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t>11</a:t>
            </a:fld>
            <a:endParaRPr 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F70963-D82E-654D-B528-71A0D173CEFB}"/>
              </a:ext>
            </a:extLst>
          </p:cNvPr>
          <p:cNvSpPr/>
          <p:nvPr/>
        </p:nvSpPr>
        <p:spPr>
          <a:xfrm>
            <a:off x="1151467" y="2088444"/>
            <a:ext cx="9663289" cy="3251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atin typeface="+mj-lt"/>
              </a:rPr>
              <a:t>말벌을 감지하기 위해서 </a:t>
            </a:r>
            <a:r>
              <a:rPr lang="en-US" altLang="ko-KR" sz="3200" b="1" u="sng" dirty="0">
                <a:latin typeface="+mj-lt"/>
              </a:rPr>
              <a:t>YOLO5 </a:t>
            </a:r>
            <a:r>
              <a:rPr lang="ko-KR" altLang="en-US" sz="3200" b="1" dirty="0">
                <a:latin typeface="+mj-lt"/>
              </a:rPr>
              <a:t>라는 </a:t>
            </a:r>
            <a:r>
              <a:rPr lang="en-US" altLang="ko-KR" sz="3200" b="1" i="0" dirty="0">
                <a:solidFill>
                  <a:srgbClr val="555555"/>
                </a:solidFill>
                <a:effectLst/>
                <a:latin typeface="+mj-lt"/>
              </a:rPr>
              <a:t>Object detection </a:t>
            </a:r>
            <a:r>
              <a:rPr lang="ko-KR" altLang="en-US" sz="3200" b="1" i="0" dirty="0">
                <a:solidFill>
                  <a:srgbClr val="555555"/>
                </a:solidFill>
                <a:effectLst/>
                <a:latin typeface="+mj-lt"/>
              </a:rPr>
              <a:t>분야에서 많이 알려진 모델을 사용해서 말벌과 같은 꿀벌의 군집에 감소로 작용하는 해충을 탐지하고 합니다</a:t>
            </a:r>
            <a:r>
              <a:rPr lang="en-US" altLang="ko-KR" sz="3200" b="1" i="0" dirty="0">
                <a:solidFill>
                  <a:srgbClr val="555555"/>
                </a:solidFill>
                <a:effectLst/>
                <a:latin typeface="+mj-lt"/>
              </a:rPr>
              <a:t>.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>최종 객체 인식 영상</a:t>
            </a:r>
            <a:r>
              <a:rPr lang="ko-KR">
                <a:solidFill>
                  <a:schemeClr val="accent3"/>
                </a:solidFill>
              </a:rPr>
              <a:t> 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/>
              <a:t>프레젠테이션 제목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fld id="{294A09A9-5501-47C1-A89A-A340965A2BE2}" type="slidenum">
              <a:rPr lang="en-US" altLang="ko-KR"/>
              <a:pPr rtl="0">
                <a:defRPr/>
              </a:pPr>
              <a:t>12</a:t>
            </a:fld>
            <a:endParaRPr lang="ko-KR"/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>
            <a:defPPr>
              <a:defRPr lang="ko-KR"/>
            </a:defPPr>
          </a:lstStyle>
          <a:p>
            <a:pPr rtl="0"/>
            <a:r>
              <a:rPr lang="ko-KR" dirty="0"/>
              <a:t>감사합니다.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1" y="2011680"/>
            <a:ext cx="3313151" cy="2843784"/>
          </a:xfrm>
        </p:spPr>
        <p:txBody>
          <a:bodyPr rtlCol="0">
            <a:normAutofit/>
          </a:bodyPr>
          <a:lstStyle>
            <a:defPPr>
              <a:defRPr lang="ko-KR"/>
            </a:defPPr>
          </a:lstStyle>
          <a:p>
            <a:pPr rtl="0"/>
            <a:r>
              <a:rPr lang="ko-KR" altLang="en-US" sz="3200" b="1" dirty="0"/>
              <a:t>꿀벌이 행복해지는 그 날까지 </a:t>
            </a:r>
            <a:r>
              <a:rPr lang="en-US" altLang="ko-KR" sz="3200" b="1" dirty="0"/>
              <a:t>~~~</a:t>
            </a:r>
            <a:endParaRPr 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42960" y="951702"/>
            <a:ext cx="3749040" cy="1325880"/>
          </a:xfrm>
        </p:spPr>
        <p:txBody>
          <a:bodyPr>
            <a:normAutofit/>
          </a:bodyPr>
          <a:lstStyle>
            <a:defPPr>
              <a:defRPr lang="ko-KR"/>
            </a:defPPr>
          </a:lstStyle>
          <a:p>
            <a:pPr rtl="0">
              <a:defRPr/>
            </a:pPr>
            <a:r>
              <a:rPr lang="ko-KR" altLang="en-US">
                <a:ea typeface="맑은 고딕"/>
                <a:cs typeface="Calibri Light"/>
              </a:rPr>
              <a:t>목차</a:t>
            </a:r>
            <a:endParaRPr lang="ko-KR">
              <a:solidFill>
                <a:schemeClr val="accent3"/>
              </a:solidFill>
              <a:ea typeface="맑은 고딕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/>
              <a:t>A</a:t>
            </a:r>
            <a:endParaRPr lang="ko-KR"/>
          </a:p>
        </p:txBody>
      </p:sp>
      <p:pic>
        <p:nvPicPr>
          <p:cNvPr id="10" name="그림 9" descr="꽃잎 주목 효과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그림 1928" descr="꽃잎 주목 효과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quarter" idx="4"/>
          </p:nvPr>
        </p:nvSpPr>
        <p:spPr>
          <a:xfrm>
            <a:off x="6860036" y="2136394"/>
            <a:ext cx="5331964" cy="4306824"/>
          </a:xfrm>
        </p:spPr>
        <p:txBody>
          <a:bodyPr vert="horz" lIns="91440" tIns="45720" rIns="91440" bIns="45720" anchor="t">
            <a:normAutofit/>
          </a:bodyPr>
          <a:lstStyle>
            <a:defPPr>
              <a:defRPr lang="ko-KR"/>
            </a:defPPr>
          </a:lstStyle>
          <a:p>
            <a:pPr marL="457200" indent="-457200" rtl="0">
              <a:lnSpc>
                <a:spcPct val="150000"/>
              </a:lnSpc>
              <a:buAutoNum type="arabicPeriod"/>
              <a:defRPr/>
            </a:pPr>
            <a:r>
              <a:rPr lang="ko-KR" altLang="en-US">
                <a:cs typeface="맑은 고딕 Semilight"/>
              </a:rPr>
              <a:t>데이터 설명</a:t>
            </a:r>
            <a:endParaRPr lang="ko-KR" altLang="en-US">
              <a:cs typeface="맑은 고딕 Semilight"/>
            </a:endParaRPr>
          </a:p>
          <a:p>
            <a:pPr marL="457200" indent="-457200" rtl="0">
              <a:lnSpc>
                <a:spcPct val="150000"/>
              </a:lnSpc>
              <a:buAutoNum type="arabicPeriod"/>
              <a:defRPr/>
            </a:pPr>
            <a:r>
              <a:rPr lang="ko-KR" altLang="en-US">
                <a:cs typeface="맑은 고딕 Semilight"/>
              </a:rPr>
              <a:t>데이터 분석</a:t>
            </a:r>
            <a:r>
              <a:rPr lang="en-US" altLang="ko-KR">
                <a:cs typeface="맑은 고딕 Semilight"/>
              </a:rPr>
              <a:t>(</a:t>
            </a:r>
            <a:r>
              <a:rPr lang="ko-KR" altLang="en-US">
                <a:cs typeface="맑은 고딕 Semilight"/>
              </a:rPr>
              <a:t>시각화</a:t>
            </a:r>
            <a:r>
              <a:rPr lang="en-US" altLang="ko-KR">
                <a:cs typeface="맑은 고딕 Semilight"/>
              </a:rPr>
              <a:t>)</a:t>
            </a:r>
            <a:endParaRPr lang="en-US" altLang="ko-KR">
              <a:cs typeface="맑은 고딕 Semilight"/>
            </a:endParaRPr>
          </a:p>
          <a:p>
            <a:pPr marL="0" indent="0" rtl="0">
              <a:lnSpc>
                <a:spcPct val="150000"/>
              </a:lnSpc>
              <a:buNone/>
              <a:defRPr/>
            </a:pPr>
            <a:r>
              <a:rPr lang="en-US" altLang="ko-KR">
                <a:cs typeface="맑은 고딕 Semilight"/>
              </a:rPr>
              <a:t>3. </a:t>
            </a:r>
            <a:r>
              <a:rPr lang="ko-KR" altLang="en-US">
                <a:cs typeface="맑은 고딕 Semilight"/>
              </a:rPr>
              <a:t>분석결과의 파급효과</a:t>
            </a:r>
            <a:endParaRPr lang="ko-KR" altLang="en-US">
              <a:cs typeface="맑은 고딕 Semilight"/>
            </a:endParaRPr>
          </a:p>
          <a:p>
            <a:pPr marL="0" indent="0" rtl="0">
              <a:lnSpc>
                <a:spcPct val="150000"/>
              </a:lnSpc>
              <a:buNone/>
              <a:defRPr/>
            </a:pPr>
            <a:r>
              <a:rPr lang="en-US" altLang="ko-KR">
                <a:cs typeface="맑은 고딕 Semilight"/>
              </a:rPr>
              <a:t>4</a:t>
            </a:r>
            <a:r>
              <a:rPr lang="en-US" altLang="ko-KR" sz="2400">
                <a:solidFill>
                  <a:schemeClr val="accent3"/>
                </a:solidFill>
                <a:cs typeface="맑은 고딕 Semilight"/>
              </a:rPr>
              <a:t>. </a:t>
            </a:r>
            <a:r>
              <a:rPr lang="ko-KR" altLang="en-US" sz="2400">
                <a:solidFill>
                  <a:schemeClr val="accent3"/>
                </a:solidFill>
                <a:cs typeface="맑은 고딕 Semilight"/>
              </a:rPr>
              <a:t>분석 결과를 바탕으로 해결 방법 제시 </a:t>
            </a:r>
            <a:endParaRPr lang="ko-KR" altLang="en-US" sz="2400">
              <a:solidFill>
                <a:schemeClr val="accent3"/>
              </a:solidFill>
              <a:cs typeface="맑은 고딕 Semilight"/>
            </a:endParaRPr>
          </a:p>
          <a:p>
            <a:pPr marL="0" indent="0" rtl="0">
              <a:lnSpc>
                <a:spcPct val="150000"/>
              </a:lnSpc>
              <a:buNone/>
              <a:defRPr/>
            </a:pPr>
            <a:endParaRPr lang="en-US" altLang="ko-KR">
              <a:cs typeface="맑은 고딕 Semilight"/>
            </a:endParaRPr>
          </a:p>
          <a:p>
            <a:pPr rtl="0">
              <a:defRPr/>
            </a:pPr>
            <a:endParaRPr lang="ko-KR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/>
              <a:t>프레젠테이션 제목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fld id="{294A09A9-5501-47C1-A89A-A340965A2BE2}" type="slidenum">
              <a:rPr lang="en-US"/>
              <a:pPr rt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092073"/>
            <a:ext cx="8695944" cy="13258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데이터 설명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8" y="2204357"/>
            <a:ext cx="8816558" cy="3144883"/>
          </a:xfrm>
        </p:spPr>
        <p:txBody>
          <a:bodyPr rtlCol="0">
            <a:normAutofit/>
          </a:bodyPr>
          <a:lstStyle>
            <a:defPPr>
              <a:defRPr lang="ko-KR"/>
            </a:defPPr>
          </a:lstStyle>
          <a:p>
            <a:pPr algn="l" rtl="0"/>
            <a:r>
              <a:rPr lang="ko-KR" altLang="en-US" b="1" dirty="0">
                <a:ea typeface="맑은 고딕 Semilight" panose="020B0502040204020203" pitchFamily="50" charset="-127"/>
              </a:rPr>
              <a:t> 해당 데이터는 </a:t>
            </a:r>
            <a:r>
              <a:rPr lang="en-US" altLang="ko-KR" b="1" dirty="0">
                <a:ea typeface="맑은 고딕 Semilight" panose="020B0502040204020203" pitchFamily="50" charset="-127"/>
              </a:rPr>
              <a:t>KAGGLE</a:t>
            </a:r>
            <a:r>
              <a:rPr lang="ko-KR" altLang="en-US" b="1" dirty="0">
                <a:ea typeface="맑은 고딕 Semilight" panose="020B0502040204020203" pitchFamily="50" charset="-127"/>
              </a:rPr>
              <a:t>이라는 </a:t>
            </a:r>
            <a:r>
              <a:rPr lang="en-US" altLang="ko-KR" b="1" dirty="0">
                <a:ea typeface="맑은 고딕 Semilight" panose="020B0502040204020203" pitchFamily="50" charset="-127"/>
              </a:rPr>
              <a:t>DATA </a:t>
            </a:r>
            <a:r>
              <a:rPr lang="ko-KR" altLang="en-US" b="1" dirty="0">
                <a:ea typeface="맑은 고딕 Semilight" panose="020B0502040204020203" pitchFamily="50" charset="-127"/>
              </a:rPr>
              <a:t>분석 대회가 진행되는 사이트에서 가져오게 되었습니다</a:t>
            </a:r>
            <a:r>
              <a:rPr lang="en-US" altLang="ko-KR" b="1" dirty="0">
                <a:ea typeface="맑은 고딕 Semilight" panose="020B0502040204020203" pitchFamily="50" charset="-127"/>
              </a:rPr>
              <a:t>.</a:t>
            </a:r>
          </a:p>
          <a:p>
            <a:pPr algn="l" rtl="0"/>
            <a:r>
              <a:rPr lang="ko-KR" altLang="en-US" b="1" dirty="0"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ea typeface="맑은 고딕 Semilight" panose="020B0502040204020203" pitchFamily="50" charset="-127"/>
              </a:rPr>
              <a:t>열 정보는 </a:t>
            </a:r>
            <a:r>
              <a:rPr lang="en-US" altLang="ko-KR" dirty="0">
                <a:ea typeface="맑은 고딕 Semilight" panose="020B0502040204020203" pitchFamily="50" charset="-127"/>
              </a:rPr>
              <a:t>state(</a:t>
            </a:r>
            <a:r>
              <a:rPr lang="ko-KR" altLang="en-US" dirty="0">
                <a:ea typeface="맑은 고딕 Semilight" panose="020B0502040204020203" pitchFamily="50" charset="-127"/>
              </a:rPr>
              <a:t>미국 주</a:t>
            </a:r>
            <a:r>
              <a:rPr lang="en-US" altLang="ko-KR" dirty="0">
                <a:ea typeface="맑은 고딕 Semilight" panose="020B0502040204020203" pitchFamily="50" charset="-127"/>
              </a:rPr>
              <a:t>), </a:t>
            </a:r>
            <a:r>
              <a:rPr lang="en-US" altLang="ko-KR" dirty="0" err="1">
                <a:ea typeface="맑은 고딕 Semilight" panose="020B0502040204020203" pitchFamily="50" charset="-127"/>
              </a:rPr>
              <a:t>num_colonies</a:t>
            </a:r>
            <a:r>
              <a:rPr lang="en-US" altLang="ko-KR" dirty="0">
                <a:ea typeface="맑은 고딕 Semilight" panose="020B0502040204020203" pitchFamily="50" charset="-127"/>
              </a:rPr>
              <a:t>(</a:t>
            </a:r>
            <a:r>
              <a:rPr lang="ko-KR" altLang="en-US" dirty="0">
                <a:ea typeface="맑은 고딕 Semilight" panose="020B0502040204020203" pitchFamily="50" charset="-127"/>
              </a:rPr>
              <a:t>꿀벌 군집 수</a:t>
            </a:r>
            <a:r>
              <a:rPr lang="en-US" altLang="ko-KR" dirty="0">
                <a:ea typeface="맑은 고딕 Semilight" panose="020B0502040204020203" pitchFamily="50" charset="-127"/>
              </a:rPr>
              <a:t>), </a:t>
            </a:r>
            <a:r>
              <a:rPr lang="en-US" altLang="ko-KR" dirty="0" err="1">
                <a:ea typeface="맑은 고딕 Semilight" panose="020B0502040204020203" pitchFamily="50" charset="-127"/>
              </a:rPr>
              <a:t>max_colonies</a:t>
            </a:r>
            <a:r>
              <a:rPr lang="en-US" altLang="ko-KR" dirty="0">
                <a:ea typeface="맑은 고딕 Semilight" panose="020B0502040204020203" pitchFamily="50" charset="-127"/>
              </a:rPr>
              <a:t>(</a:t>
            </a:r>
            <a:r>
              <a:rPr lang="ko-KR" altLang="en-US" dirty="0">
                <a:ea typeface="맑은 고딕 Semilight" panose="020B0502040204020203" pitchFamily="50" charset="-127"/>
              </a:rPr>
              <a:t>해당 분기의 최대 꿀벌 식민지 수</a:t>
            </a:r>
            <a:r>
              <a:rPr lang="en-US" altLang="ko-KR" dirty="0">
                <a:ea typeface="맑은 고딕 Semilight" panose="020B0502040204020203" pitchFamily="50" charset="-127"/>
              </a:rPr>
              <a:t>), </a:t>
            </a:r>
            <a:r>
              <a:rPr lang="en-US" altLang="ko-KR" dirty="0" err="1">
                <a:ea typeface="맑은 고딕 Semilight" panose="020B0502040204020203" pitchFamily="50" charset="-127"/>
              </a:rPr>
              <a:t>lost_colonies</a:t>
            </a:r>
            <a:r>
              <a:rPr lang="en-US" altLang="ko-KR" dirty="0">
                <a:ea typeface="맑은 고딕 Semilight" panose="020B0502040204020203" pitchFamily="50" charset="-127"/>
              </a:rPr>
              <a:t>(</a:t>
            </a:r>
            <a:r>
              <a:rPr lang="ko-KR" altLang="en-US" dirty="0">
                <a:ea typeface="맑은 고딕 Semilight" panose="020B0502040204020203" pitchFamily="50" charset="-127"/>
              </a:rPr>
              <a:t>해당 분기 동안 손실된 식민지 수</a:t>
            </a:r>
            <a:r>
              <a:rPr lang="en-US" altLang="ko-KR" dirty="0">
                <a:ea typeface="맑은 고딕 Semilight" panose="020B0502040204020203" pitchFamily="50" charset="-127"/>
              </a:rPr>
              <a:t>), </a:t>
            </a:r>
            <a:r>
              <a:rPr lang="en-US" altLang="ko-KR" i="0" dirty="0" err="1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percent_lost</a:t>
            </a:r>
            <a:r>
              <a:rPr lang="en-US" altLang="ko-KR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ko-KR" altLang="en-US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해당 분기 동안 손실된 꿀벌 군집의 비율</a:t>
            </a:r>
            <a:r>
              <a:rPr lang="en-US" altLang="ko-KR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), </a:t>
            </a:r>
            <a:r>
              <a:rPr lang="en-US" altLang="ko-KR" i="0" dirty="0" err="1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renovated_colonies</a:t>
            </a:r>
            <a:r>
              <a:rPr lang="en-US" altLang="ko-KR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( </a:t>
            </a:r>
            <a:r>
              <a:rPr lang="ko-KR" altLang="en-US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재심사 되었거나 새로운 꿀벌을 받은 식민지</a:t>
            </a:r>
            <a:r>
              <a:rPr lang="en-US" altLang="ko-KR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ko-KR" altLang="en-US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등과 같은 </a:t>
            </a:r>
            <a:r>
              <a:rPr lang="en-US" altLang="ko-KR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10</a:t>
            </a:r>
            <a:r>
              <a:rPr lang="ko-KR" altLang="en-US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개의 열로 </a:t>
            </a:r>
            <a:r>
              <a:rPr lang="ko-KR" altLang="en-US" i="0" dirty="0" err="1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구성되어있는</a:t>
            </a:r>
            <a:r>
              <a:rPr lang="ko-KR" altLang="en-US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데이터셋 입니다</a:t>
            </a:r>
            <a:r>
              <a:rPr lang="en-US" altLang="ko-KR" i="0" dirty="0"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.</a:t>
            </a:r>
            <a:endParaRPr lang="en-US" altLang="ko-KR" dirty="0">
              <a:ea typeface="맑은 고딕 Semilight" panose="020B0502040204020203" pitchFamily="50" charset="-127"/>
            </a:endParaRPr>
          </a:p>
          <a:p>
            <a:pPr algn="l" rtl="0"/>
            <a:r>
              <a:rPr lang="ko-KR" altLang="en-US" b="1" dirty="0">
                <a:ea typeface="맑은 고딕 Semilight" panose="020B0502040204020203" pitchFamily="50" charset="-127"/>
              </a:rPr>
              <a:t>데이터 출처 링크 </a:t>
            </a:r>
            <a:r>
              <a:rPr lang="en-US" altLang="ko-KR" b="1" dirty="0">
                <a:ea typeface="맑은 고딕 Semilight" panose="020B0502040204020203" pitchFamily="50" charset="-127"/>
              </a:rPr>
              <a:t>: </a:t>
            </a:r>
            <a:r>
              <a:rPr lang="en-US" altLang="ko-KR" b="1" dirty="0">
                <a:ea typeface="맑은 고딕 Semilight" panose="020B0502040204020203" pitchFamily="50" charset="-127"/>
                <a:hlinkClick r:id="rId3"/>
              </a:rPr>
              <a:t>https://www.kaggle.com/datasets/m000sey/save-the-honey-bees</a:t>
            </a:r>
            <a:endParaRPr lang="en-US" altLang="ko-KR" b="1" dirty="0">
              <a:ea typeface="맑은 고딕 Semilight" panose="020B0502040204020203" pitchFamily="50" charset="-127"/>
            </a:endParaRPr>
          </a:p>
          <a:p>
            <a:pPr rtl="0"/>
            <a:endParaRPr lang="ko-KR" b="1" dirty="0">
              <a:ea typeface="맑은 고딕 Semilight" panose="020B0502040204020203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ko-KR" smtClean="0"/>
              <a:pPr/>
              <a:t>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53668" y="4164579"/>
            <a:ext cx="9884664" cy="731520"/>
          </a:xfrm>
        </p:spPr>
        <p:txBody>
          <a:bodyPr/>
          <a:lstStyle>
            <a:defPPr>
              <a:defRPr lang="ko-KR"/>
            </a:defPPr>
          </a:lstStyle>
          <a:p>
            <a:pPr rtl="0">
              <a:defRPr/>
            </a:pPr>
            <a:r>
              <a:rPr lang="ko-KR" altLang="en-US"/>
              <a:t>데이터 시각화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972" y="2608072"/>
            <a:ext cx="9218055" cy="2223572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b="1" dirty="0"/>
              <a:t>우리나라의 꿀벌은 서양 꿀벌이므로 미국에서의 꿀벌의 데이터를 사용</a:t>
            </a:r>
            <a:endParaRPr lang="ko-KR" b="1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3490" y="2136567"/>
            <a:ext cx="941832" cy="193675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“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b="1" dirty="0"/>
              <a:t>2021</a:t>
            </a:r>
            <a:r>
              <a:rPr lang="ko-KR" altLang="en-US" b="1" dirty="0"/>
              <a:t>년 </a:t>
            </a:r>
            <a:r>
              <a:rPr lang="en-US" altLang="ko-KR" b="1" dirty="0"/>
              <a:t>3</a:t>
            </a:r>
            <a:r>
              <a:rPr lang="ko-KR" altLang="en-US" b="1" dirty="0"/>
              <a:t>월 군집 수</a:t>
            </a:r>
            <a:endParaRPr 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6</a:t>
            </a:fld>
            <a:endParaRPr 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6CE6576-51D4-8174-CEE4-A0D38875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90E6BC-49A6-4255-E5E1-71811F5BF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"/>
          <a:stretch/>
        </p:blipFill>
        <p:spPr>
          <a:xfrm>
            <a:off x="0" y="1518557"/>
            <a:ext cx="12192000" cy="53394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C571403-797D-E74C-A71F-BBA44DCE6A9E}"/>
                  </a:ext>
                </a:extLst>
              </p14:cNvPr>
              <p14:cNvContentPartPr/>
              <p14:nvPr/>
            </p14:nvContentPartPr>
            <p14:xfrm>
              <a:off x="6792218" y="4715653"/>
              <a:ext cx="1641240" cy="1753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C571403-797D-E74C-A71F-BBA44DCE6A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6098" y="4709533"/>
                <a:ext cx="1653480" cy="17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9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983686" cy="1325880"/>
          </a:xfrm>
        </p:spPr>
        <p:txBody>
          <a:bodyPr rtlCol="0">
            <a:normAutofit/>
          </a:bodyPr>
          <a:lstStyle>
            <a:defPPr>
              <a:defRPr lang="ko-KR"/>
            </a:defPPr>
          </a:lstStyle>
          <a:p>
            <a:pPr rtl="0"/>
            <a:r>
              <a:rPr lang="en-US" altLang="ko-KR" sz="3300" b="1" dirty="0"/>
              <a:t>2021</a:t>
            </a:r>
            <a:r>
              <a:rPr lang="ko-KR" altLang="en-US" sz="3300" b="1" dirty="0"/>
              <a:t>년 </a:t>
            </a:r>
            <a:r>
              <a:rPr lang="en-US" altLang="ko-KR" sz="3300" b="1" dirty="0"/>
              <a:t>3</a:t>
            </a:r>
            <a:r>
              <a:rPr lang="ko-KR" altLang="en-US" sz="3300" b="1" dirty="0"/>
              <a:t>월 </a:t>
            </a:r>
            <a:r>
              <a:rPr lang="ko-KR" altLang="en-US" sz="3300" b="1" i="0" dirty="0">
                <a:solidFill>
                  <a:srgbClr val="3C4043"/>
                </a:solidFill>
                <a:effectLst/>
                <a:latin typeface="Inter"/>
              </a:rPr>
              <a:t>해당 분기 동안 손실된 식민지 수</a:t>
            </a:r>
            <a:endParaRPr lang="ko-KR" sz="33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7</a:t>
            </a:fld>
            <a:endParaRPr 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6C53F25-E11A-C097-35B3-CFE49E82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E6357B-B927-4E9A-2F8C-0B2378CA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2588"/>
            <a:ext cx="12192000" cy="53554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6B953F1-A374-B1CE-1856-BAFF49DBEF09}"/>
                  </a:ext>
                </a:extLst>
              </p14:cNvPr>
              <p14:cNvContentPartPr/>
              <p14:nvPr/>
            </p14:nvContentPartPr>
            <p14:xfrm>
              <a:off x="6759818" y="5042533"/>
              <a:ext cx="1991880" cy="18450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6B953F1-A374-B1CE-1856-BAFF49DBE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698" y="5036413"/>
                <a:ext cx="2004120" cy="18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b="1" dirty="0"/>
              <a:t>2021</a:t>
            </a:r>
            <a:r>
              <a:rPr lang="ko-KR" altLang="en-US" b="1" dirty="0"/>
              <a:t>년 </a:t>
            </a:r>
            <a:r>
              <a:rPr lang="en-US" altLang="ko-KR" b="1" dirty="0"/>
              <a:t>3</a:t>
            </a:r>
            <a:r>
              <a:rPr lang="ko-KR" altLang="en-US" b="1" dirty="0"/>
              <a:t>월 </a:t>
            </a:r>
            <a:r>
              <a:rPr lang="ko-KR" altLang="en-US" b="1" i="0" dirty="0">
                <a:solidFill>
                  <a:srgbClr val="3C4043"/>
                </a:solidFill>
                <a:effectLst/>
                <a:latin typeface="Inter"/>
              </a:rPr>
              <a:t>다른 해로운 동물의 집단에 </a:t>
            </a:r>
            <a:br>
              <a:rPr lang="en-US" altLang="ko-KR" b="1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ko-KR" altLang="en-US" b="1" i="0" dirty="0">
                <a:solidFill>
                  <a:srgbClr val="3C4043"/>
                </a:solidFill>
                <a:effectLst/>
                <a:latin typeface="Inter"/>
              </a:rPr>
              <a:t>의해 영향을 받은 군집의 비율</a:t>
            </a:r>
            <a:endParaRPr 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8</a:t>
            </a:fld>
            <a:endParaRPr lang="ko-KR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F9F6905-9445-6BB3-8CEF-2BB05791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06879"/>
            <a:ext cx="12192000" cy="515112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2D81B26-4AD0-B054-2D01-C2CA8E5E365A}"/>
                  </a:ext>
                </a:extLst>
              </p14:cNvPr>
              <p14:cNvContentPartPr/>
              <p14:nvPr/>
            </p14:nvContentPartPr>
            <p14:xfrm>
              <a:off x="6781058" y="4491373"/>
              <a:ext cx="1822320" cy="21816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2D81B26-4AD0-B054-2D01-C2CA8E5E36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4938" y="4485253"/>
                <a:ext cx="1834560" cy="21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AED7B63-83F1-294B-8C27-D4E9C2672FDD}"/>
                  </a:ext>
                </a:extLst>
              </p14:cNvPr>
              <p14:cNvContentPartPr/>
              <p14:nvPr/>
            </p14:nvContentPartPr>
            <p14:xfrm>
              <a:off x="10069658" y="-779027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AED7B63-83F1-294B-8C27-D4E9C2672F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3538" y="-78514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34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b="1" dirty="0"/>
              <a:t>2021</a:t>
            </a:r>
            <a:r>
              <a:rPr lang="ko-KR" altLang="en-US" b="1" dirty="0"/>
              <a:t>년 </a:t>
            </a:r>
            <a:r>
              <a:rPr lang="en-US" altLang="ko-KR" b="1" dirty="0"/>
              <a:t>3</a:t>
            </a:r>
            <a:r>
              <a:rPr lang="ko-KR" altLang="en-US" b="1" dirty="0"/>
              <a:t>월 </a:t>
            </a:r>
            <a:r>
              <a:rPr lang="ko-KR" altLang="en-US" b="1" i="0" dirty="0">
                <a:solidFill>
                  <a:srgbClr val="3C4043"/>
                </a:solidFill>
                <a:effectLst/>
                <a:latin typeface="Inter"/>
              </a:rPr>
              <a:t>특정 질병의 영향을 받는 </a:t>
            </a:r>
            <a:br>
              <a:rPr lang="en-US" altLang="ko-KR" b="1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ko-KR" altLang="en-US" b="1" i="0" dirty="0">
                <a:solidFill>
                  <a:srgbClr val="3C4043"/>
                </a:solidFill>
                <a:effectLst/>
                <a:latin typeface="Inter"/>
              </a:rPr>
              <a:t>식민지의 비율</a:t>
            </a:r>
            <a:endParaRPr 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294A09A9-5501-47C1-A89A-A340965A2BE2}" type="slidenum">
              <a:rPr lang="en-US" altLang="ko-KR" smtClean="0"/>
              <a:pPr rtl="0"/>
              <a:t>9</a:t>
            </a:fld>
            <a:endParaRPr 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5DD34DE-3707-041A-F78B-8E8CE4C2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50018F-2F88-5860-AFF3-D71303C6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5732"/>
            <a:ext cx="12192000" cy="5192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F0C26C8-192A-02AB-F31E-9BC21AAAA5C0}"/>
                  </a:ext>
                </a:extLst>
              </p14:cNvPr>
              <p14:cNvContentPartPr/>
              <p14:nvPr/>
            </p14:nvContentPartPr>
            <p14:xfrm>
              <a:off x="6455978" y="4615573"/>
              <a:ext cx="2825640" cy="2113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F0C26C8-192A-02AB-F31E-9BC21AAAA5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9858" y="4609453"/>
                <a:ext cx="2837880" cy="21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60163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맑은 고딕"/>
        <a:cs typeface=""/>
      </a:majorFont>
      <a:minorFont>
        <a:latin typeface="Gill Sans Nova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256</ep:Words>
  <ep:PresentationFormat>와이드스크린</ep:PresentationFormat>
  <ep:Paragraphs>50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꿀벌 개체수 분석 및 YOLO5로 말벌 감지 모델 만들기</vt:lpstr>
      <vt:lpstr>목차</vt:lpstr>
      <vt:lpstr>데이터 설명</vt:lpstr>
      <vt:lpstr>데이터 시각화</vt:lpstr>
      <vt:lpstr>우리나라의 꿀벌은 서양 꿀벌이므로 미국에서의 꿀벌의 데이터를 사용</vt:lpstr>
      <vt:lpstr>2021년 3월 군집 수</vt:lpstr>
      <vt:lpstr>2021년 3월 해당 분기 동안 손실된 식민지 수</vt:lpstr>
      <vt:lpstr>2021년 3월 다른 해로운 동물의 집단에  의해 영향을 받은 군집의 비율</vt:lpstr>
      <vt:lpstr>2021년 3월 특정 질병의 영향을 받는  식민지의 비율</vt:lpstr>
      <vt:lpstr>분석효과의 파급 효과</vt:lpstr>
      <vt:lpstr>해결 방안 제시</vt:lpstr>
      <vt:lpstr>최종 객체 인식 영상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2023-12-27T09:01:51.000</dcterms:created>
  <dc:creator>주희 손</dc:creator>
  <cp:lastModifiedBy>손건희</cp:lastModifiedBy>
  <dcterms:modified xsi:type="dcterms:W3CDTF">2023-12-27T10:40:29.497</dcterms:modified>
  <cp:revision>22</cp:revision>
  <dc:title>꿀벌, 말벌 분류 및 YOLO5로 말벌 감지 모델 만들기</dc:title>
  <cp:version/>
</cp:coreProperties>
</file>