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67" r:id="rId4"/>
    <p:sldId id="268" r:id="rId5"/>
    <p:sldId id="284" r:id="rId6"/>
    <p:sldId id="285" r:id="rId7"/>
    <p:sldId id="269" r:id="rId8"/>
    <p:sldId id="286" r:id="rId9"/>
    <p:sldId id="283" r:id="rId10"/>
    <p:sldId id="270" r:id="rId11"/>
    <p:sldId id="272" r:id="rId12"/>
    <p:sldId id="287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8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9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20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8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6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7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9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3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0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CDF35-0009-48B0-8FE1-D1D0FEBE7ACD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16DB-027A-4AD4-8291-1098432B83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99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65886"/>
            <a:ext cx="9144000" cy="1653706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 dirty="0"/>
              <a:t>영업 성공 여부 분류 경진대회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발표자 </a:t>
            </a:r>
            <a:r>
              <a:rPr lang="en-US" altLang="ko-KR"/>
              <a:t>: </a:t>
            </a:r>
            <a:r>
              <a:rPr lang="ko-KR" altLang="en-US"/>
              <a:t>손건희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ED8A-1709-94F4-928B-36C9B5A40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13B15-0C60-FA1E-10D9-52C21C7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0404E-B2F5-58A5-B989-8907E55F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</a:t>
            </a:r>
            <a:r>
              <a:rPr lang="ko-KR" altLang="en-US" dirty="0" err="1"/>
              <a:t>모델를</a:t>
            </a:r>
            <a:r>
              <a:rPr lang="ko-KR" altLang="en-US" dirty="0"/>
              <a:t> 시도해 본 </a:t>
            </a:r>
            <a:r>
              <a:rPr lang="ko-KR" altLang="en-US" dirty="0">
                <a:solidFill>
                  <a:srgbClr val="FFC000"/>
                </a:solidFill>
              </a:rPr>
              <a:t>결과 </a:t>
            </a:r>
            <a:r>
              <a:rPr lang="en-US" altLang="ko-KR" dirty="0" err="1">
                <a:solidFill>
                  <a:srgbClr val="FFC000"/>
                </a:solidFill>
              </a:rPr>
              <a:t>xgboosting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모델</a:t>
            </a:r>
            <a:r>
              <a:rPr lang="ko-KR" altLang="en-US" dirty="0"/>
              <a:t>이 가장 좋은 성능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600" b="0" i="0" dirty="0" err="1">
                <a:solidFill>
                  <a:srgbClr val="ECECEC"/>
                </a:solidFill>
                <a:effectLst/>
                <a:latin typeface="Söhne"/>
              </a:rPr>
              <a:t>XGBoost</a:t>
            </a:r>
            <a:r>
              <a:rPr lang="en-US" altLang="ko-KR" sz="1600" b="0" i="0" dirty="0">
                <a:solidFill>
                  <a:srgbClr val="ECECEC"/>
                </a:solidFill>
                <a:effectLst/>
                <a:latin typeface="Söhne"/>
              </a:rPr>
              <a:t>(Extreme Gradient Boosting)</a:t>
            </a:r>
            <a:r>
              <a:rPr lang="ko-KR" altLang="en-US" sz="1600" b="0" i="0" dirty="0">
                <a:solidFill>
                  <a:srgbClr val="ECECEC"/>
                </a:solidFill>
                <a:effectLst/>
                <a:latin typeface="Söhne"/>
              </a:rPr>
              <a:t>는 </a:t>
            </a:r>
            <a:r>
              <a:rPr lang="ko-KR" altLang="en-US" sz="1600" b="0" i="0" dirty="0" err="1">
                <a:solidFill>
                  <a:srgbClr val="ECECEC"/>
                </a:solidFill>
                <a:effectLst/>
                <a:latin typeface="Söhne"/>
              </a:rPr>
              <a:t>그래디언트</a:t>
            </a:r>
            <a:r>
              <a:rPr lang="ko-KR" altLang="en-US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ko-KR" altLang="en-US" sz="1600" b="0" i="0" dirty="0" err="1">
                <a:solidFill>
                  <a:srgbClr val="ECECEC"/>
                </a:solidFill>
                <a:effectLst/>
                <a:latin typeface="Söhne"/>
              </a:rPr>
              <a:t>부스팅</a:t>
            </a:r>
            <a:r>
              <a:rPr lang="ko-KR" altLang="en-US" sz="1600" b="0" i="0" dirty="0">
                <a:solidFill>
                  <a:srgbClr val="ECECEC"/>
                </a:solidFill>
                <a:effectLst/>
                <a:latin typeface="Söhne"/>
              </a:rPr>
              <a:t> 알고리즘의 한 종류로</a:t>
            </a:r>
            <a:r>
              <a:rPr lang="en-US" altLang="ko-KR" sz="1600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ko-KR" altLang="en-US" sz="1600" b="0" i="0" dirty="0">
                <a:solidFill>
                  <a:srgbClr val="ECECEC"/>
                </a:solidFill>
                <a:effectLst/>
                <a:latin typeface="Söhne"/>
              </a:rPr>
              <a:t>트리 기반의 앙상블 학습 방법입니다</a:t>
            </a:r>
            <a:r>
              <a:rPr lang="en-US" altLang="ko-KR" sz="1600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endParaRPr lang="en-US" altLang="ko-KR" sz="1600" dirty="0">
              <a:solidFill>
                <a:srgbClr val="ECECEC"/>
              </a:solidFill>
              <a:latin typeface="Söhne"/>
            </a:endParaRPr>
          </a:p>
          <a:p>
            <a:r>
              <a:rPr lang="ko-KR" altLang="en-US" sz="1600" b="1" i="0" dirty="0">
                <a:solidFill>
                  <a:srgbClr val="ECECEC"/>
                </a:solidFill>
                <a:effectLst/>
                <a:latin typeface="Söhne"/>
              </a:rPr>
              <a:t>트리 기반 모델</a:t>
            </a:r>
            <a:r>
              <a:rPr lang="en-US" altLang="ko-KR" sz="1600" b="0" i="0" dirty="0">
                <a:solidFill>
                  <a:srgbClr val="ECECEC"/>
                </a:solidFill>
                <a:effectLst/>
                <a:latin typeface="Söhne"/>
              </a:rPr>
              <a:t>: </a:t>
            </a:r>
            <a:r>
              <a:rPr lang="en-US" altLang="ko-KR" sz="1600" b="0" i="0" dirty="0" err="1">
                <a:solidFill>
                  <a:srgbClr val="ECECEC"/>
                </a:solidFill>
                <a:effectLst/>
                <a:latin typeface="Söhne"/>
              </a:rPr>
              <a:t>XGBoost</a:t>
            </a:r>
            <a:r>
              <a:rPr lang="ko-KR" altLang="en-US" sz="1600" b="0" i="0" dirty="0">
                <a:solidFill>
                  <a:srgbClr val="ECECEC"/>
                </a:solidFill>
                <a:effectLst/>
                <a:latin typeface="Söhne"/>
              </a:rPr>
              <a:t>는 여러 개의 의사 결정 트리를 사용하여 예측을 수행합니다</a:t>
            </a:r>
            <a:r>
              <a:rPr lang="en-US" altLang="ko-KR" sz="1600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ko-KR" altLang="en-US" sz="1600" b="0" i="0" dirty="0">
                <a:solidFill>
                  <a:srgbClr val="ECECEC"/>
                </a:solidFill>
                <a:effectLst/>
                <a:latin typeface="Söhne"/>
              </a:rPr>
              <a:t>각 트리는 이전 트리의 오차를 보정하는 방식으로 순차적으로 학습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346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AA38C-77A5-6085-E58C-9C23E4E73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C29E4-FEB0-F8D8-13FD-B9E7E192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평가지표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D8D57-3FB6-081B-4D9E-99B1BB10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F1- </a:t>
            </a:r>
            <a:r>
              <a:rPr lang="en-US" altLang="ko-KR" dirty="0" err="1"/>
              <a:t>socre</a:t>
            </a:r>
            <a:endParaRPr lang="en-US" altLang="ko-KR" dirty="0"/>
          </a:p>
          <a:p>
            <a:endParaRPr lang="en-US" altLang="ko-KR" dirty="0"/>
          </a:p>
          <a:p>
            <a:pPr algn="l"/>
            <a:r>
              <a:rPr lang="en-US" altLang="ko-KR" b="0" i="1" dirty="0">
                <a:solidFill>
                  <a:srgbClr val="ECECEC"/>
                </a:solidFill>
                <a:effectLst/>
                <a:latin typeface="KaTeX_Math"/>
              </a:rPr>
              <a:t>F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KaTeX_Main"/>
              </a:rPr>
              <a:t>1=Precision+Recall2 / </a:t>
            </a:r>
            <a:r>
              <a:rPr lang="en-US" altLang="ko-KR" b="0" i="0" dirty="0" err="1">
                <a:solidFill>
                  <a:srgbClr val="ECECEC"/>
                </a:solidFill>
                <a:effectLst/>
                <a:latin typeface="KaTeX_Main"/>
              </a:rPr>
              <a:t>Precision×Recall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KaTeX_Main"/>
              </a:rPr>
              <a:t>​</a:t>
            </a:r>
          </a:p>
          <a:p>
            <a:pPr algn="l"/>
            <a:endParaRPr lang="en-US" altLang="ko-KR" dirty="0">
              <a:solidFill>
                <a:srgbClr val="ECECEC"/>
              </a:solidFill>
              <a:latin typeface="KaTeX_Main"/>
            </a:endParaRPr>
          </a:p>
          <a:p>
            <a:pPr algn="l"/>
            <a:endParaRPr lang="en-US" altLang="ko-KR" b="0" i="0" dirty="0">
              <a:solidFill>
                <a:srgbClr val="ECECEC"/>
              </a:solidFill>
              <a:effectLst/>
              <a:latin typeface="KaTeX_Main"/>
            </a:endParaRPr>
          </a:p>
          <a:p>
            <a:pPr algn="l"/>
            <a:r>
              <a:rPr lang="en-US" altLang="ko-KR" sz="1900" b="0" i="0" dirty="0">
                <a:solidFill>
                  <a:srgbClr val="ECECEC"/>
                </a:solidFill>
                <a:effectLst/>
                <a:latin typeface="Söhne"/>
              </a:rPr>
              <a:t>F1 </a:t>
            </a:r>
            <a:r>
              <a:rPr lang="ko-KR" altLang="en-US" sz="1900" b="0" i="0" dirty="0">
                <a:solidFill>
                  <a:srgbClr val="ECECEC"/>
                </a:solidFill>
                <a:effectLst/>
                <a:latin typeface="Söhne"/>
              </a:rPr>
              <a:t>점수는 정밀도와 재현율의 조화 평균으로 계산되므로</a:t>
            </a:r>
            <a:r>
              <a:rPr lang="en-US" altLang="ko-KR" sz="1900" b="0" i="0" dirty="0">
                <a:solidFill>
                  <a:srgbClr val="ECECEC"/>
                </a:solidFill>
                <a:effectLst/>
                <a:latin typeface="Söhne"/>
              </a:rPr>
              <a:t>, </a:t>
            </a:r>
            <a:r>
              <a:rPr lang="ko-KR" altLang="en-US" sz="1900" b="0" i="0" dirty="0">
                <a:solidFill>
                  <a:srgbClr val="ECECEC"/>
                </a:solidFill>
                <a:effectLst/>
                <a:latin typeface="Söhne"/>
              </a:rPr>
              <a:t>정밀도와 재현율이 모두 높을수록 더 높은 </a:t>
            </a:r>
            <a:r>
              <a:rPr lang="en-US" altLang="ko-KR" sz="1900" b="0" i="0" dirty="0">
                <a:solidFill>
                  <a:srgbClr val="ECECEC"/>
                </a:solidFill>
                <a:effectLst/>
                <a:latin typeface="Söhne"/>
              </a:rPr>
              <a:t>F1 </a:t>
            </a:r>
            <a:r>
              <a:rPr lang="ko-KR" altLang="en-US" sz="1900" b="0" i="0" dirty="0">
                <a:solidFill>
                  <a:srgbClr val="ECECEC"/>
                </a:solidFill>
                <a:effectLst/>
                <a:latin typeface="Söhne"/>
              </a:rPr>
              <a:t>점수를 얻을 수 있습니다</a:t>
            </a:r>
            <a:r>
              <a:rPr lang="en-US" altLang="ko-KR" sz="1900" b="0" i="0" dirty="0">
                <a:solidFill>
                  <a:srgbClr val="ECECEC"/>
                </a:solidFill>
                <a:effectLst/>
                <a:latin typeface="Söhne"/>
              </a:rPr>
              <a:t>. </a:t>
            </a:r>
            <a:r>
              <a:rPr lang="ko-KR" altLang="en-US" sz="1900" b="0" i="0" dirty="0">
                <a:solidFill>
                  <a:srgbClr val="ECECEC"/>
                </a:solidFill>
                <a:effectLst/>
                <a:latin typeface="Söhne"/>
              </a:rPr>
              <a:t>이러한 이유로 </a:t>
            </a:r>
            <a:r>
              <a:rPr lang="en-US" altLang="ko-KR" sz="1900" b="0" i="0" dirty="0">
                <a:solidFill>
                  <a:srgbClr val="ECECEC"/>
                </a:solidFill>
                <a:effectLst/>
                <a:latin typeface="Söhne"/>
              </a:rPr>
              <a:t>F1 </a:t>
            </a:r>
            <a:r>
              <a:rPr lang="ko-KR" altLang="en-US" sz="1900" b="0" i="0" dirty="0">
                <a:solidFill>
                  <a:srgbClr val="ECECEC"/>
                </a:solidFill>
                <a:effectLst/>
                <a:latin typeface="Söhne"/>
              </a:rPr>
              <a:t>점수는 클래스 불균형이 있는 데이터셋에서 모델의 성능을 평가하는 데 자주 사용됩니다</a:t>
            </a:r>
            <a:endParaRPr lang="en-US" altLang="ko-KR" sz="19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28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CF88E-6B60-FAC4-2476-366424EE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F096-B573-D9C4-A75D-068F44AA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개선 요인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EA3CE-34BA-A7AA-FF04-28992D81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불균형 문제 </a:t>
            </a:r>
            <a:r>
              <a:rPr lang="en-US" altLang="ko-KR" dirty="0"/>
              <a:t>underfitting -&gt; but </a:t>
            </a:r>
            <a:r>
              <a:rPr lang="ko-KR" altLang="en-US" dirty="0" err="1"/>
              <a:t>과적합</a:t>
            </a:r>
            <a:r>
              <a:rPr lang="ko-KR" altLang="en-US" dirty="0"/>
              <a:t> 발생 </a:t>
            </a:r>
            <a:r>
              <a:rPr lang="en-US" altLang="ko-KR" dirty="0"/>
              <a:t>train, </a:t>
            </a:r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ko-KR" altLang="en-US" dirty="0"/>
              <a:t>경우는 </a:t>
            </a:r>
            <a:r>
              <a:rPr lang="en-US" altLang="ko-KR" dirty="0"/>
              <a:t>99</a:t>
            </a:r>
            <a:r>
              <a:rPr lang="ko-KR" altLang="en-US" dirty="0"/>
              <a:t>프로의 정확도 </a:t>
            </a:r>
            <a:r>
              <a:rPr lang="en-US" altLang="ko-KR" dirty="0"/>
              <a:t>but </a:t>
            </a:r>
            <a:r>
              <a:rPr lang="en-US" altLang="ko-KR" dirty="0" err="1"/>
              <a:t>test_data</a:t>
            </a:r>
            <a:r>
              <a:rPr lang="en-US" altLang="ko-KR" dirty="0"/>
              <a:t> </a:t>
            </a:r>
            <a:r>
              <a:rPr lang="ko-KR" altLang="en-US" dirty="0"/>
              <a:t>적용시 최대 </a:t>
            </a:r>
            <a:r>
              <a:rPr lang="en-US" altLang="ko-KR" dirty="0"/>
              <a:t>76</a:t>
            </a:r>
            <a:r>
              <a:rPr lang="ko-KR" altLang="en-US" dirty="0"/>
              <a:t>의 </a:t>
            </a:r>
            <a:r>
              <a:rPr lang="en-US" altLang="ko-KR" dirty="0"/>
              <a:t>F-score</a:t>
            </a:r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 null </a:t>
            </a:r>
            <a:r>
              <a:rPr lang="ko-KR" altLang="en-US" dirty="0"/>
              <a:t>값 채우기 </a:t>
            </a:r>
            <a:r>
              <a:rPr lang="en-US" altLang="ko-KR" dirty="0"/>
              <a:t>, </a:t>
            </a:r>
            <a:r>
              <a:rPr lang="en-US" altLang="ko-KR" dirty="0" err="1"/>
              <a:t>new_columns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 , </a:t>
            </a:r>
            <a:r>
              <a:rPr lang="en-US" altLang="ko-KR" dirty="0" err="1"/>
              <a:t>feature_selection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모델 선택 </a:t>
            </a:r>
            <a:r>
              <a:rPr lang="en-US" altLang="ko-KR" dirty="0"/>
              <a:t>: </a:t>
            </a:r>
            <a:r>
              <a:rPr lang="en-US" altLang="ko-KR" dirty="0" err="1"/>
              <a:t>xgb</a:t>
            </a:r>
            <a:r>
              <a:rPr lang="en-US" altLang="ko-KR" dirty="0"/>
              <a:t> </a:t>
            </a:r>
            <a:r>
              <a:rPr lang="ko-KR" altLang="en-US" dirty="0"/>
              <a:t>모델을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352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5F2E3-308D-E224-3CC7-B8217D17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A55A3-CD6A-7558-C906-74684C5A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31266-2FFA-AF91-D13E-E2BC3074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en-US" altLang="ko-KR" dirty="0"/>
              <a:t>public score : 74.9 // </a:t>
            </a:r>
            <a:r>
              <a:rPr lang="ko-KR" altLang="en-US" dirty="0"/>
              <a:t>등수 </a:t>
            </a:r>
            <a:r>
              <a:rPr lang="en-US" altLang="ko-KR" dirty="0"/>
              <a:t>: 84 // </a:t>
            </a:r>
            <a:r>
              <a:rPr lang="ko-KR" altLang="en-US" dirty="0"/>
              <a:t>상위 </a:t>
            </a:r>
            <a:r>
              <a:rPr lang="en-US" altLang="ko-KR" dirty="0"/>
              <a:t>10%</a:t>
            </a:r>
          </a:p>
          <a:p>
            <a:r>
              <a:rPr lang="ko-KR" altLang="en-US" dirty="0"/>
              <a:t>최종 </a:t>
            </a:r>
            <a:r>
              <a:rPr lang="en-US" altLang="ko-KR" dirty="0"/>
              <a:t>final score : 75.9 // </a:t>
            </a:r>
            <a:r>
              <a:rPr lang="ko-KR" altLang="en-US" dirty="0"/>
              <a:t>등수 </a:t>
            </a:r>
            <a:r>
              <a:rPr lang="en-US" altLang="ko-KR" dirty="0"/>
              <a:t>: 73 //  </a:t>
            </a:r>
            <a:r>
              <a:rPr lang="ko-KR" altLang="en-US" dirty="0"/>
              <a:t>상위 </a:t>
            </a:r>
            <a:r>
              <a:rPr lang="en-US" altLang="ko-KR" dirty="0"/>
              <a:t>9 %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최종 </a:t>
            </a:r>
            <a:r>
              <a:rPr lang="en-US" altLang="ko-KR" dirty="0"/>
              <a:t>1</a:t>
            </a:r>
            <a:r>
              <a:rPr lang="ko-KR" altLang="en-US" dirty="0"/>
              <a:t>등 </a:t>
            </a:r>
            <a:r>
              <a:rPr lang="en-US" altLang="ko-KR" dirty="0"/>
              <a:t>80</a:t>
            </a:r>
            <a:r>
              <a:rPr lang="ko-KR" altLang="en-US" dirty="0"/>
              <a:t>점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27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4B31C-4CD7-A24D-62D8-EF519B201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89BC5-E0E9-60D2-2BDE-1770C5D2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느낀 점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3FC58-D6D0-8958-5BC7-8C62398D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전처리를 더욱 열심히 했어야 하지 않을까 생각 왜냐하면 </a:t>
            </a:r>
            <a:r>
              <a:rPr lang="en-US" altLang="ko-KR" dirty="0"/>
              <a:t>null </a:t>
            </a:r>
            <a:r>
              <a:rPr lang="ko-KR" altLang="en-US" dirty="0"/>
              <a:t>값이 많이 존재하는 대회였다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en-US" altLang="ko-KR" dirty="0"/>
              <a:t>Domain </a:t>
            </a:r>
            <a:r>
              <a:rPr lang="ko-KR" altLang="en-US" dirty="0"/>
              <a:t>지식을 사용하라는 부분이 있었는데 다음에는 논문을 찾아서 해보자</a:t>
            </a:r>
            <a:r>
              <a:rPr lang="en-US" altLang="ko-KR" dirty="0"/>
              <a:t>… </a:t>
            </a:r>
            <a:r>
              <a:rPr lang="ko-KR" altLang="en-US" dirty="0"/>
              <a:t>덜 간절했다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데이터 불균형이 심한 데이터를 더욱 다루어 보고 그런 과거 대회를 찾아봐서 배울 필요성을 느꼈다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04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E9DCC-DC1D-4751-CF81-4492ABA66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8CAC5-384F-62EF-C333-4E5E951C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8B7A3C-04DC-2915-60D1-3A4E4BD9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33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CE51D-BB23-4ACF-2960-A81714229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07B18-6BE1-9BAF-4658-7007CD92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D3298-570E-F317-33A5-C01964E58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23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47149-AA94-A63E-5C0C-9BE08A8B1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16A48-2F24-E0DD-D887-5882A8FC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BDD03-41E7-654A-6EA5-5FD67B49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62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2A9C5-BEE7-6E06-F7D9-82D92583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2E5DA-E623-3537-1040-06D76290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BB05F-05BA-895A-6783-B63D2E74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08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BB951-4DC4-DE45-4CD5-5B06810DD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71632-0193-8445-B62C-DD3BA4BB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1BFB7-768E-69FA-2770-E432C700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16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EAC2D-C2AC-0179-55A2-AD355B0A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B2A0F-FEC5-7AAC-5920-7F51A44A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</a:p>
          <a:p>
            <a:r>
              <a:rPr lang="ko-KR" altLang="en-US" dirty="0"/>
              <a:t>데이터 불균형 문제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문제</a:t>
            </a:r>
            <a:endParaRPr lang="en-US" altLang="ko-KR" dirty="0"/>
          </a:p>
          <a:p>
            <a:r>
              <a:rPr lang="ko-KR" altLang="en-US" dirty="0"/>
              <a:t>모델 선택</a:t>
            </a:r>
            <a:endParaRPr lang="en-US" altLang="ko-KR" dirty="0"/>
          </a:p>
          <a:p>
            <a:r>
              <a:rPr lang="ko-KR" altLang="en-US" dirty="0"/>
              <a:t>성능 개선 요인</a:t>
            </a:r>
            <a:endParaRPr lang="en-US" altLang="ko-KR" dirty="0"/>
          </a:p>
          <a:p>
            <a:r>
              <a:rPr lang="ko-KR" altLang="en-US" dirty="0"/>
              <a:t>최종 점수</a:t>
            </a:r>
          </a:p>
        </p:txBody>
      </p:sp>
    </p:spTree>
    <p:extLst>
      <p:ext uri="{BB962C8B-B14F-4D97-AF65-F5344CB8AC3E}">
        <p14:creationId xmlns:p14="http://schemas.microsoft.com/office/powerpoint/2010/main" val="617429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F7C5-C506-FB1E-4531-BDB01606B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28F93-B599-1A5C-8F8E-36AC824F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5A70A-C5A2-E4FE-4CB5-C4B12132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8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1AA2-8952-F3AC-82A7-D40039B28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1F4FA-43D3-3B62-69B4-ED2C82D8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EAEBB-CD0B-1C58-6EAF-20D7F9EE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18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410C9-CFED-4E9F-E376-1DF230755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644B3-D096-C3B3-D3CD-7BAD5E6B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D873F-4AE9-E597-D2A8-7CD2E5D3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98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47FD3-C68D-3990-280F-66888C874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76749-3EB8-9F21-4516-5B025C54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47E054-3D97-5DF4-969C-75ACDC08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31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B614D-4028-6492-A6E4-3AA543042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C9F4B-BE08-F4F9-43F8-10BCEA52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1FF11-AE38-72E8-E33D-64AFA8EE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7446" y="1644905"/>
            <a:ext cx="4317184" cy="4351338"/>
          </a:xfrm>
        </p:spPr>
        <p:txBody>
          <a:bodyPr>
            <a:noAutofit/>
          </a:bodyPr>
          <a:lstStyle/>
          <a:p>
            <a:r>
              <a:rPr lang="en-US" altLang="ko-KR" sz="1400" dirty="0"/>
              <a:t>&lt;class '</a:t>
            </a:r>
            <a:r>
              <a:rPr lang="en-US" altLang="ko-KR" sz="1400" dirty="0" err="1"/>
              <a:t>pandas.core.frame.DataFrame</a:t>
            </a:r>
            <a:r>
              <a:rPr lang="en-US" altLang="ko-KR" sz="1400" dirty="0"/>
              <a:t>'&gt;</a:t>
            </a:r>
          </a:p>
          <a:p>
            <a:r>
              <a:rPr lang="en-US" altLang="ko-KR" sz="1400" dirty="0" err="1"/>
              <a:t>RangeIndex</a:t>
            </a:r>
            <a:r>
              <a:rPr lang="en-US" altLang="ko-KR" sz="1400" dirty="0"/>
              <a:t>: 59299 entries, 0 to 59298</a:t>
            </a:r>
          </a:p>
          <a:p>
            <a:r>
              <a:rPr lang="en-US" altLang="ko-KR" sz="1400" dirty="0"/>
              <a:t>Data columns (total 29 columns):</a:t>
            </a:r>
          </a:p>
          <a:p>
            <a:r>
              <a:rPr lang="en-US" altLang="ko-KR" sz="1400" dirty="0"/>
              <a:t> #   Column                   Non-Null Count 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---  ------                   --------------  -----  </a:t>
            </a:r>
          </a:p>
          <a:p>
            <a:r>
              <a:rPr lang="en-US" altLang="ko-KR" sz="1400" dirty="0"/>
              <a:t> 0   </a:t>
            </a:r>
            <a:r>
              <a:rPr lang="en-US" altLang="ko-KR" sz="1400" dirty="0" err="1"/>
              <a:t>bant_submit</a:t>
            </a:r>
            <a:r>
              <a:rPr lang="en-US" altLang="ko-KR" sz="1400" dirty="0"/>
              <a:t>              59299 non-null  float64</a:t>
            </a:r>
          </a:p>
          <a:p>
            <a:r>
              <a:rPr lang="en-US" altLang="ko-KR" sz="1400" dirty="0"/>
              <a:t> 1   </a:t>
            </a:r>
            <a:r>
              <a:rPr lang="en-US" altLang="ko-KR" sz="1400" dirty="0" err="1"/>
              <a:t>customer_country</a:t>
            </a:r>
            <a:r>
              <a:rPr lang="en-US" altLang="ko-KR" sz="1400" dirty="0"/>
              <a:t>         58317 non-null  object </a:t>
            </a:r>
          </a:p>
          <a:p>
            <a:r>
              <a:rPr lang="en-US" altLang="ko-KR" sz="1400" dirty="0"/>
              <a:t> 2   </a:t>
            </a:r>
            <a:r>
              <a:rPr lang="en-US" altLang="ko-KR" sz="1400" dirty="0" err="1"/>
              <a:t>business_unit</a:t>
            </a:r>
            <a:r>
              <a:rPr lang="en-US" altLang="ko-KR" sz="1400" dirty="0"/>
              <a:t>            59299 non-null  object </a:t>
            </a:r>
          </a:p>
          <a:p>
            <a:r>
              <a:rPr lang="en-US" altLang="ko-KR" sz="1400" dirty="0"/>
              <a:t> 3   </a:t>
            </a:r>
            <a:r>
              <a:rPr lang="en-US" altLang="ko-KR" sz="1400" dirty="0" err="1"/>
              <a:t>com_reg_ver_win_rate</a:t>
            </a:r>
            <a:r>
              <a:rPr lang="en-US" altLang="ko-KR" sz="1400" dirty="0"/>
              <a:t>     14568 non-null  float64</a:t>
            </a:r>
          </a:p>
          <a:p>
            <a:r>
              <a:rPr lang="en-US" altLang="ko-KR" sz="1400" dirty="0"/>
              <a:t> 4   </a:t>
            </a:r>
            <a:r>
              <a:rPr lang="en-US" altLang="ko-KR" sz="1400" dirty="0" err="1"/>
              <a:t>customer_idx</a:t>
            </a:r>
            <a:r>
              <a:rPr lang="en-US" altLang="ko-KR" sz="1400" dirty="0"/>
              <a:t>             59299 non-null  int64  </a:t>
            </a:r>
          </a:p>
          <a:p>
            <a:r>
              <a:rPr lang="en-US" altLang="ko-KR" sz="1400" dirty="0"/>
              <a:t> 5   </a:t>
            </a:r>
            <a:r>
              <a:rPr lang="en-US" altLang="ko-KR" sz="1400" dirty="0" err="1"/>
              <a:t>customer_type</a:t>
            </a:r>
            <a:r>
              <a:rPr lang="en-US" altLang="ko-KR" sz="1400" dirty="0"/>
              <a:t>            15338 non-null  object </a:t>
            </a:r>
          </a:p>
          <a:p>
            <a:r>
              <a:rPr lang="en-US" altLang="ko-KR" sz="1400" dirty="0"/>
              <a:t> 6   enterprise               59299 non-null  object </a:t>
            </a:r>
          </a:p>
          <a:p>
            <a:r>
              <a:rPr lang="en-US" altLang="ko-KR" sz="1400" dirty="0"/>
              <a:t> 7   </a:t>
            </a:r>
            <a:r>
              <a:rPr lang="en-US" altLang="ko-KR" sz="1400" dirty="0" err="1"/>
              <a:t>historical_existing_cnt</a:t>
            </a:r>
            <a:r>
              <a:rPr lang="en-US" altLang="ko-KR" sz="1400" dirty="0"/>
              <a:t>  13756 non-null  float64</a:t>
            </a:r>
          </a:p>
          <a:p>
            <a:r>
              <a:rPr lang="en-US" altLang="ko-KR" sz="1400" dirty="0"/>
              <a:t> 8   </a:t>
            </a:r>
            <a:r>
              <a:rPr lang="en-US" altLang="ko-KR" sz="1400" dirty="0" err="1"/>
              <a:t>id_strategic_ver</a:t>
            </a:r>
            <a:r>
              <a:rPr lang="en-US" altLang="ko-KR" sz="1400" dirty="0"/>
              <a:t>         3444 non-null   float64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F0BD85B-508D-9BBA-5577-8719B25805BB}"/>
              </a:ext>
            </a:extLst>
          </p:cNvPr>
          <p:cNvSpPr txBox="1">
            <a:spLocks/>
          </p:cNvSpPr>
          <p:nvPr/>
        </p:nvSpPr>
        <p:spPr>
          <a:xfrm>
            <a:off x="3937408" y="1685238"/>
            <a:ext cx="43171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   </a:t>
            </a:r>
            <a:r>
              <a:rPr lang="en-US" altLang="ko-KR" sz="1400" dirty="0" err="1"/>
              <a:t>it_strategic_ver</a:t>
            </a:r>
            <a:r>
              <a:rPr lang="en-US" altLang="ko-KR" sz="1400" dirty="0"/>
              <a:t>         1121 non-null   float64</a:t>
            </a:r>
          </a:p>
          <a:p>
            <a:r>
              <a:rPr lang="en-US" altLang="ko-KR" sz="1400" dirty="0"/>
              <a:t> 10  </a:t>
            </a:r>
            <a:r>
              <a:rPr lang="en-US" altLang="ko-KR" sz="1400" dirty="0" err="1"/>
              <a:t>idit_strategic_ver</a:t>
            </a:r>
            <a:r>
              <a:rPr lang="en-US" altLang="ko-KR" sz="1400" dirty="0"/>
              <a:t>       4565 non-null   float64</a:t>
            </a:r>
          </a:p>
          <a:p>
            <a:r>
              <a:rPr lang="en-US" altLang="ko-KR" sz="1400" dirty="0"/>
              <a:t> 11  </a:t>
            </a:r>
            <a:r>
              <a:rPr lang="en-US" altLang="ko-KR" sz="1400" dirty="0" err="1"/>
              <a:t>customer_job</a:t>
            </a:r>
            <a:r>
              <a:rPr lang="en-US" altLang="ko-KR" sz="1400" dirty="0"/>
              <a:t>             40566 non-null  object </a:t>
            </a:r>
          </a:p>
          <a:p>
            <a:r>
              <a:rPr lang="en-US" altLang="ko-KR" sz="1400" dirty="0"/>
              <a:t> 12  </a:t>
            </a:r>
            <a:r>
              <a:rPr lang="en-US" altLang="ko-KR" sz="1400" dirty="0" err="1"/>
              <a:t>lead_desc_length</a:t>
            </a:r>
            <a:r>
              <a:rPr lang="en-US" altLang="ko-KR" sz="1400" dirty="0"/>
              <a:t>         59299 non-null  int64  </a:t>
            </a:r>
          </a:p>
          <a:p>
            <a:r>
              <a:rPr lang="en-US" altLang="ko-KR" sz="1400" dirty="0"/>
              <a:t> 13  </a:t>
            </a:r>
            <a:r>
              <a:rPr lang="en-US" altLang="ko-KR" sz="1400" dirty="0" err="1"/>
              <a:t>inquiry_type</a:t>
            </a:r>
            <a:r>
              <a:rPr lang="en-US" altLang="ko-KR" sz="1400" dirty="0"/>
              <a:t>             58358 non-null  object </a:t>
            </a:r>
          </a:p>
          <a:p>
            <a:r>
              <a:rPr lang="en-US" altLang="ko-KR" sz="1400" dirty="0"/>
              <a:t> 14  </a:t>
            </a:r>
            <a:r>
              <a:rPr lang="en-US" altLang="ko-KR" sz="1400" dirty="0" err="1"/>
              <a:t>product_category</a:t>
            </a:r>
            <a:r>
              <a:rPr lang="en-US" altLang="ko-KR" sz="1400" dirty="0"/>
              <a:t>         39925 non-null  object </a:t>
            </a:r>
          </a:p>
          <a:p>
            <a:r>
              <a:rPr lang="en-US" altLang="ko-KR" sz="1400" dirty="0"/>
              <a:t> 15  </a:t>
            </a:r>
            <a:r>
              <a:rPr lang="en-US" altLang="ko-KR" sz="1400" dirty="0" err="1"/>
              <a:t>product_subcategory</a:t>
            </a:r>
            <a:r>
              <a:rPr lang="en-US" altLang="ko-KR" sz="1400" dirty="0"/>
              <a:t>      9235 non-null   object </a:t>
            </a:r>
          </a:p>
          <a:p>
            <a:r>
              <a:rPr lang="en-US" altLang="ko-KR" sz="1400" dirty="0"/>
              <a:t> 16  </a:t>
            </a:r>
            <a:r>
              <a:rPr lang="en-US" altLang="ko-KR" sz="1400" dirty="0" err="1"/>
              <a:t>product_modelname</a:t>
            </a:r>
            <a:r>
              <a:rPr lang="en-US" altLang="ko-KR" sz="1400" dirty="0"/>
              <a:t>        9229 non-null   object </a:t>
            </a:r>
          </a:p>
          <a:p>
            <a:r>
              <a:rPr lang="en-US" altLang="ko-KR" sz="1400" dirty="0"/>
              <a:t> 17  customer_country.1       58317 non-null  object </a:t>
            </a:r>
          </a:p>
          <a:p>
            <a:r>
              <a:rPr lang="en-US" altLang="ko-KR" sz="1400" dirty="0"/>
              <a:t> 18  </a:t>
            </a:r>
            <a:r>
              <a:rPr lang="en-US" altLang="ko-KR" sz="1400" dirty="0" err="1"/>
              <a:t>customer_position</a:t>
            </a:r>
            <a:r>
              <a:rPr lang="en-US" altLang="ko-KR" sz="1400" dirty="0"/>
              <a:t>        59299 non-null  object </a:t>
            </a:r>
          </a:p>
          <a:p>
            <a:r>
              <a:rPr lang="en-US" altLang="ko-KR" sz="1400" dirty="0"/>
              <a:t> 19  </a:t>
            </a:r>
            <a:r>
              <a:rPr lang="en-US" altLang="ko-KR" sz="1400" dirty="0" err="1"/>
              <a:t>response_corporate</a:t>
            </a:r>
            <a:r>
              <a:rPr lang="en-US" altLang="ko-KR" sz="1400" dirty="0"/>
              <a:t>       59299 non-null  object </a:t>
            </a:r>
          </a:p>
          <a:p>
            <a:endParaRPr lang="ko-KR" altLang="en-US" sz="14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D174F81-605B-C366-53BB-0EB053A775D5}"/>
              </a:ext>
            </a:extLst>
          </p:cNvPr>
          <p:cNvSpPr txBox="1">
            <a:spLocks/>
          </p:cNvSpPr>
          <p:nvPr/>
        </p:nvSpPr>
        <p:spPr>
          <a:xfrm>
            <a:off x="8105862" y="1644905"/>
            <a:ext cx="40022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20  </a:t>
            </a:r>
            <a:r>
              <a:rPr lang="en-US" altLang="ko-KR" dirty="0" err="1"/>
              <a:t>expected_timeline</a:t>
            </a:r>
            <a:r>
              <a:rPr lang="en-US" altLang="ko-KR" dirty="0"/>
              <a:t>        28436 non-null  object </a:t>
            </a:r>
          </a:p>
          <a:p>
            <a:r>
              <a:rPr lang="en-US" altLang="ko-KR" dirty="0"/>
              <a:t> 21  </a:t>
            </a:r>
            <a:r>
              <a:rPr lang="en-US" altLang="ko-KR" dirty="0" err="1"/>
              <a:t>ver_cus</a:t>
            </a:r>
            <a:r>
              <a:rPr lang="en-US" altLang="ko-KR" dirty="0"/>
              <a:t>                  59299 non-null  int64  </a:t>
            </a:r>
          </a:p>
          <a:p>
            <a:r>
              <a:rPr lang="en-US" altLang="ko-KR" dirty="0"/>
              <a:t> 22  </a:t>
            </a:r>
            <a:r>
              <a:rPr lang="en-US" altLang="ko-KR" dirty="0" err="1"/>
              <a:t>ver_pro</a:t>
            </a:r>
            <a:r>
              <a:rPr lang="en-US" altLang="ko-KR" dirty="0"/>
              <a:t>                  59299 non-null  int64  </a:t>
            </a:r>
          </a:p>
          <a:p>
            <a:r>
              <a:rPr lang="en-US" altLang="ko-KR" dirty="0"/>
              <a:t> 23  </a:t>
            </a:r>
            <a:r>
              <a:rPr lang="en-US" altLang="ko-KR" dirty="0" err="1"/>
              <a:t>ver_win_rate_x</a:t>
            </a:r>
            <a:r>
              <a:rPr lang="en-US" altLang="ko-KR" dirty="0"/>
              <a:t>           18417 non-null  float64</a:t>
            </a:r>
          </a:p>
          <a:p>
            <a:r>
              <a:rPr lang="en-US" altLang="ko-KR" dirty="0"/>
              <a:t> 24  </a:t>
            </a:r>
            <a:r>
              <a:rPr lang="en-US" altLang="ko-KR" dirty="0" err="1"/>
              <a:t>ver_win_ratio_per_bu</a:t>
            </a:r>
            <a:r>
              <a:rPr lang="en-US" altLang="ko-KR" dirty="0"/>
              <a:t>     15304 non-null  float64</a:t>
            </a:r>
          </a:p>
          <a:p>
            <a:r>
              <a:rPr lang="en-US" altLang="ko-KR" dirty="0"/>
              <a:t> 25  </a:t>
            </a:r>
            <a:r>
              <a:rPr lang="en-US" altLang="ko-KR" dirty="0" err="1"/>
              <a:t>business_area</a:t>
            </a:r>
            <a:r>
              <a:rPr lang="en-US" altLang="ko-KR" dirty="0"/>
              <a:t>            18417 non-null  object </a:t>
            </a:r>
          </a:p>
          <a:p>
            <a:r>
              <a:rPr lang="en-US" altLang="ko-KR" dirty="0"/>
              <a:t> 26  </a:t>
            </a:r>
            <a:r>
              <a:rPr lang="en-US" altLang="ko-KR" dirty="0" err="1"/>
              <a:t>business_subarea</a:t>
            </a:r>
            <a:r>
              <a:rPr lang="en-US" altLang="ko-KR" dirty="0"/>
              <a:t>         5526 non-null   object </a:t>
            </a:r>
          </a:p>
          <a:p>
            <a:r>
              <a:rPr lang="en-US" altLang="ko-KR" dirty="0"/>
              <a:t> 27  </a:t>
            </a:r>
            <a:r>
              <a:rPr lang="en-US" altLang="ko-KR" dirty="0" err="1"/>
              <a:t>lead_owner</a:t>
            </a:r>
            <a:r>
              <a:rPr lang="en-US" altLang="ko-KR" dirty="0"/>
              <a:t>               59299 non-null  int64  </a:t>
            </a:r>
          </a:p>
          <a:p>
            <a:r>
              <a:rPr lang="en-US" altLang="ko-KR" dirty="0"/>
              <a:t> 28  </a:t>
            </a:r>
            <a:r>
              <a:rPr lang="en-US" altLang="ko-KR" dirty="0" err="1"/>
              <a:t>is_converted</a:t>
            </a:r>
            <a:r>
              <a:rPr lang="en-US" altLang="ko-KR" dirty="0"/>
              <a:t>             59299 non-null  bool   </a:t>
            </a:r>
          </a:p>
          <a:p>
            <a:r>
              <a:rPr lang="en-US" altLang="ko-KR" dirty="0" err="1"/>
              <a:t>dtypes</a:t>
            </a:r>
            <a:r>
              <a:rPr lang="en-US" altLang="ko-KR" dirty="0"/>
              <a:t>: bool(1), float64(8), int64(5), object(15)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F46BDF6-9091-1270-2E54-04E72E88B659}"/>
              </a:ext>
            </a:extLst>
          </p:cNvPr>
          <p:cNvSpPr txBox="1">
            <a:spLocks/>
          </p:cNvSpPr>
          <p:nvPr/>
        </p:nvSpPr>
        <p:spPr>
          <a:xfrm>
            <a:off x="838200" y="6157519"/>
            <a:ext cx="10654717" cy="70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약 </a:t>
            </a:r>
            <a:r>
              <a:rPr lang="en-US" altLang="ko-KR" dirty="0"/>
              <a:t>30</a:t>
            </a:r>
            <a:r>
              <a:rPr lang="ko-KR" altLang="en-US" dirty="0"/>
              <a:t>개의 </a:t>
            </a:r>
            <a:r>
              <a:rPr lang="en-US" altLang="ko-KR" dirty="0"/>
              <a:t>columns</a:t>
            </a:r>
            <a:r>
              <a:rPr lang="ko-KR" altLang="en-US" dirty="0"/>
              <a:t>이 존재 </a:t>
            </a:r>
            <a:r>
              <a:rPr lang="en-US" altLang="ko-KR" dirty="0"/>
              <a:t>-&gt; </a:t>
            </a:r>
            <a:r>
              <a:rPr lang="ko-KR" altLang="en-US" dirty="0"/>
              <a:t>너무 많을 경우 </a:t>
            </a:r>
            <a:r>
              <a:rPr lang="ko-KR" altLang="en-US" dirty="0" err="1"/>
              <a:t>과적합</a:t>
            </a:r>
            <a:r>
              <a:rPr lang="ko-KR" altLang="en-US" dirty="0"/>
              <a:t> 발생 </a:t>
            </a:r>
            <a:r>
              <a:rPr lang="en-US" altLang="ko-KR" dirty="0"/>
              <a:t>-&gt; feature selection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0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C5FD2-768C-5F8C-F7A0-E48C5C5BF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443E7-10F7-35BB-8092-7927B43E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9A0455-2CF7-4462-643F-144B7EB9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01" y="1456509"/>
            <a:ext cx="8187655" cy="435133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F095999-92C9-726E-837B-B284F148D9F5}"/>
              </a:ext>
            </a:extLst>
          </p:cNvPr>
          <p:cNvSpPr txBox="1">
            <a:spLocks/>
          </p:cNvSpPr>
          <p:nvPr/>
        </p:nvSpPr>
        <p:spPr>
          <a:xfrm>
            <a:off x="838200" y="6157519"/>
            <a:ext cx="10654717" cy="70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라벨값에</a:t>
            </a:r>
            <a:r>
              <a:rPr lang="ko-KR" altLang="en-US" dirty="0"/>
              <a:t> 데이터 불균형이 </a:t>
            </a:r>
            <a:r>
              <a:rPr lang="en-US" altLang="ko-KR" dirty="0"/>
              <a:t>9 : 1 </a:t>
            </a:r>
            <a:r>
              <a:rPr lang="ko-KR" altLang="en-US" dirty="0"/>
              <a:t>로 존재 </a:t>
            </a:r>
            <a:r>
              <a:rPr lang="en-US" altLang="ko-KR" dirty="0"/>
              <a:t>-&gt; </a:t>
            </a:r>
            <a:r>
              <a:rPr lang="ko-KR" altLang="en-US" dirty="0"/>
              <a:t>해결의 위해서 방법 모색필요</a:t>
            </a:r>
          </a:p>
        </p:txBody>
      </p:sp>
    </p:spTree>
    <p:extLst>
      <p:ext uri="{BB962C8B-B14F-4D97-AF65-F5344CB8AC3E}">
        <p14:creationId xmlns:p14="http://schemas.microsoft.com/office/powerpoint/2010/main" val="108959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D906A-B3B7-3C1B-AB35-7BFBC0B30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696B1-3C9D-440E-825A-420CE2A9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CA8B0CF-E531-CF1E-E7E3-D649DF7BBDDB}"/>
              </a:ext>
            </a:extLst>
          </p:cNvPr>
          <p:cNvSpPr txBox="1">
            <a:spLocks/>
          </p:cNvSpPr>
          <p:nvPr/>
        </p:nvSpPr>
        <p:spPr>
          <a:xfrm>
            <a:off x="838200" y="6157519"/>
            <a:ext cx="10654717" cy="70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Null </a:t>
            </a:r>
            <a:r>
              <a:rPr lang="ko-KR" altLang="en-US" dirty="0"/>
              <a:t>값이 상당히 많이 존재 확인 </a:t>
            </a:r>
            <a:r>
              <a:rPr lang="en-US" altLang="ko-KR" dirty="0"/>
              <a:t>-&gt; </a:t>
            </a:r>
            <a:r>
              <a:rPr lang="ko-KR" altLang="en-US" dirty="0"/>
              <a:t>데이터 전처리가 필요함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12D7A-D673-CA92-C8BB-50964223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472" y="1748434"/>
            <a:ext cx="3397449" cy="4351338"/>
          </a:xfrm>
        </p:spPr>
        <p:txBody>
          <a:bodyPr>
            <a:noAutofit/>
          </a:bodyPr>
          <a:lstStyle/>
          <a:p>
            <a:r>
              <a:rPr lang="en-US" altLang="ko-KR" sz="1600" dirty="0"/>
              <a:t>customer_country.1           982</a:t>
            </a:r>
          </a:p>
          <a:p>
            <a:r>
              <a:rPr lang="en-US" altLang="ko-KR" sz="1600" dirty="0" err="1"/>
              <a:t>customer_position</a:t>
            </a:r>
            <a:r>
              <a:rPr lang="en-US" altLang="ko-KR" sz="1600" dirty="0"/>
              <a:t>              0</a:t>
            </a:r>
          </a:p>
          <a:p>
            <a:r>
              <a:rPr lang="en-US" altLang="ko-KR" sz="1600" dirty="0" err="1"/>
              <a:t>response_corporate</a:t>
            </a:r>
            <a:r>
              <a:rPr lang="en-US" altLang="ko-KR" sz="1600" dirty="0"/>
              <a:t>             0</a:t>
            </a:r>
          </a:p>
          <a:p>
            <a:r>
              <a:rPr lang="en-US" altLang="ko-KR" sz="1600" dirty="0" err="1"/>
              <a:t>expected_timeline</a:t>
            </a:r>
            <a:r>
              <a:rPr lang="en-US" altLang="ko-KR" sz="1600" dirty="0"/>
              <a:t>          30863</a:t>
            </a:r>
          </a:p>
          <a:p>
            <a:r>
              <a:rPr lang="en-US" altLang="ko-KR" sz="1600" dirty="0" err="1"/>
              <a:t>ver_cus</a:t>
            </a:r>
            <a:r>
              <a:rPr lang="en-US" altLang="ko-KR" sz="1600" dirty="0"/>
              <a:t>                        0</a:t>
            </a:r>
          </a:p>
          <a:p>
            <a:r>
              <a:rPr lang="en-US" altLang="ko-KR" sz="1600" dirty="0" err="1"/>
              <a:t>ver_pro</a:t>
            </a:r>
            <a:r>
              <a:rPr lang="en-US" altLang="ko-KR" sz="1600" dirty="0"/>
              <a:t>                        0</a:t>
            </a:r>
          </a:p>
          <a:p>
            <a:r>
              <a:rPr lang="en-US" altLang="ko-KR" sz="1600" dirty="0" err="1"/>
              <a:t>ver_win_rate_x</a:t>
            </a:r>
            <a:r>
              <a:rPr lang="en-US" altLang="ko-KR" sz="1600" dirty="0"/>
              <a:t>             40882</a:t>
            </a:r>
          </a:p>
          <a:p>
            <a:r>
              <a:rPr lang="en-US" altLang="ko-KR" sz="1600" dirty="0" err="1"/>
              <a:t>ver_win_ratio_per_bu</a:t>
            </a:r>
            <a:r>
              <a:rPr lang="en-US" altLang="ko-KR" sz="1600" dirty="0"/>
              <a:t>       43995</a:t>
            </a:r>
          </a:p>
          <a:p>
            <a:r>
              <a:rPr lang="en-US" altLang="ko-KR" sz="1600" dirty="0" err="1"/>
              <a:t>business_area</a:t>
            </a:r>
            <a:r>
              <a:rPr lang="en-US" altLang="ko-KR" sz="1600" dirty="0"/>
              <a:t>              40882</a:t>
            </a:r>
          </a:p>
          <a:p>
            <a:r>
              <a:rPr lang="en-US" altLang="ko-KR" sz="1600" dirty="0" err="1"/>
              <a:t>business_subarea</a:t>
            </a:r>
            <a:r>
              <a:rPr lang="en-US" altLang="ko-KR" sz="1600" dirty="0"/>
              <a:t>           53773</a:t>
            </a:r>
          </a:p>
          <a:p>
            <a:r>
              <a:rPr lang="en-US" altLang="ko-KR" sz="1600" dirty="0" err="1"/>
              <a:t>lead_owner</a:t>
            </a:r>
            <a:r>
              <a:rPr lang="en-US" altLang="ko-KR" sz="1600" dirty="0"/>
              <a:t>                     0</a:t>
            </a:r>
          </a:p>
          <a:p>
            <a:r>
              <a:rPr lang="en-US" altLang="ko-KR" sz="1600" dirty="0" err="1"/>
              <a:t>is_converted</a:t>
            </a:r>
            <a:r>
              <a:rPr lang="en-US" altLang="ko-KR" sz="1600" dirty="0"/>
              <a:t>                   0</a:t>
            </a:r>
            <a:endParaRPr lang="ko-KR" altLang="en-US" sz="1600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7CB888C-AB36-6DA9-74E1-1B9C87ECD672}"/>
              </a:ext>
            </a:extLst>
          </p:cNvPr>
          <p:cNvSpPr txBox="1">
            <a:spLocks/>
          </p:cNvSpPr>
          <p:nvPr/>
        </p:nvSpPr>
        <p:spPr>
          <a:xfrm>
            <a:off x="291776" y="1927691"/>
            <a:ext cx="34161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bant_submit</a:t>
            </a:r>
            <a:r>
              <a:rPr lang="en-US" altLang="ko-KR" sz="1600" dirty="0"/>
              <a:t>                    0</a:t>
            </a:r>
          </a:p>
          <a:p>
            <a:r>
              <a:rPr lang="en-US" altLang="ko-KR" sz="1600" dirty="0" err="1"/>
              <a:t>customer_country</a:t>
            </a:r>
            <a:r>
              <a:rPr lang="en-US" altLang="ko-KR" sz="1600" dirty="0"/>
              <a:t>             982</a:t>
            </a:r>
          </a:p>
          <a:p>
            <a:r>
              <a:rPr lang="en-US" altLang="ko-KR" sz="1600" dirty="0" err="1"/>
              <a:t>business_unit</a:t>
            </a:r>
            <a:r>
              <a:rPr lang="en-US" altLang="ko-KR" sz="1600" dirty="0"/>
              <a:t>                  0</a:t>
            </a:r>
          </a:p>
          <a:p>
            <a:r>
              <a:rPr lang="en-US" altLang="ko-KR" sz="1600" dirty="0" err="1"/>
              <a:t>com_reg_ver_win_rate</a:t>
            </a:r>
            <a:r>
              <a:rPr lang="en-US" altLang="ko-KR" sz="1600" dirty="0"/>
              <a:t>       44731</a:t>
            </a:r>
          </a:p>
          <a:p>
            <a:r>
              <a:rPr lang="en-US" altLang="ko-KR" sz="1600" dirty="0" err="1"/>
              <a:t>customer_idx</a:t>
            </a:r>
            <a:r>
              <a:rPr lang="en-US" altLang="ko-KR" sz="1600" dirty="0"/>
              <a:t>                   0</a:t>
            </a:r>
          </a:p>
          <a:p>
            <a:r>
              <a:rPr lang="en-US" altLang="ko-KR" sz="1600" dirty="0" err="1"/>
              <a:t>customer_type</a:t>
            </a:r>
            <a:r>
              <a:rPr lang="en-US" altLang="ko-KR" sz="1600" dirty="0"/>
              <a:t>              43961</a:t>
            </a:r>
          </a:p>
          <a:p>
            <a:r>
              <a:rPr lang="en-US" altLang="ko-KR" sz="1600" dirty="0"/>
              <a:t>enterprise                     0</a:t>
            </a:r>
          </a:p>
          <a:p>
            <a:endParaRPr lang="ko-KR" altLang="en-US" sz="16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647BAB3-1A20-33DB-3537-9B8F1353B68A}"/>
              </a:ext>
            </a:extLst>
          </p:cNvPr>
          <p:cNvSpPr txBox="1">
            <a:spLocks/>
          </p:cNvSpPr>
          <p:nvPr/>
        </p:nvSpPr>
        <p:spPr>
          <a:xfrm>
            <a:off x="4137871" y="1748434"/>
            <a:ext cx="33283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id_strategic_ver</a:t>
            </a:r>
            <a:r>
              <a:rPr lang="en-US" altLang="ko-KR" sz="1600" dirty="0"/>
              <a:t>           55855</a:t>
            </a:r>
          </a:p>
          <a:p>
            <a:r>
              <a:rPr lang="en-US" altLang="ko-KR" sz="1600" dirty="0" err="1"/>
              <a:t>it_strategic_ver</a:t>
            </a:r>
            <a:r>
              <a:rPr lang="en-US" altLang="ko-KR" sz="1600" dirty="0"/>
              <a:t>           58178</a:t>
            </a:r>
          </a:p>
          <a:p>
            <a:r>
              <a:rPr lang="en-US" altLang="ko-KR" sz="1600" dirty="0" err="1"/>
              <a:t>idit_strategic_ver</a:t>
            </a:r>
            <a:r>
              <a:rPr lang="en-US" altLang="ko-KR" sz="1600" dirty="0"/>
              <a:t>         54734</a:t>
            </a:r>
          </a:p>
          <a:p>
            <a:r>
              <a:rPr lang="en-US" altLang="ko-KR" sz="1600" dirty="0" err="1"/>
              <a:t>customer_job</a:t>
            </a:r>
            <a:r>
              <a:rPr lang="en-US" altLang="ko-KR" sz="1600" dirty="0"/>
              <a:t>               18733</a:t>
            </a:r>
          </a:p>
          <a:p>
            <a:r>
              <a:rPr lang="en-US" altLang="ko-KR" sz="1600" dirty="0" err="1"/>
              <a:t>lead_desc_length</a:t>
            </a:r>
            <a:r>
              <a:rPr lang="en-US" altLang="ko-KR" sz="1600" dirty="0"/>
              <a:t>               0</a:t>
            </a:r>
          </a:p>
          <a:p>
            <a:r>
              <a:rPr lang="en-US" altLang="ko-KR" sz="1600" dirty="0" err="1"/>
              <a:t>inquiry_type</a:t>
            </a:r>
            <a:r>
              <a:rPr lang="en-US" altLang="ko-KR" sz="1600" dirty="0"/>
              <a:t>                 941</a:t>
            </a:r>
          </a:p>
          <a:p>
            <a:r>
              <a:rPr lang="en-US" altLang="ko-KR" sz="1600" dirty="0" err="1"/>
              <a:t>product_category</a:t>
            </a:r>
            <a:r>
              <a:rPr lang="en-US" altLang="ko-KR" sz="1600" dirty="0"/>
              <a:t>           19374</a:t>
            </a:r>
          </a:p>
          <a:p>
            <a:r>
              <a:rPr lang="en-US" altLang="ko-KR" sz="1600" dirty="0" err="1"/>
              <a:t>product_subcategory</a:t>
            </a:r>
            <a:r>
              <a:rPr lang="en-US" altLang="ko-KR" sz="1600" dirty="0"/>
              <a:t>        50064</a:t>
            </a:r>
          </a:p>
          <a:p>
            <a:r>
              <a:rPr lang="en-US" altLang="ko-KR" sz="1600" dirty="0" err="1"/>
              <a:t>product_modelname</a:t>
            </a:r>
            <a:r>
              <a:rPr lang="en-US" altLang="ko-KR" sz="1600" dirty="0"/>
              <a:t>          50070</a:t>
            </a:r>
          </a:p>
        </p:txBody>
      </p:sp>
    </p:spTree>
    <p:extLst>
      <p:ext uri="{BB962C8B-B14F-4D97-AF65-F5344CB8AC3E}">
        <p14:creationId xmlns:p14="http://schemas.microsoft.com/office/powerpoint/2010/main" val="257468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77E3A-881A-FE09-D51C-5E7A13756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DFFD2-C9F1-0DC0-F9AE-C8FF915B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24F1A-5419-931A-6A5F-29247AC6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4383" cy="466725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bant_submit</a:t>
            </a:r>
            <a:r>
              <a:rPr lang="en-US" altLang="ko-KR" dirty="0"/>
              <a:t>	MQL </a:t>
            </a:r>
            <a:r>
              <a:rPr lang="ko-KR" altLang="en-US" dirty="0"/>
              <a:t>구성 요소들 중 </a:t>
            </a:r>
            <a:r>
              <a:rPr lang="en-US" altLang="ko-KR" dirty="0"/>
              <a:t>[1]Budget(</a:t>
            </a:r>
            <a:r>
              <a:rPr lang="ko-KR" altLang="en-US" dirty="0"/>
              <a:t>예산</a:t>
            </a:r>
            <a:r>
              <a:rPr lang="en-US" altLang="ko-KR" dirty="0"/>
              <a:t>), [2]Title(</a:t>
            </a:r>
            <a:r>
              <a:rPr lang="ko-KR" altLang="en-US" dirty="0"/>
              <a:t>고객의 직책</a:t>
            </a:r>
            <a:r>
              <a:rPr lang="en-US" altLang="ko-KR" dirty="0"/>
              <a:t>/</a:t>
            </a:r>
            <a:r>
              <a:rPr lang="ko-KR" altLang="en-US" dirty="0"/>
              <a:t>직급</a:t>
            </a:r>
            <a:r>
              <a:rPr lang="en-US" altLang="ko-KR" dirty="0"/>
              <a:t>), [3]Needs(</a:t>
            </a:r>
            <a:r>
              <a:rPr lang="ko-KR" altLang="en-US" dirty="0"/>
              <a:t>요구사항</a:t>
            </a:r>
            <a:r>
              <a:rPr lang="en-US" altLang="ko-KR" dirty="0"/>
              <a:t>), [4]Timeline(</a:t>
            </a:r>
            <a:r>
              <a:rPr lang="ko-KR" altLang="en-US" dirty="0"/>
              <a:t>희망 납</a:t>
            </a:r>
            <a:endParaRPr lang="en-US" altLang="ko-KR" dirty="0"/>
          </a:p>
          <a:p>
            <a:r>
              <a:rPr lang="ko-KR" altLang="en-US" dirty="0"/>
              <a:t>기일</a:t>
            </a:r>
            <a:r>
              <a:rPr lang="en-US" altLang="ko-KR" dirty="0"/>
              <a:t>) 4</a:t>
            </a:r>
            <a:r>
              <a:rPr lang="ko-KR" altLang="en-US" dirty="0"/>
              <a:t>가지 항목에 대해서 작성된 값의 비율</a:t>
            </a:r>
          </a:p>
          <a:p>
            <a:r>
              <a:rPr lang="en-US" altLang="ko-KR" dirty="0" err="1"/>
              <a:t>customer_country</a:t>
            </a:r>
            <a:r>
              <a:rPr lang="en-US" altLang="ko-KR" dirty="0"/>
              <a:t>	</a:t>
            </a:r>
            <a:r>
              <a:rPr lang="ko-KR" altLang="en-US" dirty="0"/>
              <a:t>고객의 국적</a:t>
            </a:r>
          </a:p>
          <a:p>
            <a:r>
              <a:rPr lang="en-US" altLang="ko-KR" dirty="0" err="1"/>
              <a:t>business_unit</a:t>
            </a:r>
            <a:r>
              <a:rPr lang="en-US" altLang="ko-KR" dirty="0"/>
              <a:t>	MQL </a:t>
            </a:r>
            <a:r>
              <a:rPr lang="ko-KR" altLang="en-US" dirty="0"/>
              <a:t>요청 상품에 대응되는 사업부</a:t>
            </a:r>
          </a:p>
          <a:p>
            <a:r>
              <a:rPr lang="en-US" altLang="ko-KR" dirty="0" err="1"/>
              <a:t>com_reg_ver_win_rate</a:t>
            </a:r>
            <a:r>
              <a:rPr lang="en-US" altLang="ko-KR" dirty="0"/>
              <a:t>	Vertical Level 1, business unit, region</a:t>
            </a:r>
            <a:r>
              <a:rPr lang="ko-KR" altLang="en-US" dirty="0"/>
              <a:t>을 기준으로 </a:t>
            </a:r>
            <a:r>
              <a:rPr lang="en-US" altLang="ko-KR" dirty="0" err="1"/>
              <a:t>oppty</a:t>
            </a:r>
            <a:r>
              <a:rPr lang="en-US" altLang="ko-KR" dirty="0"/>
              <a:t> </a:t>
            </a:r>
            <a:r>
              <a:rPr lang="ko-KR" altLang="en-US" dirty="0"/>
              <a:t>비율을 계산</a:t>
            </a:r>
          </a:p>
          <a:p>
            <a:r>
              <a:rPr lang="en-US" altLang="ko-KR" dirty="0" err="1"/>
              <a:t>customer_idx</a:t>
            </a:r>
            <a:r>
              <a:rPr lang="en-US" altLang="ko-KR" dirty="0"/>
              <a:t>	</a:t>
            </a:r>
            <a:r>
              <a:rPr lang="ko-KR" altLang="en-US" dirty="0"/>
              <a:t>고객의 회사명</a:t>
            </a:r>
          </a:p>
          <a:p>
            <a:r>
              <a:rPr lang="en-US" altLang="ko-KR" dirty="0" err="1"/>
              <a:t>customer_type</a:t>
            </a:r>
            <a:r>
              <a:rPr lang="en-US" altLang="ko-KR" dirty="0"/>
              <a:t>	</a:t>
            </a:r>
            <a:r>
              <a:rPr lang="ko-KR" altLang="en-US" dirty="0"/>
              <a:t>고객 유형</a:t>
            </a:r>
          </a:p>
          <a:p>
            <a:r>
              <a:rPr lang="en-US" altLang="ko-KR" dirty="0"/>
              <a:t>enterprise	Global </a:t>
            </a:r>
            <a:r>
              <a:rPr lang="ko-KR" altLang="en-US" dirty="0"/>
              <a:t>기업인지</a:t>
            </a:r>
            <a:r>
              <a:rPr lang="en-US" altLang="ko-KR" dirty="0"/>
              <a:t>, Small/Medium </a:t>
            </a:r>
            <a:r>
              <a:rPr lang="ko-KR" altLang="en-US" dirty="0"/>
              <a:t>규모의 기업인지</a:t>
            </a:r>
          </a:p>
          <a:p>
            <a:r>
              <a:rPr lang="en-US" altLang="ko-KR" dirty="0" err="1"/>
              <a:t>historical_existing_cnt</a:t>
            </a:r>
            <a:r>
              <a:rPr lang="en-US" altLang="ko-KR" dirty="0"/>
              <a:t>	</a:t>
            </a:r>
            <a:r>
              <a:rPr lang="ko-KR" altLang="en-US" dirty="0"/>
              <a:t>이전에 </a:t>
            </a:r>
            <a:r>
              <a:rPr lang="en-US" altLang="ko-KR" dirty="0"/>
              <a:t>Converted(</a:t>
            </a:r>
            <a:r>
              <a:rPr lang="ko-KR" altLang="en-US" dirty="0"/>
              <a:t>영업 전환</a:t>
            </a:r>
            <a:r>
              <a:rPr lang="en-US" altLang="ko-KR" dirty="0"/>
              <a:t>) </a:t>
            </a:r>
            <a:r>
              <a:rPr lang="ko-KR" altLang="en-US" dirty="0"/>
              <a:t>되었던 횟수</a:t>
            </a:r>
          </a:p>
          <a:p>
            <a:r>
              <a:rPr lang="en-US" altLang="ko-KR" dirty="0" err="1"/>
              <a:t>id_strategic_ver</a:t>
            </a:r>
            <a:r>
              <a:rPr lang="en-US" altLang="ko-KR" dirty="0"/>
              <a:t>	(</a:t>
            </a:r>
            <a:r>
              <a:rPr lang="ko-KR" altLang="en-US" dirty="0"/>
              <a:t>도메인 지식</a:t>
            </a:r>
            <a:r>
              <a:rPr lang="en-US" altLang="ko-KR" dirty="0"/>
              <a:t>) </a:t>
            </a:r>
            <a:r>
              <a:rPr lang="ko-KR" altLang="en-US" dirty="0"/>
              <a:t>특정 사업부</a:t>
            </a:r>
            <a:r>
              <a:rPr lang="en-US" altLang="ko-KR" dirty="0"/>
              <a:t>(Business Unit), </a:t>
            </a:r>
            <a:r>
              <a:rPr lang="ko-KR" altLang="en-US" dirty="0"/>
              <a:t>특정 사업 영역</a:t>
            </a:r>
            <a:r>
              <a:rPr lang="en-US" altLang="ko-KR" dirty="0"/>
              <a:t>(Vertical Level1)</a:t>
            </a:r>
            <a:r>
              <a:rPr lang="ko-KR" altLang="en-US" dirty="0"/>
              <a:t>에 대해 가중치를 부여 </a:t>
            </a:r>
            <a:endParaRPr lang="en-US" altLang="ko-KR" dirty="0"/>
          </a:p>
          <a:p>
            <a:r>
              <a:rPr lang="en-US" altLang="ko-KR" dirty="0" err="1"/>
              <a:t>it_strategic_ver</a:t>
            </a:r>
            <a:r>
              <a:rPr lang="en-US" altLang="ko-KR" dirty="0"/>
              <a:t>	(</a:t>
            </a:r>
            <a:r>
              <a:rPr lang="ko-KR" altLang="en-US" dirty="0"/>
              <a:t>도메인 지식</a:t>
            </a:r>
            <a:r>
              <a:rPr lang="en-US" altLang="ko-KR" dirty="0"/>
              <a:t>) </a:t>
            </a:r>
            <a:r>
              <a:rPr lang="ko-KR" altLang="en-US" dirty="0"/>
              <a:t>특정 사업부</a:t>
            </a:r>
            <a:r>
              <a:rPr lang="en-US" altLang="ko-KR" dirty="0"/>
              <a:t>(Business Unit), </a:t>
            </a:r>
            <a:r>
              <a:rPr lang="ko-KR" altLang="en-US" dirty="0"/>
              <a:t>특정 사업 영역</a:t>
            </a:r>
            <a:r>
              <a:rPr lang="en-US" altLang="ko-KR" dirty="0"/>
              <a:t>(Vertical Level1)</a:t>
            </a:r>
            <a:r>
              <a:rPr lang="ko-KR" altLang="en-US" dirty="0"/>
              <a:t>에 대해 가중치를 부여</a:t>
            </a:r>
          </a:p>
          <a:p>
            <a:r>
              <a:rPr lang="en-US" altLang="ko-KR" dirty="0" err="1"/>
              <a:t>idit_strategic_ver</a:t>
            </a:r>
            <a:r>
              <a:rPr lang="en-US" altLang="ko-KR" dirty="0"/>
              <a:t>	</a:t>
            </a:r>
            <a:r>
              <a:rPr lang="en-US" altLang="ko-KR" dirty="0" err="1"/>
              <a:t>Id_strategic_ver</a:t>
            </a:r>
            <a:r>
              <a:rPr lang="ko-KR" altLang="en-US" dirty="0"/>
              <a:t>이나 </a:t>
            </a:r>
            <a:r>
              <a:rPr lang="en-US" altLang="ko-KR" dirty="0" err="1"/>
              <a:t>it_strategic_ver</a:t>
            </a:r>
            <a:r>
              <a:rPr lang="en-US" altLang="ko-KR" dirty="0"/>
              <a:t> </a:t>
            </a:r>
            <a:r>
              <a:rPr lang="ko-KR" altLang="en-US" dirty="0"/>
              <a:t>값 중 하나라도 </a:t>
            </a:r>
            <a:r>
              <a:rPr lang="en-US" altLang="ko-KR" dirty="0"/>
              <a:t>1</a:t>
            </a:r>
            <a:r>
              <a:rPr lang="ko-KR" altLang="en-US" dirty="0"/>
              <a:t>의 값을 가지면 </a:t>
            </a:r>
            <a:r>
              <a:rPr lang="en-US" altLang="ko-KR" dirty="0"/>
              <a:t>1 </a:t>
            </a:r>
            <a:r>
              <a:rPr lang="ko-KR" altLang="en-US" dirty="0"/>
              <a:t>값으로 표현</a:t>
            </a:r>
          </a:p>
          <a:p>
            <a:r>
              <a:rPr lang="en-US" altLang="ko-KR" dirty="0" err="1"/>
              <a:t>customer_job</a:t>
            </a:r>
            <a:r>
              <a:rPr lang="en-US" altLang="ko-KR" dirty="0"/>
              <a:t>	</a:t>
            </a:r>
            <a:r>
              <a:rPr lang="ko-KR" altLang="en-US" dirty="0"/>
              <a:t>고객의 </a:t>
            </a:r>
            <a:r>
              <a:rPr lang="ko-KR" altLang="en-US" dirty="0" err="1"/>
              <a:t>직업군</a:t>
            </a:r>
            <a:endParaRPr lang="ko-KR" altLang="en-US" dirty="0"/>
          </a:p>
          <a:p>
            <a:r>
              <a:rPr lang="en-US" altLang="ko-KR" dirty="0" err="1"/>
              <a:t>lead_desc_length</a:t>
            </a:r>
            <a:r>
              <a:rPr lang="en-US" altLang="ko-KR" dirty="0"/>
              <a:t>	</a:t>
            </a:r>
            <a:r>
              <a:rPr lang="ko-KR" altLang="en-US" dirty="0"/>
              <a:t>고객이 작성한 </a:t>
            </a:r>
            <a:r>
              <a:rPr lang="en-US" altLang="ko-KR" dirty="0"/>
              <a:t>Lead </a:t>
            </a:r>
            <a:r>
              <a:rPr lang="en-US" altLang="ko-KR" dirty="0" err="1"/>
              <a:t>Descriptoin</a:t>
            </a:r>
            <a:r>
              <a:rPr lang="en-US" altLang="ko-KR" dirty="0"/>
              <a:t> </a:t>
            </a:r>
            <a:r>
              <a:rPr lang="ko-KR" altLang="en-US" dirty="0"/>
              <a:t>텍스트 총 길이  </a:t>
            </a:r>
            <a:r>
              <a:rPr lang="en-US" altLang="ko-KR" dirty="0"/>
              <a:t>-&gt; </a:t>
            </a:r>
            <a:r>
              <a:rPr lang="ko-KR" altLang="en-US" dirty="0"/>
              <a:t>길이별로 구분해보는 다른 열로 만들어보자</a:t>
            </a:r>
          </a:p>
          <a:p>
            <a:r>
              <a:rPr lang="en-US" altLang="ko-KR" dirty="0" err="1"/>
              <a:t>inquiry_type</a:t>
            </a:r>
            <a:r>
              <a:rPr lang="en-US" altLang="ko-KR" dirty="0"/>
              <a:t>	</a:t>
            </a:r>
            <a:r>
              <a:rPr lang="ko-KR" altLang="en-US" dirty="0"/>
              <a:t>고객의 문의 유형</a:t>
            </a:r>
          </a:p>
          <a:p>
            <a:r>
              <a:rPr lang="en-US" altLang="ko-KR" dirty="0" err="1"/>
              <a:t>product_category</a:t>
            </a:r>
            <a:r>
              <a:rPr lang="en-US" altLang="ko-KR" dirty="0"/>
              <a:t>	        </a:t>
            </a:r>
            <a:r>
              <a:rPr lang="ko-KR" altLang="en-US" dirty="0"/>
              <a:t>요청 제품 카테고리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58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44E73-1384-799D-9AA4-572A7888C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189DC-50C8-18E6-BCFB-35E23E2E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FD4D1-1F7C-9CFE-1304-B71A12C4C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5445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product_subcategory</a:t>
            </a:r>
            <a:r>
              <a:rPr lang="en-US" altLang="ko-KR" dirty="0"/>
              <a:t>	</a:t>
            </a:r>
            <a:r>
              <a:rPr lang="ko-KR" altLang="en-US" dirty="0"/>
              <a:t>요청 제품 하위 카테고리</a:t>
            </a:r>
          </a:p>
          <a:p>
            <a:r>
              <a:rPr lang="en-US" altLang="ko-KR" dirty="0" err="1"/>
              <a:t>product_modelname</a:t>
            </a:r>
            <a:r>
              <a:rPr lang="en-US" altLang="ko-KR" dirty="0"/>
              <a:t>	</a:t>
            </a:r>
            <a:r>
              <a:rPr lang="ko-KR" altLang="en-US" dirty="0"/>
              <a:t>요청 제품 모델명</a:t>
            </a:r>
          </a:p>
          <a:p>
            <a:r>
              <a:rPr lang="en-US" altLang="ko-KR" dirty="0"/>
              <a:t>customer_country.1	</a:t>
            </a:r>
            <a:r>
              <a:rPr lang="ko-KR" altLang="en-US" dirty="0"/>
              <a:t>담당 자사 </a:t>
            </a:r>
            <a:r>
              <a:rPr lang="ko-KR" altLang="en-US" dirty="0" err="1"/>
              <a:t>법인명</a:t>
            </a:r>
            <a:r>
              <a:rPr lang="ko-KR" altLang="en-US" dirty="0"/>
              <a:t> 기반의 지역 정보</a:t>
            </a:r>
            <a:r>
              <a:rPr lang="en-US" altLang="ko-KR" dirty="0"/>
              <a:t>(</a:t>
            </a:r>
            <a:r>
              <a:rPr lang="ko-KR" altLang="en-US" dirty="0"/>
              <a:t>대륙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customer_position</a:t>
            </a:r>
            <a:r>
              <a:rPr lang="en-US" altLang="ko-KR" dirty="0"/>
              <a:t>	</a:t>
            </a:r>
            <a:r>
              <a:rPr lang="ko-KR" altLang="en-US" dirty="0"/>
              <a:t>고객의 회사 직책</a:t>
            </a:r>
          </a:p>
          <a:p>
            <a:r>
              <a:rPr lang="en-US" altLang="ko-KR" dirty="0" err="1"/>
              <a:t>response_corporate</a:t>
            </a:r>
            <a:r>
              <a:rPr lang="en-US" altLang="ko-KR" dirty="0"/>
              <a:t>	</a:t>
            </a:r>
            <a:r>
              <a:rPr lang="ko-KR" altLang="en-US" dirty="0"/>
              <a:t>담당 자사 </a:t>
            </a:r>
            <a:r>
              <a:rPr lang="ko-KR" altLang="en-US" dirty="0" err="1"/>
              <a:t>법인명</a:t>
            </a:r>
            <a:endParaRPr lang="ko-KR" altLang="en-US" dirty="0"/>
          </a:p>
          <a:p>
            <a:r>
              <a:rPr lang="en-US" altLang="ko-KR" dirty="0" err="1"/>
              <a:t>expected_timeline</a:t>
            </a:r>
            <a:r>
              <a:rPr lang="en-US" altLang="ko-KR" dirty="0"/>
              <a:t>	</a:t>
            </a:r>
            <a:r>
              <a:rPr lang="ko-KR" altLang="en-US" dirty="0"/>
              <a:t>고객의 요청한 처리 일정</a:t>
            </a:r>
          </a:p>
          <a:p>
            <a:r>
              <a:rPr lang="en-US" altLang="ko-KR" dirty="0" err="1"/>
              <a:t>ver_cus</a:t>
            </a:r>
            <a:r>
              <a:rPr lang="en-US" altLang="ko-KR" dirty="0"/>
              <a:t>	</a:t>
            </a:r>
            <a:r>
              <a:rPr lang="ko-KR" altLang="en-US" dirty="0"/>
              <a:t>특정 </a:t>
            </a:r>
            <a:r>
              <a:rPr lang="en-US" altLang="ko-KR" dirty="0"/>
              <a:t>Vertical Level 1(</a:t>
            </a:r>
            <a:r>
              <a:rPr lang="ko-KR" altLang="en-US" dirty="0"/>
              <a:t>사업영역</a:t>
            </a:r>
            <a:r>
              <a:rPr lang="en-US" altLang="ko-KR" dirty="0"/>
              <a:t>) </a:t>
            </a:r>
            <a:r>
              <a:rPr lang="ko-KR" altLang="en-US" dirty="0"/>
              <a:t>이면서 </a:t>
            </a:r>
            <a:r>
              <a:rPr lang="en-US" altLang="ko-KR" dirty="0" err="1"/>
              <a:t>Customer_type</a:t>
            </a:r>
            <a:r>
              <a:rPr lang="en-US" altLang="ko-KR" dirty="0"/>
              <a:t>(</a:t>
            </a:r>
            <a:r>
              <a:rPr lang="ko-KR" altLang="en-US" dirty="0"/>
              <a:t>고객 유형</a:t>
            </a:r>
            <a:r>
              <a:rPr lang="en-US" altLang="ko-KR" dirty="0"/>
              <a:t>)</a:t>
            </a:r>
            <a:r>
              <a:rPr lang="ko-KR" altLang="en-US" dirty="0"/>
              <a:t>이 소비자</a:t>
            </a:r>
            <a:r>
              <a:rPr lang="en-US" altLang="ko-KR" dirty="0"/>
              <a:t>(End-user)</a:t>
            </a:r>
            <a:r>
              <a:rPr lang="ko-KR" altLang="en-US" dirty="0"/>
              <a:t>인 경우에 대한 가중치</a:t>
            </a:r>
          </a:p>
          <a:p>
            <a:r>
              <a:rPr lang="en-US" altLang="ko-KR" dirty="0" err="1"/>
              <a:t>ver_pro</a:t>
            </a:r>
            <a:r>
              <a:rPr lang="en-US" altLang="ko-KR" dirty="0"/>
              <a:t>	</a:t>
            </a:r>
            <a:r>
              <a:rPr lang="ko-KR" altLang="en-US" dirty="0"/>
              <a:t>특정 </a:t>
            </a:r>
            <a:r>
              <a:rPr lang="en-US" altLang="ko-KR" dirty="0"/>
              <a:t>Vertical Level 1(</a:t>
            </a:r>
            <a:r>
              <a:rPr lang="ko-KR" altLang="en-US" dirty="0"/>
              <a:t>사업영역</a:t>
            </a:r>
            <a:r>
              <a:rPr lang="en-US" altLang="ko-KR" dirty="0"/>
              <a:t>) </a:t>
            </a:r>
            <a:r>
              <a:rPr lang="ko-KR" altLang="en-US" dirty="0"/>
              <a:t>이면서 특정 </a:t>
            </a:r>
            <a:r>
              <a:rPr lang="en-US" altLang="ko-KR" dirty="0"/>
              <a:t>Product Category(</a:t>
            </a:r>
            <a:r>
              <a:rPr lang="ko-KR" altLang="en-US" dirty="0"/>
              <a:t>제품 유형</a:t>
            </a:r>
            <a:r>
              <a:rPr lang="en-US" altLang="ko-KR" dirty="0"/>
              <a:t>)</a:t>
            </a:r>
            <a:r>
              <a:rPr lang="ko-KR" altLang="en-US" dirty="0"/>
              <a:t>인 경우에 대한 가중치</a:t>
            </a:r>
          </a:p>
          <a:p>
            <a:r>
              <a:rPr lang="en-US" altLang="ko-KR" dirty="0" err="1"/>
              <a:t>ver_win_rate_x</a:t>
            </a:r>
            <a:r>
              <a:rPr lang="en-US" altLang="ko-KR" dirty="0"/>
              <a:t>	</a:t>
            </a:r>
            <a:r>
              <a:rPr lang="ko-KR" altLang="en-US" dirty="0"/>
              <a:t>전체 </a:t>
            </a:r>
            <a:r>
              <a:rPr lang="en-US" altLang="ko-KR" dirty="0"/>
              <a:t>Lead </a:t>
            </a:r>
            <a:r>
              <a:rPr lang="ko-KR" altLang="en-US" dirty="0"/>
              <a:t>중에서 </a:t>
            </a:r>
            <a:r>
              <a:rPr lang="en-US" altLang="ko-KR" dirty="0"/>
              <a:t>Vertical</a:t>
            </a:r>
            <a:r>
              <a:rPr lang="ko-KR" altLang="en-US" dirty="0"/>
              <a:t>을 기준으로 </a:t>
            </a:r>
            <a:r>
              <a:rPr lang="en-US" altLang="ko-KR" dirty="0"/>
              <a:t>Vertical </a:t>
            </a:r>
            <a:r>
              <a:rPr lang="ko-KR" altLang="en-US" dirty="0"/>
              <a:t>수 비율과 </a:t>
            </a:r>
            <a:r>
              <a:rPr lang="en-US" altLang="ko-KR" dirty="0"/>
              <a:t>Vertical </a:t>
            </a:r>
            <a:r>
              <a:rPr lang="ko-KR" altLang="en-US" dirty="0"/>
              <a:t>별 </a:t>
            </a:r>
            <a:r>
              <a:rPr lang="en-US" altLang="ko-KR" dirty="0"/>
              <a:t>Lead </a:t>
            </a:r>
            <a:r>
              <a:rPr lang="ko-KR" altLang="en-US" dirty="0"/>
              <a:t>수 대비 영업 전환 성공 비율 </a:t>
            </a:r>
            <a:endParaRPr lang="en-US" altLang="ko-KR" dirty="0"/>
          </a:p>
          <a:p>
            <a:r>
              <a:rPr lang="ko-KR" altLang="en-US" dirty="0"/>
              <a:t>값을 곱한 값</a:t>
            </a:r>
          </a:p>
          <a:p>
            <a:r>
              <a:rPr lang="en-US" altLang="ko-KR" dirty="0" err="1"/>
              <a:t>ver_win_ratio_per_bu</a:t>
            </a:r>
            <a:r>
              <a:rPr lang="en-US" altLang="ko-KR" dirty="0"/>
              <a:t>  </a:t>
            </a:r>
            <a:r>
              <a:rPr lang="ko-KR" altLang="en-US" dirty="0"/>
              <a:t>특정 </a:t>
            </a:r>
            <a:r>
              <a:rPr lang="en-US" altLang="ko-KR" dirty="0"/>
              <a:t>Vertical Level1</a:t>
            </a:r>
            <a:r>
              <a:rPr lang="ko-KR" altLang="en-US" dirty="0"/>
              <a:t>의 </a:t>
            </a:r>
            <a:r>
              <a:rPr lang="en-US" altLang="ko-KR" dirty="0"/>
              <a:t>Business Unit </a:t>
            </a:r>
            <a:r>
              <a:rPr lang="ko-KR" altLang="en-US" dirty="0"/>
              <a:t>별 샘플 수 대비 영업 전환된 샘플 수의 비율을 계산</a:t>
            </a:r>
          </a:p>
          <a:p>
            <a:r>
              <a:rPr lang="en-US" altLang="ko-KR" dirty="0" err="1"/>
              <a:t>business_area</a:t>
            </a:r>
            <a:r>
              <a:rPr lang="en-US" altLang="ko-KR" dirty="0"/>
              <a:t>	</a:t>
            </a:r>
            <a:r>
              <a:rPr lang="ko-KR" altLang="en-US" dirty="0"/>
              <a:t>고객의 사업 영역</a:t>
            </a:r>
          </a:p>
          <a:p>
            <a:r>
              <a:rPr lang="en-US" altLang="ko-KR" dirty="0" err="1"/>
              <a:t>business_subarea</a:t>
            </a:r>
            <a:r>
              <a:rPr lang="en-US" altLang="ko-KR" dirty="0"/>
              <a:t>	</a:t>
            </a:r>
            <a:r>
              <a:rPr lang="ko-KR" altLang="en-US" dirty="0"/>
              <a:t>고객의 세부 사업 영역</a:t>
            </a:r>
          </a:p>
          <a:p>
            <a:r>
              <a:rPr lang="en-US" altLang="ko-KR" dirty="0" err="1"/>
              <a:t>lead_owner</a:t>
            </a:r>
            <a:r>
              <a:rPr lang="en-US" altLang="ko-KR" dirty="0"/>
              <a:t>	</a:t>
            </a:r>
            <a:r>
              <a:rPr lang="ko-KR" altLang="en-US" dirty="0"/>
              <a:t>영업 담당자 이름</a:t>
            </a:r>
          </a:p>
          <a:p>
            <a:r>
              <a:rPr lang="en-US" altLang="ko-KR" dirty="0" err="1"/>
              <a:t>is_converted</a:t>
            </a:r>
            <a:r>
              <a:rPr lang="en-US" altLang="ko-KR" dirty="0"/>
              <a:t>	</a:t>
            </a:r>
            <a:r>
              <a:rPr lang="ko-KR" altLang="en-US" dirty="0"/>
              <a:t>영업 성공 여부</a:t>
            </a:r>
            <a:r>
              <a:rPr lang="en-US" altLang="ko-KR" dirty="0"/>
              <a:t>. True</a:t>
            </a:r>
            <a:r>
              <a:rPr lang="ko-KR" altLang="en-US" dirty="0"/>
              <a:t>일 시 성공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54F46-2BF2-42BB-081E-F8EF4E816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1665B-4233-CAC6-63B9-A2F3555B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문제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D2F1E76-54E0-AE1E-1FDF-C2C073D901DA}"/>
              </a:ext>
            </a:extLst>
          </p:cNvPr>
          <p:cNvSpPr txBox="1">
            <a:spLocks/>
          </p:cNvSpPr>
          <p:nvPr/>
        </p:nvSpPr>
        <p:spPr>
          <a:xfrm>
            <a:off x="838200" y="6157519"/>
            <a:ext cx="10654717" cy="700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Null </a:t>
            </a:r>
            <a:r>
              <a:rPr lang="ko-KR" altLang="en-US" dirty="0"/>
              <a:t>값이 상당히 많이 존재 확인 </a:t>
            </a:r>
            <a:r>
              <a:rPr lang="en-US" altLang="ko-KR" dirty="0"/>
              <a:t>-&gt; </a:t>
            </a:r>
            <a:r>
              <a:rPr lang="ko-KR" altLang="en-US" dirty="0"/>
              <a:t>데이터 전처리가 필요함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40DF1-B85D-1FC3-7891-114025B8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472" y="1748434"/>
            <a:ext cx="3397449" cy="4351338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customer_country.1           982</a:t>
            </a:r>
          </a:p>
          <a:p>
            <a:r>
              <a:rPr lang="en-US" altLang="ko-KR" sz="1600" dirty="0" err="1"/>
              <a:t>customer_position</a:t>
            </a:r>
            <a:r>
              <a:rPr lang="en-US" altLang="ko-KR" sz="1600" dirty="0"/>
              <a:t>              0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response_corporate</a:t>
            </a:r>
            <a:r>
              <a:rPr lang="en-US" altLang="ko-KR" sz="1600" dirty="0">
                <a:solidFill>
                  <a:srgbClr val="FF0000"/>
                </a:solidFill>
              </a:rPr>
              <a:t>             0</a:t>
            </a:r>
          </a:p>
          <a:p>
            <a:r>
              <a:rPr lang="en-US" altLang="ko-KR" sz="1600" dirty="0" err="1"/>
              <a:t>expected_timeline</a:t>
            </a:r>
            <a:r>
              <a:rPr lang="en-US" altLang="ko-KR" sz="1600" dirty="0"/>
              <a:t>          30863</a:t>
            </a:r>
          </a:p>
          <a:p>
            <a:r>
              <a:rPr lang="en-US" altLang="ko-KR" sz="1600" dirty="0" err="1"/>
              <a:t>ver_cus</a:t>
            </a:r>
            <a:r>
              <a:rPr lang="en-US" altLang="ko-KR" sz="1600" dirty="0"/>
              <a:t>                        0</a:t>
            </a:r>
          </a:p>
          <a:p>
            <a:r>
              <a:rPr lang="en-US" altLang="ko-KR" sz="1600" dirty="0" err="1"/>
              <a:t>ver_pro</a:t>
            </a:r>
            <a:r>
              <a:rPr lang="en-US" altLang="ko-KR" sz="1600" dirty="0"/>
              <a:t>                        0</a:t>
            </a:r>
          </a:p>
          <a:p>
            <a:r>
              <a:rPr lang="en-US" altLang="ko-KR" sz="1600" dirty="0" err="1">
                <a:solidFill>
                  <a:srgbClr val="00B050"/>
                </a:solidFill>
              </a:rPr>
              <a:t>ver_win_rate_x</a:t>
            </a:r>
            <a:r>
              <a:rPr lang="en-US" altLang="ko-KR" sz="1600" dirty="0">
                <a:solidFill>
                  <a:srgbClr val="00B050"/>
                </a:solidFill>
              </a:rPr>
              <a:t>             40882</a:t>
            </a:r>
          </a:p>
          <a:p>
            <a:r>
              <a:rPr lang="en-US" altLang="ko-KR" sz="1600" dirty="0" err="1"/>
              <a:t>ver_win_ratio_per_bu</a:t>
            </a:r>
            <a:r>
              <a:rPr lang="en-US" altLang="ko-KR" sz="1600" dirty="0"/>
              <a:t>       43995</a:t>
            </a:r>
          </a:p>
          <a:p>
            <a:r>
              <a:rPr lang="en-US" altLang="ko-KR" sz="1600" dirty="0" err="1">
                <a:solidFill>
                  <a:srgbClr val="00B050"/>
                </a:solidFill>
              </a:rPr>
              <a:t>business_area</a:t>
            </a:r>
            <a:r>
              <a:rPr lang="en-US" altLang="ko-KR" sz="1600" dirty="0">
                <a:solidFill>
                  <a:srgbClr val="00B050"/>
                </a:solidFill>
              </a:rPr>
              <a:t>              40882</a:t>
            </a:r>
          </a:p>
          <a:p>
            <a:r>
              <a:rPr lang="en-US" altLang="ko-KR" sz="1600" dirty="0" err="1"/>
              <a:t>business_subarea</a:t>
            </a:r>
            <a:r>
              <a:rPr lang="en-US" altLang="ko-KR" sz="1600" dirty="0"/>
              <a:t>           53773</a:t>
            </a:r>
          </a:p>
          <a:p>
            <a:r>
              <a:rPr lang="en-US" altLang="ko-KR" sz="1600" dirty="0" err="1"/>
              <a:t>lead_owner</a:t>
            </a:r>
            <a:r>
              <a:rPr lang="en-US" altLang="ko-KR" sz="1600" dirty="0"/>
              <a:t>                     0</a:t>
            </a:r>
          </a:p>
          <a:p>
            <a:r>
              <a:rPr lang="en-US" altLang="ko-KR" sz="1600" dirty="0" err="1"/>
              <a:t>is_converted</a:t>
            </a:r>
            <a:r>
              <a:rPr lang="en-US" altLang="ko-KR" sz="1600" dirty="0"/>
              <a:t>                   0</a:t>
            </a:r>
            <a:endParaRPr lang="ko-KR" altLang="en-US" sz="1600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0F9BF01-715A-3991-5968-20EC6DFFA82A}"/>
              </a:ext>
            </a:extLst>
          </p:cNvPr>
          <p:cNvSpPr txBox="1">
            <a:spLocks/>
          </p:cNvSpPr>
          <p:nvPr/>
        </p:nvSpPr>
        <p:spPr>
          <a:xfrm>
            <a:off x="291776" y="1927691"/>
            <a:ext cx="34161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/>
              <a:t>bant_submit</a:t>
            </a:r>
            <a:r>
              <a:rPr lang="en-US" altLang="ko-KR" sz="1600" dirty="0"/>
              <a:t>                    0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customer_country</a:t>
            </a:r>
            <a:r>
              <a:rPr lang="en-US" altLang="ko-KR" sz="1600" dirty="0">
                <a:solidFill>
                  <a:srgbClr val="FF0000"/>
                </a:solidFill>
              </a:rPr>
              <a:t>             982</a:t>
            </a:r>
          </a:p>
          <a:p>
            <a:r>
              <a:rPr lang="en-US" altLang="ko-KR" sz="1600" dirty="0" err="1"/>
              <a:t>business_unit</a:t>
            </a:r>
            <a:r>
              <a:rPr lang="en-US" altLang="ko-KR" sz="1600" dirty="0"/>
              <a:t>                  0</a:t>
            </a:r>
          </a:p>
          <a:p>
            <a:r>
              <a:rPr lang="en-US" altLang="ko-KR" sz="1600" dirty="0" err="1"/>
              <a:t>com_reg_ver_win_rate</a:t>
            </a:r>
            <a:r>
              <a:rPr lang="en-US" altLang="ko-KR" sz="1600" dirty="0"/>
              <a:t>       44731</a:t>
            </a:r>
          </a:p>
          <a:p>
            <a:r>
              <a:rPr lang="en-US" altLang="ko-KR" sz="1600" dirty="0" err="1"/>
              <a:t>customer_idx</a:t>
            </a:r>
            <a:r>
              <a:rPr lang="en-US" altLang="ko-KR" sz="1600" dirty="0"/>
              <a:t>                   0</a:t>
            </a:r>
          </a:p>
          <a:p>
            <a:r>
              <a:rPr lang="en-US" altLang="ko-KR" sz="1600" dirty="0" err="1"/>
              <a:t>customer_type</a:t>
            </a:r>
            <a:r>
              <a:rPr lang="en-US" altLang="ko-KR" sz="1600" dirty="0"/>
              <a:t>              43961</a:t>
            </a:r>
          </a:p>
          <a:p>
            <a:r>
              <a:rPr lang="en-US" altLang="ko-KR" sz="1600" dirty="0"/>
              <a:t>enterprise                     0</a:t>
            </a:r>
          </a:p>
          <a:p>
            <a:endParaRPr lang="ko-KR" altLang="en-US" sz="16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43F9892-D8CE-9584-E932-9873DC8FBB63}"/>
              </a:ext>
            </a:extLst>
          </p:cNvPr>
          <p:cNvSpPr txBox="1">
            <a:spLocks/>
          </p:cNvSpPr>
          <p:nvPr/>
        </p:nvSpPr>
        <p:spPr>
          <a:xfrm>
            <a:off x="4137871" y="1748434"/>
            <a:ext cx="33283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srgbClr val="FFC000"/>
                </a:solidFill>
              </a:rPr>
              <a:t>id_strategic_ver</a:t>
            </a:r>
            <a:r>
              <a:rPr lang="en-US" altLang="ko-KR" sz="1600" dirty="0">
                <a:solidFill>
                  <a:srgbClr val="FFC000"/>
                </a:solidFill>
              </a:rPr>
              <a:t>           55855</a:t>
            </a:r>
          </a:p>
          <a:p>
            <a:r>
              <a:rPr lang="en-US" altLang="ko-KR" sz="1600" dirty="0" err="1">
                <a:solidFill>
                  <a:srgbClr val="FFC000"/>
                </a:solidFill>
              </a:rPr>
              <a:t>it_strategic_ver</a:t>
            </a:r>
            <a:r>
              <a:rPr lang="en-US" altLang="ko-KR" sz="1600" dirty="0">
                <a:solidFill>
                  <a:srgbClr val="FFC000"/>
                </a:solidFill>
              </a:rPr>
              <a:t>           58178</a:t>
            </a:r>
          </a:p>
          <a:p>
            <a:r>
              <a:rPr lang="en-US" altLang="ko-KR" sz="1600" dirty="0" err="1">
                <a:solidFill>
                  <a:srgbClr val="FFC000"/>
                </a:solidFill>
              </a:rPr>
              <a:t>idit_strategic_ver</a:t>
            </a:r>
            <a:r>
              <a:rPr lang="en-US" altLang="ko-KR" sz="1600" dirty="0">
                <a:solidFill>
                  <a:srgbClr val="FFC000"/>
                </a:solidFill>
              </a:rPr>
              <a:t>         54734</a:t>
            </a:r>
          </a:p>
          <a:p>
            <a:r>
              <a:rPr lang="en-US" altLang="ko-KR" sz="1600" dirty="0" err="1"/>
              <a:t>customer_job</a:t>
            </a:r>
            <a:r>
              <a:rPr lang="en-US" altLang="ko-KR" sz="1600" dirty="0"/>
              <a:t>               18733</a:t>
            </a:r>
          </a:p>
          <a:p>
            <a:r>
              <a:rPr lang="en-US" altLang="ko-KR" sz="1600" dirty="0" err="1"/>
              <a:t>lead_desc_length</a:t>
            </a:r>
            <a:r>
              <a:rPr lang="en-US" altLang="ko-KR" sz="1600" dirty="0"/>
              <a:t>               0</a:t>
            </a:r>
          </a:p>
          <a:p>
            <a:r>
              <a:rPr lang="en-US" altLang="ko-KR" sz="1600" dirty="0" err="1"/>
              <a:t>inquiry_type</a:t>
            </a:r>
            <a:r>
              <a:rPr lang="en-US" altLang="ko-KR" sz="1600" dirty="0"/>
              <a:t>                 941</a:t>
            </a:r>
          </a:p>
          <a:p>
            <a:r>
              <a:rPr lang="en-US" altLang="ko-KR" sz="1600" dirty="0" err="1"/>
              <a:t>product_category</a:t>
            </a:r>
            <a:r>
              <a:rPr lang="en-US" altLang="ko-KR" sz="1600" dirty="0"/>
              <a:t>           19374</a:t>
            </a:r>
          </a:p>
          <a:p>
            <a:r>
              <a:rPr lang="en-US" altLang="ko-KR" sz="1600" dirty="0" err="1"/>
              <a:t>product_subcategory</a:t>
            </a:r>
            <a:r>
              <a:rPr lang="en-US" altLang="ko-KR" sz="1600" dirty="0"/>
              <a:t>        50064</a:t>
            </a:r>
          </a:p>
          <a:p>
            <a:r>
              <a:rPr lang="en-US" altLang="ko-KR" sz="1600" dirty="0" err="1"/>
              <a:t>product_modelname</a:t>
            </a:r>
            <a:r>
              <a:rPr lang="en-US" altLang="ko-KR" sz="1600" dirty="0"/>
              <a:t>          50070</a:t>
            </a:r>
          </a:p>
        </p:txBody>
      </p:sp>
    </p:spTree>
    <p:extLst>
      <p:ext uri="{BB962C8B-B14F-4D97-AF65-F5344CB8AC3E}">
        <p14:creationId xmlns:p14="http://schemas.microsoft.com/office/powerpoint/2010/main" val="228757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DDFB9-129F-0743-8D2C-6C1EBAFBD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FC93A-F74B-0AE8-2FC6-BED4B8A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불균형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8033A-0819-C730-3AE4-AE935928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sz="3200" i="0" dirty="0">
                <a:solidFill>
                  <a:srgbClr val="FFC000"/>
                </a:solidFill>
                <a:effectLst/>
                <a:latin typeface="Söhne"/>
              </a:rPr>
              <a:t>과소표집</a:t>
            </a:r>
            <a:r>
              <a:rPr lang="en-US" altLang="ko-KR" sz="3200" i="0" dirty="0">
                <a:solidFill>
                  <a:srgbClr val="FFC000"/>
                </a:solidFill>
                <a:effectLst/>
                <a:latin typeface="Söhne"/>
              </a:rPr>
              <a:t>(</a:t>
            </a:r>
            <a:r>
              <a:rPr lang="en-US" altLang="ko-KR" sz="3200" i="0" dirty="0" err="1">
                <a:solidFill>
                  <a:srgbClr val="FFC000"/>
                </a:solidFill>
                <a:effectLst/>
                <a:latin typeface="Söhne"/>
              </a:rPr>
              <a:t>undersampling</a:t>
            </a:r>
            <a:r>
              <a:rPr lang="en-US" altLang="ko-KR" sz="3200" i="0" dirty="0">
                <a:solidFill>
                  <a:srgbClr val="FFC000"/>
                </a:solidFill>
                <a:effectLst/>
                <a:latin typeface="Söhne"/>
              </a:rPr>
              <a:t>) -&gt; </a:t>
            </a:r>
            <a:r>
              <a:rPr lang="ko-KR" altLang="en-US" sz="3200" i="0" dirty="0">
                <a:solidFill>
                  <a:srgbClr val="FFC000"/>
                </a:solidFill>
                <a:effectLst/>
                <a:latin typeface="Söhne"/>
              </a:rPr>
              <a:t>가장 성능 좋음 </a:t>
            </a:r>
            <a:r>
              <a:rPr lang="en-US" altLang="ko-KR" sz="3200" i="0" dirty="0">
                <a:solidFill>
                  <a:srgbClr val="FFC000"/>
                </a:solidFill>
                <a:effectLst/>
                <a:latin typeface="Söhne"/>
              </a:rPr>
              <a:t>: 52 -&gt; 67</a:t>
            </a:r>
          </a:p>
          <a:p>
            <a:pPr algn="l">
              <a:buFont typeface="+mj-lt"/>
              <a:buAutoNum type="arabicPeriod"/>
            </a:pPr>
            <a:r>
              <a:rPr lang="ko-KR" altLang="en-US" sz="3200" i="0" dirty="0">
                <a:solidFill>
                  <a:srgbClr val="ECECEC"/>
                </a:solidFill>
                <a:effectLst/>
                <a:latin typeface="Söhne"/>
              </a:rPr>
              <a:t>과대표집</a:t>
            </a:r>
            <a:r>
              <a:rPr lang="en-US" altLang="ko-KR" sz="3200" i="0" dirty="0">
                <a:solidFill>
                  <a:srgbClr val="ECECEC"/>
                </a:solidFill>
                <a:effectLst/>
                <a:latin typeface="Söhne"/>
              </a:rPr>
              <a:t>(oversampling) -&gt; 52 -&gt; 32</a:t>
            </a:r>
          </a:p>
          <a:p>
            <a:pPr algn="l">
              <a:buFont typeface="+mj-lt"/>
              <a:buAutoNum type="arabicPeriod"/>
            </a:pPr>
            <a:r>
              <a:rPr lang="ko-KR" altLang="en-US" sz="3200" i="0" dirty="0">
                <a:solidFill>
                  <a:srgbClr val="ECECEC"/>
                </a:solidFill>
                <a:effectLst/>
                <a:latin typeface="Söhne"/>
              </a:rPr>
              <a:t>가중치 조절 </a:t>
            </a:r>
            <a:r>
              <a:rPr lang="en-US" altLang="ko-KR" sz="3200" i="0" dirty="0">
                <a:solidFill>
                  <a:srgbClr val="ECECEC"/>
                </a:solidFill>
                <a:effectLst/>
                <a:latin typeface="Söhne"/>
              </a:rPr>
              <a:t>-&gt;  52 -&gt; 33</a:t>
            </a:r>
            <a:endParaRPr lang="ko-KR" altLang="en-US" sz="320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2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1355</Words>
  <Application>Microsoft Office PowerPoint</Application>
  <PresentationFormat>와이드스크린</PresentationFormat>
  <Paragraphs>175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KaTeX_Main</vt:lpstr>
      <vt:lpstr>KaTeX_Math</vt:lpstr>
      <vt:lpstr>Söhne</vt:lpstr>
      <vt:lpstr>Arial</vt:lpstr>
      <vt:lpstr>Calibri</vt:lpstr>
      <vt:lpstr>Calibri Light</vt:lpstr>
      <vt:lpstr>Office 테마</vt:lpstr>
      <vt:lpstr>영업 성공 여부 분류 경진대회</vt:lpstr>
      <vt:lpstr>Idex</vt:lpstr>
      <vt:lpstr>EDA</vt:lpstr>
      <vt:lpstr>EDA</vt:lpstr>
      <vt:lpstr>EDA</vt:lpstr>
      <vt:lpstr>데이터 전처리 문제</vt:lpstr>
      <vt:lpstr>데이터 전처리 문제</vt:lpstr>
      <vt:lpstr>데이터 전처리 문제</vt:lpstr>
      <vt:lpstr>데이터 불균형 문제</vt:lpstr>
      <vt:lpstr>모델 선택</vt:lpstr>
      <vt:lpstr>평가지표 </vt:lpstr>
      <vt:lpstr>성능 개선 요인</vt:lpstr>
      <vt:lpstr>최종 점수</vt:lpstr>
      <vt:lpstr>최종 느낀 점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SuperLoss: A Generic Loss for Robust Curriculum Learning</dc:title>
  <dc:creator>주희 손</dc:creator>
  <cp:lastModifiedBy>주희 손</cp:lastModifiedBy>
  <cp:revision>83</cp:revision>
  <dcterms:created xsi:type="dcterms:W3CDTF">2024-02-27T03:34:39Z</dcterms:created>
  <dcterms:modified xsi:type="dcterms:W3CDTF">2024-02-27T16:34:40Z</dcterms:modified>
  <cp:version/>
</cp:coreProperties>
</file>