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1" r:id="rId11"/>
    <p:sldId id="272" r:id="rId12"/>
    <p:sldId id="273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2023-11-08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2023-11-08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2023-11-08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400" b="0" i="0" u="none" strike="noStrike" dirty="0">
                <a:solidFill>
                  <a:srgbClr val="1E1E1E"/>
                </a:solidFill>
                <a:effectLst/>
                <a:latin typeface="Apple SD Gothic Neo"/>
              </a:rPr>
              <a:t>자율주행 경진대회</a:t>
            </a:r>
            <a:endParaRPr lang="ko" sz="5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참가자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손건희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01" y="447222"/>
            <a:ext cx="10113645" cy="743682"/>
          </a:xfrm>
        </p:spPr>
        <p:txBody>
          <a:bodyPr/>
          <a:lstStyle/>
          <a:p>
            <a:r>
              <a:rPr lang="ko-KR" altLang="en-US" dirty="0"/>
              <a:t>프로젝트 결과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240E8C-8B1B-D422-1161-2280C97C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22" y="2670883"/>
            <a:ext cx="10136220" cy="4045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A25FB1-591C-86D3-F637-7B9FF954583E}"/>
              </a:ext>
            </a:extLst>
          </p:cNvPr>
          <p:cNvSpPr txBox="1"/>
          <p:nvPr/>
        </p:nvSpPr>
        <p:spPr>
          <a:xfrm>
            <a:off x="1388723" y="2301551"/>
            <a:ext cx="716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https://mobility-ict.or.kr/news/10?sca=2309?2307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8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01" y="447222"/>
            <a:ext cx="10113645" cy="743682"/>
          </a:xfrm>
        </p:spPr>
        <p:txBody>
          <a:bodyPr/>
          <a:lstStyle/>
          <a:p>
            <a:r>
              <a:rPr lang="ko-KR" altLang="en-US" dirty="0"/>
              <a:t>프로젝트 결과</a:t>
            </a:r>
            <a:r>
              <a:rPr lang="en-US" altLang="ko-KR" dirty="0"/>
              <a:t>(</a:t>
            </a:r>
            <a:r>
              <a:rPr lang="ko-KR" altLang="en-US" dirty="0"/>
              <a:t>느낀 점</a:t>
            </a:r>
            <a:r>
              <a:rPr lang="en-US" altLang="ko-KR" dirty="0"/>
              <a:t>, </a:t>
            </a:r>
            <a:r>
              <a:rPr lang="ko-KR" altLang="en-US" dirty="0"/>
              <a:t>배운 점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D64E8-865E-84AB-CAFC-FEDBB8704E68}"/>
              </a:ext>
            </a:extLst>
          </p:cNvPr>
          <p:cNvSpPr txBox="1"/>
          <p:nvPr/>
        </p:nvSpPr>
        <p:spPr>
          <a:xfrm>
            <a:off x="803231" y="2558534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 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78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01" y="447222"/>
            <a:ext cx="10113645" cy="743682"/>
          </a:xfrm>
        </p:spPr>
        <p:txBody>
          <a:bodyPr/>
          <a:lstStyle/>
          <a:p>
            <a:r>
              <a:rPr lang="ko-KR" altLang="en-US" dirty="0"/>
              <a:t>주행영상 넣을 수 있으면 넣자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D64E8-865E-84AB-CAFC-FEDBB8704E68}"/>
              </a:ext>
            </a:extLst>
          </p:cNvPr>
          <p:cNvSpPr txBox="1"/>
          <p:nvPr/>
        </p:nvSpPr>
        <p:spPr>
          <a:xfrm>
            <a:off x="803231" y="2558534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 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92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104-6EC8-0977-3EA9-9B1D2128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806985"/>
            <a:ext cx="3517567" cy="841081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DFC94-D580-E8F1-0BBA-949F4C2C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D7D173-A562-01AE-42ED-D3CB7511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534" y="2139194"/>
            <a:ext cx="4163427" cy="3968362"/>
          </a:xfrm>
        </p:spPr>
        <p:txBody>
          <a:bodyPr/>
          <a:lstStyle/>
          <a:p>
            <a:pPr marL="342900" indent="-342900" rtl="0">
              <a:buAutoNum type="arabicPeriod"/>
              <a:defRPr/>
            </a:pPr>
            <a:r>
              <a:rPr lang="ko-KR" altLang="en-US" sz="1800" dirty="0"/>
              <a:t>프로젝트 소개</a:t>
            </a:r>
            <a:r>
              <a:rPr lang="en-US" altLang="ko-KR" sz="1800" dirty="0"/>
              <a:t>(</a:t>
            </a:r>
            <a:r>
              <a:rPr lang="ko-KR" altLang="en-US" sz="1800" dirty="0"/>
              <a:t>프로젝트 기간</a:t>
            </a:r>
            <a:r>
              <a:rPr lang="en-US" altLang="ko-KR" sz="1800" dirty="0"/>
              <a:t>, </a:t>
            </a:r>
            <a:r>
              <a:rPr lang="ko-KR" altLang="en-US" sz="1800" dirty="0"/>
              <a:t>프로젝트 설명</a:t>
            </a:r>
            <a:r>
              <a:rPr lang="en-US" altLang="ko-KR" sz="1800" dirty="0"/>
              <a:t>, </a:t>
            </a:r>
            <a:r>
              <a:rPr lang="ko-KR" altLang="en-US" sz="1800" dirty="0"/>
              <a:t>사용기술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sz="1800" dirty="0"/>
              <a:t>)</a:t>
            </a:r>
          </a:p>
          <a:p>
            <a:pPr marL="342900" indent="-342900" rtl="0">
              <a:buAutoNum type="arabicPeriod"/>
              <a:defRPr/>
            </a:pPr>
            <a:endParaRPr lang="en-US" altLang="ko-KR" dirty="0"/>
          </a:p>
          <a:p>
            <a:pPr marL="342900" indent="-342900" rtl="0">
              <a:buAutoNum type="arabicPeriod"/>
              <a:defRPr/>
            </a:pPr>
            <a:r>
              <a:rPr lang="ko-KR" altLang="en-US" dirty="0"/>
              <a:t>프로그램 진행</a:t>
            </a:r>
            <a:r>
              <a:rPr lang="en-US" altLang="ko-KR" dirty="0"/>
              <a:t>(</a:t>
            </a:r>
            <a:r>
              <a:rPr lang="ko-KR" altLang="en-US" dirty="0"/>
              <a:t>진행과정 중 고민</a:t>
            </a:r>
            <a:r>
              <a:rPr lang="en-US" altLang="ko-KR" dirty="0"/>
              <a:t>, </a:t>
            </a:r>
            <a:r>
              <a:rPr lang="ko-KR" altLang="en-US" dirty="0" err="1"/>
              <a:t>어려운점</a:t>
            </a:r>
            <a:r>
              <a:rPr lang="en-US" altLang="ko-KR" dirty="0"/>
              <a:t>, </a:t>
            </a:r>
            <a:r>
              <a:rPr lang="ko-KR" altLang="en-US" dirty="0"/>
              <a:t>극복과정</a:t>
            </a:r>
            <a:r>
              <a:rPr lang="en-US" altLang="ko-KR" dirty="0"/>
              <a:t>)</a:t>
            </a:r>
          </a:p>
          <a:p>
            <a:pPr marL="342900" indent="-342900" rtl="0">
              <a:buAutoNum type="arabicPeriod"/>
              <a:defRPr/>
            </a:pPr>
            <a:endParaRPr lang="en-US" altLang="ko-KR" sz="1800" dirty="0"/>
          </a:p>
          <a:p>
            <a:pPr marL="342900" indent="-342900" rtl="0">
              <a:buAutoNum type="arabicPeriod"/>
              <a:defRPr/>
            </a:pPr>
            <a:r>
              <a:rPr lang="ko-KR" altLang="en-US" dirty="0"/>
              <a:t>프로그램 결과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 err="1"/>
              <a:t>느낀점</a:t>
            </a:r>
            <a:r>
              <a:rPr lang="en-US" altLang="ko-KR" dirty="0"/>
              <a:t>, </a:t>
            </a:r>
            <a:r>
              <a:rPr lang="ko-KR" altLang="en-US" dirty="0" err="1"/>
              <a:t>배운점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rtl="0">
              <a:defRPr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83BE5-9434-9100-54ED-495200EC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2023-11-10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2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01" y="665399"/>
            <a:ext cx="10113645" cy="743682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D64E8-865E-84AB-CAFC-FEDBB8704E68}"/>
              </a:ext>
            </a:extLst>
          </p:cNvPr>
          <p:cNvSpPr txBox="1"/>
          <p:nvPr/>
        </p:nvSpPr>
        <p:spPr>
          <a:xfrm>
            <a:off x="585117" y="2588722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주제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07A45-C9C9-2021-395F-C0FA8AE9E1DC}"/>
              </a:ext>
            </a:extLst>
          </p:cNvPr>
          <p:cNvSpPr txBox="1"/>
          <p:nvPr/>
        </p:nvSpPr>
        <p:spPr>
          <a:xfrm>
            <a:off x="585117" y="3983576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 기간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8097A-5B46-5440-73B4-2AD0FA9B7C3F}"/>
              </a:ext>
            </a:extLst>
          </p:cNvPr>
          <p:cNvSpPr txBox="1"/>
          <p:nvPr/>
        </p:nvSpPr>
        <p:spPr>
          <a:xfrm>
            <a:off x="6533431" y="5262506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675DD-3429-9721-5A8C-6A15F9E36841}"/>
              </a:ext>
            </a:extLst>
          </p:cNvPr>
          <p:cNvSpPr txBox="1"/>
          <p:nvPr/>
        </p:nvSpPr>
        <p:spPr>
          <a:xfrm>
            <a:off x="6533434" y="2554810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AE4D5-9DA7-0D54-094A-5D340FCA3300}"/>
              </a:ext>
            </a:extLst>
          </p:cNvPr>
          <p:cNvSpPr txBox="1"/>
          <p:nvPr/>
        </p:nvSpPr>
        <p:spPr>
          <a:xfrm>
            <a:off x="6533435" y="3933858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차량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59580-83DF-3799-DB15-001DAB62AE4B}"/>
              </a:ext>
            </a:extLst>
          </p:cNvPr>
          <p:cNvSpPr txBox="1"/>
          <p:nvPr/>
        </p:nvSpPr>
        <p:spPr>
          <a:xfrm>
            <a:off x="585117" y="5262506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A8017-8CAF-E57F-965F-C025DC6595C1}"/>
              </a:ext>
            </a:extLst>
          </p:cNvPr>
          <p:cNvSpPr txBox="1"/>
          <p:nvPr/>
        </p:nvSpPr>
        <p:spPr>
          <a:xfrm>
            <a:off x="756385" y="3049233"/>
            <a:ext cx="433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차선</a:t>
            </a:r>
            <a:r>
              <a:rPr lang="en-US" altLang="ko-KR" dirty="0"/>
              <a:t>, </a:t>
            </a:r>
            <a:r>
              <a:rPr lang="ko-KR" altLang="en-US" dirty="0"/>
              <a:t>신호등</a:t>
            </a:r>
            <a:r>
              <a:rPr lang="en-US" altLang="ko-KR" dirty="0"/>
              <a:t>, </a:t>
            </a:r>
            <a:r>
              <a:rPr lang="ko-KR" altLang="en-US" dirty="0"/>
              <a:t>장애물</a:t>
            </a:r>
            <a:r>
              <a:rPr lang="en-US" altLang="ko-KR" dirty="0"/>
              <a:t>, AR</a:t>
            </a:r>
            <a:r>
              <a:rPr lang="ko-KR" altLang="en-US" dirty="0" err="1"/>
              <a:t>테크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객체 인식 과 회피 후 주차구역에 주차하기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93CDE-2DFA-99EA-82A2-F8E8ADD2CCFF}"/>
              </a:ext>
            </a:extLst>
          </p:cNvPr>
          <p:cNvSpPr txBox="1"/>
          <p:nvPr/>
        </p:nvSpPr>
        <p:spPr>
          <a:xfrm>
            <a:off x="874864" y="4508771"/>
            <a:ext cx="35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2023/07/21 ~ 2023/08/29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441E1-76B3-4B77-0A11-E3065217FE05}"/>
              </a:ext>
            </a:extLst>
          </p:cNvPr>
          <p:cNvSpPr txBox="1"/>
          <p:nvPr/>
        </p:nvSpPr>
        <p:spPr>
          <a:xfrm>
            <a:off x="874862" y="5705927"/>
            <a:ext cx="426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팀원과 지속적인 소통과</a:t>
            </a:r>
            <a:r>
              <a:rPr lang="en-US" altLang="ko-KR" dirty="0"/>
              <a:t>, </a:t>
            </a:r>
            <a:r>
              <a:rPr lang="ko-KR" altLang="en-US" dirty="0"/>
              <a:t>주제에 적합한 코드 완성하기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F134C6-E515-2378-4F71-01AC65CC32D0}"/>
              </a:ext>
            </a:extLst>
          </p:cNvPr>
          <p:cNvSpPr txBox="1"/>
          <p:nvPr/>
        </p:nvSpPr>
        <p:spPr>
          <a:xfrm>
            <a:off x="6801881" y="3049233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PYTHON, LINUX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CCEDB5-CFEC-C81B-99FD-DE2FC4FD5BCA}"/>
              </a:ext>
            </a:extLst>
          </p:cNvPr>
          <p:cNvSpPr txBox="1"/>
          <p:nvPr/>
        </p:nvSpPr>
        <p:spPr>
          <a:xfrm>
            <a:off x="6801881" y="4463133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자이카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모델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691F0-3378-7237-EB00-3524A26F8C4A}"/>
              </a:ext>
            </a:extLst>
          </p:cNvPr>
          <p:cNvSpPr txBox="1"/>
          <p:nvPr/>
        </p:nvSpPr>
        <p:spPr>
          <a:xfrm>
            <a:off x="6801880" y="5756929"/>
            <a:ext cx="511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https://dsc-platform.or.kr:8443/mobility-ict/board/news.do?mode=view&amp;articleNo=343107&amp;article.offset=0&amp;articleLimit=10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67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63" y="665466"/>
            <a:ext cx="10113645" cy="743682"/>
          </a:xfrm>
        </p:spPr>
        <p:txBody>
          <a:bodyPr/>
          <a:lstStyle/>
          <a:p>
            <a:r>
              <a:rPr lang="ko-KR" altLang="en-US" dirty="0"/>
              <a:t>프로젝트 진행</a:t>
            </a:r>
            <a:r>
              <a:rPr lang="en-US" altLang="ko-KR" dirty="0"/>
              <a:t>(</a:t>
            </a:r>
            <a:r>
              <a:rPr lang="ko-KR" altLang="en-US" dirty="0"/>
              <a:t>신호등 인식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D64E8-865E-84AB-CAFC-FEDBB8704E68}"/>
              </a:ext>
            </a:extLst>
          </p:cNvPr>
          <p:cNvSpPr txBox="1"/>
          <p:nvPr/>
        </p:nvSpPr>
        <p:spPr>
          <a:xfrm>
            <a:off x="803231" y="2558534"/>
            <a:ext cx="231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신호등 인식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9C0D6-A7A4-3986-5246-AD0D4EE91984}"/>
              </a:ext>
            </a:extLst>
          </p:cNvPr>
          <p:cNvSpPr txBox="1"/>
          <p:nvPr/>
        </p:nvSpPr>
        <p:spPr>
          <a:xfrm>
            <a:off x="1052491" y="3100198"/>
            <a:ext cx="7906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차량을 움직이기 위한 조건에서 신호등 인식을 먼저 시키고 신호등이 빨강색일때는 차량이 움직이지 않고 초록색으로 </a:t>
            </a:r>
            <a:r>
              <a:rPr lang="ko-KR" altLang="en-US" dirty="0" err="1"/>
              <a:t>변화시</a:t>
            </a:r>
            <a:r>
              <a:rPr lang="ko-KR" altLang="en-US" dirty="0"/>
              <a:t> 차량을 움직이게 </a:t>
            </a:r>
            <a:r>
              <a:rPr lang="ko-KR" altLang="en-US" dirty="0" err="1"/>
              <a:t>만들어야했다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차량이 빨강 초록 흰색이 있는 신호등이 제공되었는데 </a:t>
            </a:r>
            <a:r>
              <a:rPr lang="en-US" altLang="ko-KR" dirty="0"/>
              <a:t>3</a:t>
            </a:r>
            <a:r>
              <a:rPr lang="ko-KR" altLang="en-US" dirty="0"/>
              <a:t>가지 원을 인식하고 </a:t>
            </a:r>
            <a:r>
              <a:rPr lang="ko-KR" altLang="en-US" dirty="0" err="1"/>
              <a:t>그중에서</a:t>
            </a:r>
            <a:r>
              <a:rPr lang="ko-KR" altLang="en-US" dirty="0"/>
              <a:t> 가장 왼쪽이 상대적으로 밝다면 차량이 멈추게 만들었고 가장 오른쪽이 상대적 밝다면 차량이 움직이게 만들었다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 주위에 조명에 영향을 받을 수 있으므로 신호등과 출발선과의 거리를 </a:t>
            </a:r>
            <a:r>
              <a:rPr lang="ko-KR" altLang="en-US" dirty="0" err="1"/>
              <a:t>측정후</a:t>
            </a:r>
            <a:r>
              <a:rPr lang="ko-KR" altLang="en-US" dirty="0"/>
              <a:t> 그 해당 거리에서 카메라의 인식범위를 제한해서 카메라가 다른 조명이나 원을 인식해서 원이 </a:t>
            </a:r>
            <a:r>
              <a:rPr lang="en-US" altLang="ko-KR" dirty="0"/>
              <a:t>3</a:t>
            </a:r>
            <a:r>
              <a:rPr lang="ko-KR" altLang="en-US" dirty="0"/>
              <a:t>개 이상이 되는 문제를 막았습니다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87EABA-4BF9-6E5E-0184-3AD0A8755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7" t="3145" r="-499" b="1606"/>
          <a:stretch/>
        </p:blipFill>
        <p:spPr>
          <a:xfrm>
            <a:off x="8858774" y="2322749"/>
            <a:ext cx="3255228" cy="27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90" y="584709"/>
            <a:ext cx="10113645" cy="743682"/>
          </a:xfrm>
        </p:spPr>
        <p:txBody>
          <a:bodyPr/>
          <a:lstStyle/>
          <a:p>
            <a:r>
              <a:rPr lang="ko-KR" altLang="en-US" dirty="0"/>
              <a:t>프로젝트 진행</a:t>
            </a:r>
            <a:r>
              <a:rPr lang="en-US" altLang="ko-KR" dirty="0"/>
              <a:t>(</a:t>
            </a:r>
            <a:r>
              <a:rPr lang="ko-KR" altLang="en-US" dirty="0"/>
              <a:t>장애물 회피 주행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60384-7A59-B657-1DD7-4B6ECBCE5812}"/>
              </a:ext>
            </a:extLst>
          </p:cNvPr>
          <p:cNvSpPr txBox="1"/>
          <p:nvPr/>
        </p:nvSpPr>
        <p:spPr>
          <a:xfrm>
            <a:off x="803231" y="2558534"/>
            <a:ext cx="394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장애물 회피 주행 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93158-C4B9-DF89-7F7C-B09BCB4B4DB8}"/>
              </a:ext>
            </a:extLst>
          </p:cNvPr>
          <p:cNvSpPr txBox="1"/>
          <p:nvPr/>
        </p:nvSpPr>
        <p:spPr>
          <a:xfrm>
            <a:off x="1052491" y="3100198"/>
            <a:ext cx="7906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신호등 인식 후 바로 차량 주위에 가드레일 같이 장애물이 위치하고 해당 장애물에 </a:t>
            </a:r>
            <a:r>
              <a:rPr lang="ko-KR" altLang="en-US" dirty="0" err="1"/>
              <a:t>붙이치지</a:t>
            </a:r>
            <a:r>
              <a:rPr lang="ko-KR" altLang="en-US" dirty="0"/>
              <a:t> 않고 이동하는 것이 다음 </a:t>
            </a:r>
            <a:r>
              <a:rPr lang="ko-KR" altLang="en-US" dirty="0" err="1"/>
              <a:t>미션이였다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핵심은 차량에 좌우 앞뒤에 달려있는 초음파 센서를 사용하는 </a:t>
            </a:r>
            <a:r>
              <a:rPr lang="ko-KR" altLang="en-US" dirty="0" err="1"/>
              <a:t>것이였다</a:t>
            </a:r>
            <a:r>
              <a:rPr lang="en-US" altLang="ko-KR" dirty="0"/>
              <a:t>. </a:t>
            </a:r>
            <a:r>
              <a:rPr lang="ko-KR" altLang="en-US" dirty="0"/>
              <a:t>차량의 거리와 장애물과의 거리를 센서를 통해서 찍어보면서 적절한 값을 찾고 </a:t>
            </a:r>
            <a:r>
              <a:rPr lang="en-US" altLang="ko-KR" dirty="0"/>
              <a:t>IF EEIF ESEL </a:t>
            </a:r>
            <a:r>
              <a:rPr lang="ko-KR" altLang="en-US" dirty="0"/>
              <a:t>문을 사용해서 차량과 장애물의 거리를 조건을 </a:t>
            </a:r>
            <a:r>
              <a:rPr lang="ko-KR" altLang="en-US" dirty="0" err="1"/>
              <a:t>충족시</a:t>
            </a:r>
            <a:r>
              <a:rPr lang="ko-KR" altLang="en-US" dirty="0"/>
              <a:t> 속도와 차량바퀴의 방향각을 조절해가면서 해당 장애물 미션을 통과했다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핵심은 </a:t>
            </a:r>
            <a:r>
              <a:rPr lang="en-US" altLang="ko-KR" dirty="0"/>
              <a:t>110</a:t>
            </a:r>
            <a:r>
              <a:rPr lang="ko-KR" altLang="en-US" dirty="0"/>
              <a:t>도 정도되는 </a:t>
            </a:r>
            <a:r>
              <a:rPr lang="ko-KR" altLang="en-US" dirty="0" err="1"/>
              <a:t>코더를</a:t>
            </a:r>
            <a:r>
              <a:rPr lang="ko-KR" altLang="en-US" dirty="0"/>
              <a:t> 잘 통과하는 것인데 코너에 </a:t>
            </a:r>
            <a:r>
              <a:rPr lang="ko-KR" altLang="en-US" dirty="0" err="1"/>
              <a:t>도착시</a:t>
            </a:r>
            <a:r>
              <a:rPr lang="ko-KR" altLang="en-US" dirty="0"/>
              <a:t> 속도를 줄이고 방향각을 최대로 해서 돌리게 코드를 작성했다</a:t>
            </a:r>
            <a:r>
              <a:rPr lang="en-US" altLang="ko-KR" dirty="0"/>
              <a:t>.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CEDD73-2A14-AD3D-63FF-241A4F96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877" y="2247278"/>
            <a:ext cx="3356268" cy="25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9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01" y="584709"/>
            <a:ext cx="10113645" cy="743682"/>
          </a:xfrm>
        </p:spPr>
        <p:txBody>
          <a:bodyPr/>
          <a:lstStyle/>
          <a:p>
            <a:r>
              <a:rPr lang="ko-KR" altLang="en-US" dirty="0"/>
              <a:t>프로젝트 진행</a:t>
            </a:r>
            <a:r>
              <a:rPr lang="en-US" altLang="ko-KR" dirty="0"/>
              <a:t>(</a:t>
            </a:r>
            <a:r>
              <a:rPr lang="ko-KR" altLang="en-US" dirty="0"/>
              <a:t>차선 인식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46C25-3753-636E-07D3-3A702CD81C0F}"/>
              </a:ext>
            </a:extLst>
          </p:cNvPr>
          <p:cNvSpPr txBox="1"/>
          <p:nvPr/>
        </p:nvSpPr>
        <p:spPr>
          <a:xfrm>
            <a:off x="803231" y="2558534"/>
            <a:ext cx="394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차선 인식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F132C-8455-4C12-A664-AD2D049131FA}"/>
              </a:ext>
            </a:extLst>
          </p:cNvPr>
          <p:cNvSpPr txBox="1"/>
          <p:nvPr/>
        </p:nvSpPr>
        <p:spPr>
          <a:xfrm>
            <a:off x="1052491" y="3100198"/>
            <a:ext cx="11000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장앰물</a:t>
            </a:r>
            <a:r>
              <a:rPr lang="ko-KR" altLang="en-US" dirty="0"/>
              <a:t> 인식 이후에는 차선인식 구간으로 들어간다</a:t>
            </a:r>
            <a:r>
              <a:rPr lang="en-US" altLang="ko-KR" dirty="0"/>
              <a:t>. </a:t>
            </a:r>
            <a:r>
              <a:rPr lang="ko-KR" altLang="en-US" dirty="0"/>
              <a:t>장애물 구간은 우리가 골목길을 자율주행 차량으로 이동시를 가정해서 모델을 만들었다면 </a:t>
            </a:r>
            <a:r>
              <a:rPr lang="ko-KR" altLang="en-US" dirty="0" err="1"/>
              <a:t>차선인식같은</a:t>
            </a:r>
            <a:r>
              <a:rPr lang="ko-KR" altLang="en-US" dirty="0"/>
              <a:t> 경우는 말 그대로 기본적인 도로운행을 전체로 모델을 만들게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핵심은 차선을 카메라로 인식을 하고 그 인식한 선이 </a:t>
            </a:r>
            <a:r>
              <a:rPr lang="en-US" altLang="ko-KR" dirty="0"/>
              <a:t>2</a:t>
            </a:r>
            <a:r>
              <a:rPr lang="ko-KR" altLang="en-US" dirty="0"/>
              <a:t>개을 경우 그 선의 </a:t>
            </a:r>
            <a:r>
              <a:rPr lang="ko-KR" altLang="en-US" dirty="0" err="1"/>
              <a:t>중심값을</a:t>
            </a:r>
            <a:r>
              <a:rPr lang="ko-KR" altLang="en-US" dirty="0"/>
              <a:t> 구해서 그 </a:t>
            </a:r>
            <a:r>
              <a:rPr lang="ko-KR" altLang="en-US" dirty="0" err="1"/>
              <a:t>중심값을</a:t>
            </a:r>
            <a:r>
              <a:rPr lang="ko-KR" altLang="en-US" dirty="0"/>
              <a:t> 유지하면서 이동하게 </a:t>
            </a:r>
            <a:r>
              <a:rPr lang="ko-KR" altLang="en-US" dirty="0" err="1"/>
              <a:t>만들는</a:t>
            </a:r>
            <a:r>
              <a:rPr lang="ko-KR" altLang="en-US" dirty="0"/>
              <a:t> 것이 </a:t>
            </a:r>
            <a:r>
              <a:rPr lang="ko-KR" altLang="en-US" dirty="0" err="1"/>
              <a:t>핵심이였다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어려운 점으로는 </a:t>
            </a:r>
            <a:r>
              <a:rPr lang="ko-KR" altLang="en-US" dirty="0" err="1"/>
              <a:t>코너링시</a:t>
            </a:r>
            <a:r>
              <a:rPr lang="ko-KR" altLang="en-US" dirty="0"/>
              <a:t> 차량이 이탈하는 경우가 발생했다</a:t>
            </a:r>
            <a:r>
              <a:rPr lang="en-US" altLang="ko-KR" dirty="0"/>
              <a:t>. </a:t>
            </a:r>
            <a:r>
              <a:rPr lang="ko-KR" altLang="en-US" dirty="0"/>
              <a:t>분석한 이유로는 차량의 속도가 직선주행과 </a:t>
            </a:r>
            <a:r>
              <a:rPr lang="ko-KR" altLang="en-US" dirty="0" err="1"/>
              <a:t>다른게</a:t>
            </a:r>
            <a:r>
              <a:rPr lang="ko-KR" altLang="en-US" dirty="0"/>
              <a:t> </a:t>
            </a:r>
            <a:r>
              <a:rPr lang="ko-KR" altLang="en-US" dirty="0" err="1"/>
              <a:t>코너링시</a:t>
            </a:r>
            <a:r>
              <a:rPr lang="ko-KR" altLang="en-US" dirty="0"/>
              <a:t> 너무 빠르기 때문에 </a:t>
            </a:r>
            <a:r>
              <a:rPr lang="en-US" altLang="ko-KR" dirty="0"/>
              <a:t>2</a:t>
            </a:r>
            <a:r>
              <a:rPr lang="ko-KR" altLang="en-US" dirty="0"/>
              <a:t>개의 차선을 못 읽고 이탈하는 것이다</a:t>
            </a:r>
            <a:r>
              <a:rPr lang="en-US" altLang="ko-KR" dirty="0"/>
              <a:t>. </a:t>
            </a:r>
            <a:r>
              <a:rPr lang="ko-KR" altLang="en-US" dirty="0"/>
              <a:t>그래서 차선의 각도가 일정 각도를 넘을 경우 차량의 속도와 </a:t>
            </a:r>
            <a:r>
              <a:rPr lang="ko-KR" altLang="en-US" dirty="0" err="1"/>
              <a:t>조향각을</a:t>
            </a:r>
            <a:r>
              <a:rPr lang="ko-KR" altLang="en-US" dirty="0"/>
              <a:t> 더 조절하게 만들어서 해당 부분을 극복했다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14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01" y="573690"/>
            <a:ext cx="10113645" cy="743682"/>
          </a:xfrm>
        </p:spPr>
        <p:txBody>
          <a:bodyPr/>
          <a:lstStyle/>
          <a:p>
            <a:r>
              <a:rPr lang="ko-KR" altLang="en-US" dirty="0"/>
              <a:t>프로젝트 진행</a:t>
            </a:r>
            <a:r>
              <a:rPr lang="en-US" altLang="ko-KR" dirty="0"/>
              <a:t>(AR </a:t>
            </a:r>
            <a:r>
              <a:rPr lang="ko-KR" altLang="en-US" dirty="0" err="1"/>
              <a:t>테그</a:t>
            </a:r>
            <a:r>
              <a:rPr lang="ko-KR" altLang="en-US" dirty="0"/>
              <a:t> 주행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46C25-3753-636E-07D3-3A702CD81C0F}"/>
              </a:ext>
            </a:extLst>
          </p:cNvPr>
          <p:cNvSpPr txBox="1"/>
          <p:nvPr/>
        </p:nvSpPr>
        <p:spPr>
          <a:xfrm>
            <a:off x="803231" y="2558534"/>
            <a:ext cx="394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AR </a:t>
            </a:r>
            <a:r>
              <a:rPr lang="ko-KR" altLang="en-US" sz="2400" b="1" dirty="0" err="1"/>
              <a:t>테그</a:t>
            </a:r>
            <a:r>
              <a:rPr lang="ko-KR" altLang="en-US" sz="2400" b="1" dirty="0"/>
              <a:t> 주행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F132C-8455-4C12-A664-AD2D049131FA}"/>
              </a:ext>
            </a:extLst>
          </p:cNvPr>
          <p:cNvSpPr txBox="1"/>
          <p:nvPr/>
        </p:nvSpPr>
        <p:spPr>
          <a:xfrm>
            <a:off x="1052491" y="3100198"/>
            <a:ext cx="7906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차선 인식 후 다음은 </a:t>
            </a: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ko-KR" altLang="en-US" dirty="0" err="1"/>
              <a:t>테그</a:t>
            </a:r>
            <a:r>
              <a:rPr lang="ko-KR" altLang="en-US" dirty="0"/>
              <a:t> 주행을 실시한다 해당 주행은 </a:t>
            </a:r>
            <a:r>
              <a:rPr lang="ko-KR" altLang="en-US" dirty="0" err="1"/>
              <a:t>코너링시</a:t>
            </a:r>
            <a:r>
              <a:rPr lang="ko-KR" altLang="en-US" dirty="0"/>
              <a:t> 또는 특수한 코너를 이용할 경우에 사용하는데 우리는 앞에 차량이 사고나 나서 좌측 길로 빠져나가는 상황으로 전복된 차량을 진선 코드에 </a:t>
            </a:r>
            <a:r>
              <a:rPr lang="ko-KR" altLang="en-US" dirty="0" err="1"/>
              <a:t>깔아두고</a:t>
            </a:r>
            <a:r>
              <a:rPr lang="ko-KR" altLang="en-US" dirty="0"/>
              <a:t> 그 옆에 </a:t>
            </a:r>
            <a:r>
              <a:rPr lang="en-US" altLang="ko-KR" dirty="0"/>
              <a:t>AR </a:t>
            </a:r>
            <a:r>
              <a:rPr lang="ko-KR" altLang="en-US" dirty="0" err="1"/>
              <a:t>테그로</a:t>
            </a:r>
            <a:r>
              <a:rPr lang="ko-KR" altLang="en-US" dirty="0"/>
              <a:t> 새로운 길을 만들어 놓은 상태였다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핵심은 </a:t>
            </a:r>
            <a:r>
              <a:rPr lang="en-US" altLang="ko-KR" dirty="0"/>
              <a:t>AR </a:t>
            </a:r>
            <a:r>
              <a:rPr lang="ko-KR" altLang="en-US" dirty="0" err="1"/>
              <a:t>테그와</a:t>
            </a:r>
            <a:r>
              <a:rPr lang="ko-KR" altLang="en-US" dirty="0"/>
              <a:t> 차간 거리를 </a:t>
            </a:r>
            <a:r>
              <a:rPr lang="en-US" altLang="ko-KR" dirty="0"/>
              <a:t>FOR </a:t>
            </a:r>
            <a:r>
              <a:rPr lang="ko-KR" altLang="en-US" dirty="0"/>
              <a:t>반복문과 </a:t>
            </a:r>
            <a:r>
              <a:rPr lang="en-US" altLang="ko-KR" dirty="0"/>
              <a:t>IF</a:t>
            </a:r>
            <a:r>
              <a:rPr lang="ko-KR" altLang="en-US" dirty="0"/>
              <a:t> 문을 이용해서 거리가 가까워 </a:t>
            </a:r>
            <a:r>
              <a:rPr lang="ko-KR" altLang="en-US" dirty="0" err="1"/>
              <a:t>질결우</a:t>
            </a:r>
            <a:r>
              <a:rPr lang="ko-KR" altLang="en-US" dirty="0"/>
              <a:t> </a:t>
            </a:r>
            <a:r>
              <a:rPr lang="ko-KR" altLang="en-US" dirty="0" err="1"/>
              <a:t>조향각과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차량이 이동해야 할 방향의 각도를 키우는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카메라로 </a:t>
            </a:r>
            <a:r>
              <a:rPr lang="ko-KR" altLang="en-US" dirty="0" err="1"/>
              <a:t>테크를</a:t>
            </a:r>
            <a:r>
              <a:rPr lang="ko-KR" altLang="en-US" dirty="0"/>
              <a:t> 읽고 해당 차량을 그 </a:t>
            </a:r>
            <a:r>
              <a:rPr lang="ko-KR" altLang="en-US" dirty="0" err="1"/>
              <a:t>테크의</a:t>
            </a:r>
            <a:r>
              <a:rPr lang="ko-KR" altLang="en-US" dirty="0"/>
              <a:t> 우측을 향해서 주행하는 것이다</a:t>
            </a:r>
            <a:r>
              <a:rPr lang="en-US" altLang="ko-KR" dirty="0"/>
              <a:t>. </a:t>
            </a:r>
            <a:r>
              <a:rPr lang="ko-KR" altLang="en-US" dirty="0"/>
              <a:t>그렇게 한다면 </a:t>
            </a:r>
            <a:r>
              <a:rPr lang="ko-KR" altLang="en-US" dirty="0" err="1"/>
              <a:t>붙이치지</a:t>
            </a:r>
            <a:r>
              <a:rPr lang="ko-KR" altLang="en-US" dirty="0"/>
              <a:t> 않고 이동할 수 있는데 이 경우 거리가 가까워 지면 해당 각도를 키워서 잘 피하게 만들어 해당 코드를 극복 할 수 있었다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D5BCBA-A1CC-F856-696C-6939D304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362" y="2275494"/>
            <a:ext cx="2970207" cy="27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01" y="573690"/>
            <a:ext cx="10113645" cy="743682"/>
          </a:xfrm>
        </p:spPr>
        <p:txBody>
          <a:bodyPr/>
          <a:lstStyle/>
          <a:p>
            <a:r>
              <a:rPr lang="ko-KR" altLang="en-US" dirty="0"/>
              <a:t>프로젝트 진행</a:t>
            </a:r>
            <a:r>
              <a:rPr lang="en-US" altLang="ko-KR" dirty="0"/>
              <a:t>(</a:t>
            </a:r>
            <a:r>
              <a:rPr lang="ko-KR" altLang="en-US" dirty="0"/>
              <a:t>객체인식 후 회피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46C25-3753-636E-07D3-3A702CD81C0F}"/>
              </a:ext>
            </a:extLst>
          </p:cNvPr>
          <p:cNvSpPr txBox="1"/>
          <p:nvPr/>
        </p:nvSpPr>
        <p:spPr>
          <a:xfrm>
            <a:off x="803231" y="2558534"/>
            <a:ext cx="394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객체인식 후 회피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F132C-8455-4C12-A664-AD2D049131FA}"/>
              </a:ext>
            </a:extLst>
          </p:cNvPr>
          <p:cNvSpPr txBox="1"/>
          <p:nvPr/>
        </p:nvSpPr>
        <p:spPr>
          <a:xfrm>
            <a:off x="1052491" y="3100198"/>
            <a:ext cx="7906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 </a:t>
            </a:r>
            <a:r>
              <a:rPr lang="ko-KR" altLang="en-US" dirty="0" err="1"/>
              <a:t>테그</a:t>
            </a:r>
            <a:r>
              <a:rPr lang="ko-KR" altLang="en-US" dirty="0"/>
              <a:t> 주행을 끝내고 다시 차선 주행을 하다가 중간에 객체가 나오는데 우리는 이것을 길을 알려주는 간판을 두고 오른쪽에 스페이스 카드가 있으면 오른쪽 왼쪽에 스페이스 카드가 있으면 왼쪽 이렇게 모델을 구동하게 만들었는데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핵심은 객체를 잘 인식할 수 있게 모델을 훈련시키는 것이다</a:t>
            </a:r>
            <a:r>
              <a:rPr lang="en-US" altLang="ko-KR" dirty="0"/>
              <a:t>. </a:t>
            </a:r>
            <a:r>
              <a:rPr lang="ko-KR" altLang="en-US" dirty="0"/>
              <a:t>그래서 거리에 따라서 밝기에 따라서 </a:t>
            </a:r>
            <a:r>
              <a:rPr lang="en-US" altLang="ko-KR" dirty="0"/>
              <a:t>300</a:t>
            </a:r>
            <a:r>
              <a:rPr lang="ko-KR" altLang="en-US" dirty="0"/>
              <a:t>장 이상의 사진을 찍고 그리고 다른 경우의 수도 학습을 시켜서 약간의 </a:t>
            </a:r>
            <a:r>
              <a:rPr lang="ko-KR" altLang="en-US" dirty="0" err="1"/>
              <a:t>노이즈르</a:t>
            </a:r>
            <a:r>
              <a:rPr lang="ko-KR" altLang="en-US" dirty="0"/>
              <a:t> 넣어서 모델이 </a:t>
            </a:r>
            <a:r>
              <a:rPr lang="en-US" altLang="ko-KR" dirty="0"/>
              <a:t>COPYING</a:t>
            </a:r>
            <a:r>
              <a:rPr lang="ko-KR" altLang="en-US" dirty="0"/>
              <a:t>이라는 문제를 해결했다</a:t>
            </a:r>
            <a:r>
              <a:rPr lang="en-US" altLang="ko-KR" dirty="0"/>
              <a:t>.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F2B5C2-6602-D559-885A-64F6F7BB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349" y="2277166"/>
            <a:ext cx="3320508" cy="25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18E225-A50C-098E-BE6C-41E1150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01" y="573690"/>
            <a:ext cx="10113645" cy="743682"/>
          </a:xfrm>
        </p:spPr>
        <p:txBody>
          <a:bodyPr/>
          <a:lstStyle/>
          <a:p>
            <a:r>
              <a:rPr lang="ko-KR" altLang="en-US" dirty="0"/>
              <a:t>프로젝트 진행</a:t>
            </a:r>
            <a:r>
              <a:rPr lang="en-US" altLang="ko-KR" dirty="0"/>
              <a:t>(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501E-BA07-D675-C94D-31B373A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2023-11-10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91DF-0657-6866-3FEB-2848F9D8C294}"/>
              </a:ext>
            </a:extLst>
          </p:cNvPr>
          <p:cNvSpPr/>
          <p:nvPr/>
        </p:nvSpPr>
        <p:spPr>
          <a:xfrm>
            <a:off x="0" y="2159541"/>
            <a:ext cx="12192000" cy="4698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46C25-3753-636E-07D3-3A702CD81C0F}"/>
              </a:ext>
            </a:extLst>
          </p:cNvPr>
          <p:cNvSpPr txBox="1"/>
          <p:nvPr/>
        </p:nvSpPr>
        <p:spPr>
          <a:xfrm>
            <a:off x="803231" y="2558534"/>
            <a:ext cx="394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주차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F132C-8455-4C12-A664-AD2D049131FA}"/>
              </a:ext>
            </a:extLst>
          </p:cNvPr>
          <p:cNvSpPr txBox="1"/>
          <p:nvPr/>
        </p:nvSpPr>
        <p:spPr>
          <a:xfrm>
            <a:off x="1052491" y="3100198"/>
            <a:ext cx="790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주차 같은 경우는 앞에 </a:t>
            </a:r>
            <a:r>
              <a:rPr lang="en-US" altLang="ko-KR" dirty="0"/>
              <a:t>AR</a:t>
            </a:r>
            <a:r>
              <a:rPr lang="ko-KR" altLang="en-US" dirty="0" err="1"/>
              <a:t>테그가</a:t>
            </a:r>
            <a:r>
              <a:rPr lang="ko-KR" altLang="en-US" dirty="0"/>
              <a:t> 있었고 그 </a:t>
            </a:r>
            <a:r>
              <a:rPr lang="ko-KR" altLang="en-US" dirty="0" err="1"/>
              <a:t>테그를</a:t>
            </a:r>
            <a:r>
              <a:rPr lang="ko-KR" altLang="en-US" dirty="0"/>
              <a:t> 읽고 </a:t>
            </a:r>
            <a:r>
              <a:rPr lang="ko-KR" altLang="en-US" dirty="0" err="1"/>
              <a:t>테그를</a:t>
            </a:r>
            <a:r>
              <a:rPr lang="ko-KR" altLang="en-US" dirty="0"/>
              <a:t> </a:t>
            </a:r>
            <a:r>
              <a:rPr lang="ko-KR" altLang="en-US" dirty="0" err="1"/>
              <a:t>향해게</a:t>
            </a:r>
            <a:r>
              <a:rPr lang="ko-KR" altLang="en-US" dirty="0"/>
              <a:t> 이동하게 한 후 일정거리에 멈추도록 모델을 만들었다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4330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{F98D6427-4374-4337-A4AD-E8959A7B1B86}tf56160789_win32</Template>
  <TotalTime>4443</TotalTime>
  <Words>659</Words>
  <Application>Microsoft Office PowerPoint</Application>
  <PresentationFormat>와이드스크린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Malgun Gothic</vt:lpstr>
      <vt:lpstr>Malgun Gothic</vt:lpstr>
      <vt:lpstr>Batang</vt:lpstr>
      <vt:lpstr>Calibri</vt:lpstr>
      <vt:lpstr>Franklin Gothic Book</vt:lpstr>
      <vt:lpstr>1_RetrospectVTI</vt:lpstr>
      <vt:lpstr>자율주행 경진대회</vt:lpstr>
      <vt:lpstr>목차</vt:lpstr>
      <vt:lpstr>프로젝트 소개</vt:lpstr>
      <vt:lpstr>프로젝트 진행(신호등 인식)</vt:lpstr>
      <vt:lpstr>프로젝트 진행(장애물 회피 주행)</vt:lpstr>
      <vt:lpstr>프로젝트 진행(차선 인식)</vt:lpstr>
      <vt:lpstr>프로젝트 진행(AR 테그 주행)</vt:lpstr>
      <vt:lpstr>프로젝트 진행(객체인식 후 회피)</vt:lpstr>
      <vt:lpstr>프로젝트 진행(주차)</vt:lpstr>
      <vt:lpstr>프로젝트 결과(사진)</vt:lpstr>
      <vt:lpstr>프로젝트 결과(느낀 점, 배운 점)</vt:lpstr>
      <vt:lpstr>주행영상 넣을 수 있으면 넣자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자율주행 경진대회</dc:title>
  <dc:creator>건희 손</dc:creator>
  <cp:lastModifiedBy>건희 손</cp:lastModifiedBy>
  <cp:revision>27</cp:revision>
  <dcterms:created xsi:type="dcterms:W3CDTF">2023-11-07T23:25:27Z</dcterms:created>
  <dcterms:modified xsi:type="dcterms:W3CDTF">2023-11-11T01:29:05Z</dcterms:modified>
</cp:coreProperties>
</file>