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77" r:id="rId4"/>
    <p:sldId id="286" r:id="rId5"/>
    <p:sldId id="267" r:id="rId6"/>
    <p:sldId id="279" r:id="rId7"/>
    <p:sldId id="278" r:id="rId8"/>
    <p:sldId id="281" r:id="rId9"/>
    <p:sldId id="282" r:id="rId10"/>
    <p:sldId id="268" r:id="rId11"/>
    <p:sldId id="291" r:id="rId12"/>
    <p:sldId id="284" r:id="rId13"/>
    <p:sldId id="283" r:id="rId14"/>
    <p:sldId id="285" r:id="rId15"/>
    <p:sldId id="296" r:id="rId16"/>
    <p:sldId id="287" r:id="rId17"/>
    <p:sldId id="294" r:id="rId18"/>
    <p:sldId id="295" r:id="rId19"/>
    <p:sldId id="288" r:id="rId20"/>
    <p:sldId id="289" r:id="rId21"/>
    <p:sldId id="290" r:id="rId22"/>
    <p:sldId id="269" r:id="rId23"/>
    <p:sldId id="270" r:id="rId24"/>
    <p:sldId id="292" r:id="rId25"/>
    <p:sldId id="271" r:id="rId26"/>
    <p:sldId id="293" r:id="rId27"/>
    <p:sldId id="272" r:id="rId28"/>
    <p:sldId id="273" r:id="rId29"/>
    <p:sldId id="274" r:id="rId30"/>
    <p:sldId id="275" r:id="rId31"/>
    <p:sldId id="27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2-29T07:10:54.6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14658 5380 0,'70'176'31,"-140"-352"-15,211 458-16,-106-247 16,-17-17-16,17-18 15,0 0-15,18 0 16,18-35-16,17-36 15,-17 18-15,299-176 47,-335 211-31,-17 18 0,0 36-1,-1-1-15,19 18 16,34 35-1,-52-88-15,17 18 16,36-18 0,-1 0-16,1-53 15,-1 17-15,36-17 16,-35 18 0,-1 0-16,-17 17 0,0 1 15,-35-1 1,35 18 46,35 53-46,53 35-16,-18 0 16</inkml:trace>
  <inkml:trace contextRef="#ctx0" brushRef="#br0" timeOffset="4580.42">18944 2469 0,'0'18'31,"0"106"-15,0-89-16,18 53 15,-1-35-15,-17 0 16,36 176-1,-36-158 1,0 35 0,0 17-16,0-17 0,0 17 15,0 265 1,0-141 15,0-17-15,0-54-16,0 0 15,0 177 1,0-194-16,35-18 16,-17-35-16,-18-71 15,0-17 1,35-36 125,18-35-126,-36 18-15,19 0 16,-1 17-16,-17-17 0,-1 17 15,-17 0 1,18 18-16,0-17 16,-18-1-16,35 18 15,0-17-15,-17-1 16,17 18 0,0-18-1,-35 1-15,53 17 31,-17-18-15,-19 18 93,36 0-93,-18-35-16,1 17 16,-19 0-16</inkml:trace>
  <inkml:trace contextRef="#ctx0" brushRef="#br0" timeOffset="5299.57">20320 4480 0,'-35'88'31,"-36"36"-15,18-54-16,18 1 16,0 35-16,-1-36 15,1 72 1,0-72-16,17 1 16,1-36-16,-1 53 15,0-35 16,1-18-15,-1 1 0,18-19-1,0-34 63,35-54-78</inkml:trace>
  <inkml:trace contextRef="#ctx0" brushRef="#br0" timeOffset="5830.82">20073 4921 0,'71'0'16,"-71"18"-16,35 17 15,0-17-15,-17 35 16,-1-18-16,1 18 16,53 88-1,-36-88-15,18 17 16,17 1-16,-34 0 15,-1-18 1,-17-1-16,-18-34 16,17 0 62,18-54-63,-17 1-15,17-18 16,-17 0-16,0-17 16,52-54-1</inkml:trace>
  <inkml:trace contextRef="#ctx0" brushRef="#br0" timeOffset="6628.92">22066 2064 0,'-88'70'32,"176"-140"-32,-211 211 15,105-124-15,-17 36 0,0 18 16,-1 0-16,1 34 15,-18 19 1,0 123 0,18-88-16,17-1 15,-17 19-15,0-1 0,35-17 16,0 105 0,0-34-1,17 70 1,19 17-1,-19-141 1,54 1-16,-18-18 16,17-1-16,-34-52 15,-1-35-15,-18-1 16,1-52-16,0 52 31,-1-70 79,36-35-95</inkml:trace>
  <inkml:trace contextRef="#ctx0" brushRef="#br0" timeOffset="9645.23">23195 9754 0,'0'0'0,"-176"0"16,105 0-1,1 0-15,-1 0 16,18 0-16,-35 0 16,-18-17-16,0-19 15,18 1-15,18 0 16,-19-36-16,-52-87 31,71-54-15,-1 35-1,53 125-15,1-54 16,17 70-16,-18-34 16,1-1-16,17 36 15,0 0-15,0-18 16,0 0-16,0-18 15,0 36-15,35-35 16,-18-1-16,1 0 16,17 1-16,-17 17 15,0-18 1,35-70-16,17 18 16,54-18 15,-54 88-31,18-35 15,-35 17-15,18 0 16,17 19-16,-17-1 16,-18 0-16,17-35 15,71 35-15,-35-18 16,17 18-16,1-35 16,193-53-1,-158 70-15,35 1 16,-35-1-16,0 18 15,-36-17-15,1 17 16,-18 35-16,-1-17 16,36 17-1,-88 18 1,36 0-16,-37 0 16,1 0-16,18 0 15,52 0 16,-52 36-15,-36-1-16,18 18 0,-18 0 16,18-18-1,-17 0-15,17 0 0,-1 1 16,-16 17 0,-1 0-16,0 17 0,1 1 15,52 158 1,0 0-1,-17 18 1,-36-35 0,-18-36-1,-17-88 1,0 36-16,-17-71 16,-1 17-16,-17 36 15,17-35-15,-52 88 31,-1-54-31,18-16 0,-17 16 16,34-16 0,-122 158-1,122-159 1,-17-53-16,18 18 0,0 0 16,-18 0-16,0 0 15,-106 53 1,89-36-1,17-35-15,-18 1 16,1 17-16,-71-1 16,35-34-1,18 0-15,-36-1 16,1 1-16,-89-18 16,141 0-1,1 0-15,17 0 16,35 0-16,1 0 15,-1 0 1,0 0 15,1 0-15,-1 0 0,-17 18-1,35 17-15,0 18 16</inkml:trace>
  <inkml:trace contextRef="#ctx0" brushRef="#br0" timeOffset="11334.01">23883 9842 0,'0'71'0,"0"-142"0,0 213 16,0-54-16,0 0 15,0 0-15,0 36 16,0 17-16,0 123 16,0-105-1,0-18-15,0 36 16,0-19-16,0 19 15,-18 34-15,-17-34 16,17-1-16,18-52 16,0 17-1,0 18-15,0-54 0,0 19 16,0-36-16,0-35 16,0 17-1,0 72 1,0-107-16,0 18 15,0 17 1,0-34 0,0-19-16,0 1 78,0-36-31,-17 18-47</inkml:trace>
  <inkml:trace contextRef="#ctx0" brushRef="#br0" timeOffset="13038.43">23230 13547 0,'-17'35'62,"17"53"-30,0-53-32,0-17 15,0 35-15,0 0 16,0 35 0,0 0-1,0-35-15,0-35 16,0 35-16,0 0 15,0-18-15,-18 71 16,18-71-16,0 18 16,-18 18-16,18-54 15,-17 107 1,17-71-16,0-18 16,0 0-16,0-17 15,0 17 1,0-17-16,0-1 0,0 36 31,0 71 0,0-107-31,0 1 32,0 0 14,17-18-30,1-18-16,0 0 16,-1 18-1,19 0 1,-19 0-16,36 0 16,-35 0-16,17 0 15,-17 0-15,-1 0 266</inkml:trace>
  <inkml:trace contextRef="#ctx0" brushRef="#br0" timeOffset="13506.82">23530 14552 0,'0'18'125,"53"35"-125</inkml:trace>
  <inkml:trace contextRef="#ctx0" brushRef="#br0" timeOffset="13945.78">23654 15046 0,'0'0'0,"0"35"15,0-17 1,0 0-16,0-1 31,0 1-15,0-1-1,0 1 1,0 0 0,0-1-16,17-17 93,-17-35-77</inkml:trace>
  <inkml:trace contextRef="#ctx0" brushRef="#br0" timeOffset="15180.73">22684 3193 0,'17'53'0,"-17"-1"15,18 90-15,-53-389 0,88 617 16,-36-194-16,18-17 0,-17 0 15,0-18 1,-18-53-16,0-17 16,0-1-16,0-52 15,0 35-15,0-18 16,0-17 0,0 17-16,0-17 0,0 17 15,17 0 1,-17-17-1,0 17-15,18 0 16,-18 18 93</inkml:trace>
  <inkml:trace contextRef="#ctx0" brushRef="#br0" timeOffset="15806.17">23530 4392 0,'0'-18'94,"18"18"-79</inkml:trace>
  <inkml:trace contextRef="#ctx0" brushRef="#br0" timeOffset="16149.92">23654 4798 0,'0'70'16,"0"-140"-16,0 211 15,17-88 1,1 0-16,-18-36 16,0 1-1,18 17 1,-1-17 93</inkml:trace>
  <inkml:trace contextRef="#ctx0" brushRef="#br0" timeOffset="16822.11">25082 4604 0,'0'0'0,"0"88"15,-17-35-15,-1-18 0,18-17 16,-17 52-16,-1-34 16,0 17-1,1-1-15,-1-16 16,18-1 0,0-53 30,53-123-30,-18 71 0</inkml:trace>
  <inkml:trace contextRef="#ctx0" brushRef="#br0" timeOffset="17901.31">26635 2646 0,'-18'0'16,"36"0"-16,-89 0 15,36 17-15,-18 1 16,35 0-16,-123 52 31,-106 18-15,177-52-16,17-1 15,0 18 1,0-18-16,18 1 16,35-1-16,-36 18 15,19 17-15,-1-34 16,-17 34-16,-18 195 31,53-142-15,0-35-16,18-52 15,17 17-15,-35-1 16,17-16-16,1-36 16,17 35-16,-35-17 15,53-1-15,-35-17 16,105 0 0,-34 0-16,-1 0 15,-18 0 1,1 0-16,-36 0 0,18-17 15,-35-19-15,17 1 16,-17-35 0,-18 52-1,0-53-15,-36 36 16,19-18 0,-19 0-16,1-17 15,0 34-15,-18-17 16,0 1-16,18 34 15,-53-17 1,52 35 0,-34 0-1,-1 0-15,36 0 16,-53 17-16,0 1 16,17 0-1,71-1 1,159 18 78,493 89-63,-493-71-31</inkml:trace>
  <inkml:trace contextRef="#ctx0" brushRef="#br0" timeOffset="18229.12">27411 3722 0,'-18'-18'63,"1"18"-48,-1 0-15,0 35 16</inkml:trace>
  <inkml:trace contextRef="#ctx0" brushRef="#br0" timeOffset="18510.36">27234 4427 0,'0'0'0,"0"53"16,0 0-16,0 0 15,0-35-15,0-36 94,0-52-78,18-1-16,0 0 15</inkml:trace>
  <inkml:trace contextRef="#ctx0" brushRef="#br0" timeOffset="19308.61">28046 1799 0,'17'0'15,"19"18"17,70 141-17,35-54-15,0 36 16,18 1-16,-1-37 15,-17 37-15,-35-1 16,-18-18-16,-17 18 16,52 141-1,-70-35 1,-53-123-16,0 17 16,-35-18-16,17 1 15,-17-18-15,0 0 16,17-18-16,1 0 15,-1-17-15,0-1 16,1 1-16,-19-1 16,-52 107-1,53-72 1,0 19-16,-18-36 16,0 36 15,53-107-16,-18-17-15,-17 18 32,17-1-17,1 1-15,-19 17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DF35-0009-48B0-8FE1-D1D0FEBE7ACD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6DB-027A-4AD4-8291-1098432B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8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DF35-0009-48B0-8FE1-D1D0FEBE7ACD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6DB-027A-4AD4-8291-1098432B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3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DF35-0009-48B0-8FE1-D1D0FEBE7ACD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6DB-027A-4AD4-8291-1098432B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59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DF35-0009-48B0-8FE1-D1D0FEBE7ACD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6DB-027A-4AD4-8291-1098432B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20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DF35-0009-48B0-8FE1-D1D0FEBE7ACD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6DB-027A-4AD4-8291-1098432B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8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DF35-0009-48B0-8FE1-D1D0FEBE7ACD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6DB-027A-4AD4-8291-1098432B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38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DF35-0009-48B0-8FE1-D1D0FEBE7ACD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6DB-027A-4AD4-8291-1098432B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06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DF35-0009-48B0-8FE1-D1D0FEBE7ACD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6DB-027A-4AD4-8291-1098432B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4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DF35-0009-48B0-8FE1-D1D0FEBE7ACD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6DB-027A-4AD4-8291-1098432B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29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DF35-0009-48B0-8FE1-D1D0FEBE7ACD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6DB-027A-4AD4-8291-1098432B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03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DF35-0009-48B0-8FE1-D1D0FEBE7ACD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6DB-027A-4AD4-8291-1098432B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50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CDF35-0009-48B0-8FE1-D1D0FEBE7ACD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C16DB-027A-4AD4-8291-1098432B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99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B8A4C-74C5-B8EA-0F27-487DB1265D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SuperLoss</a:t>
            </a:r>
            <a:r>
              <a:rPr lang="en-US" altLang="ko-KR" dirty="0"/>
              <a:t>: A Generic Loss for Robust Curriculum Learning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09F9D5-FCE5-34D1-B7DF-8168C2F57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발표자 </a:t>
            </a:r>
            <a:r>
              <a:rPr lang="en-US" altLang="ko-KR" dirty="0"/>
              <a:t>: </a:t>
            </a:r>
            <a:r>
              <a:rPr lang="ko-KR" altLang="en-US" dirty="0"/>
              <a:t>손건희</a:t>
            </a:r>
          </a:p>
        </p:txBody>
      </p:sp>
    </p:spTree>
    <p:extLst>
      <p:ext uri="{BB962C8B-B14F-4D97-AF65-F5344CB8AC3E}">
        <p14:creationId xmlns:p14="http://schemas.microsoft.com/office/powerpoint/2010/main" val="35861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B9108-DC3B-C546-9D35-649B4C294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27718-9E97-19C4-D540-5C49E787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Superloss</a:t>
            </a:r>
            <a:r>
              <a:rPr lang="en-US" altLang="ko-KR" dirty="0"/>
              <a:t>(2.1)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39D571B-FA59-D2D7-FF17-A649DCB6B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5A80BD6-87EF-5A49-8884-F72555D37969}"/>
              </a:ext>
            </a:extLst>
          </p:cNvPr>
          <p:cNvSpPr/>
          <p:nvPr/>
        </p:nvSpPr>
        <p:spPr>
          <a:xfrm>
            <a:off x="538843" y="1828231"/>
            <a:ext cx="11397343" cy="4348731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Such a parameter is associated with each sample xi and represents the confidence or reliability of the corresponding prediction f(xi).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5E6522-749C-21BD-3A76-189213E6B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182" y="2256687"/>
            <a:ext cx="3457992" cy="9910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0A8E4BD-1660-C088-E394-9E609821D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175" y="2256687"/>
            <a:ext cx="4558643" cy="9910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798AFDD6-9AA4-14C2-0435-2722AFF7BEF0}"/>
                  </a:ext>
                </a:extLst>
              </p14:cNvPr>
              <p14:cNvContentPartPr/>
              <p14:nvPr/>
            </p14:nvContentPartPr>
            <p14:xfrm>
              <a:off x="5276880" y="647640"/>
              <a:ext cx="5302440" cy="48326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798AFDD6-9AA4-14C2-0435-2722AFF7BE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67520" y="638280"/>
                <a:ext cx="5321160" cy="485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2371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F11AC-1951-7722-B711-D91FC31C2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02E4D-6A51-B095-C573-898AE0F5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Superloss</a:t>
            </a:r>
            <a:r>
              <a:rPr lang="en-US" altLang="ko-KR" dirty="0"/>
              <a:t>(2.2 </a:t>
            </a:r>
            <a:r>
              <a:rPr lang="ko-KR" altLang="en-US" dirty="0"/>
              <a:t>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1D90443-385F-F5BA-5318-F1999A857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FB76745-AAFB-C8F9-B92D-239E368D3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182" y="2256687"/>
            <a:ext cx="3457992" cy="9910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F4A48B-44F3-2983-9567-C2DAD449C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175" y="2256687"/>
            <a:ext cx="4558643" cy="9910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E826520-319C-84E0-4405-CA8BA35E07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379"/>
          <a:stretch/>
        </p:blipFill>
        <p:spPr>
          <a:xfrm>
            <a:off x="234888" y="1690688"/>
            <a:ext cx="11715373" cy="4802187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2CCAF1E-2EA3-9C6F-269E-436A52B56164}"/>
              </a:ext>
            </a:extLst>
          </p:cNvPr>
          <p:cNvSpPr/>
          <p:nvPr/>
        </p:nvSpPr>
        <p:spPr>
          <a:xfrm>
            <a:off x="5285064" y="595618"/>
            <a:ext cx="6199464" cy="6878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신뢰도를 학습하여 추정한 방법은 최적의 값으로 가는데 시간이 걸린다</a:t>
            </a:r>
            <a:r>
              <a:rPr lang="en-US" altLang="ko-KR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777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C7796-2D83-D414-F25F-9E348D88B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47541-35CF-5DE6-787B-0ABCCF7C6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Superloss</a:t>
            </a:r>
            <a:r>
              <a:rPr lang="en-US" altLang="ko-KR" dirty="0"/>
              <a:t>(2.1)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F14276-A364-F86D-6A1E-52A43D32F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90688"/>
            <a:ext cx="1219200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2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0C5B0-7E2F-1E59-0CDA-7AD66FDB0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0F8F7-892A-FCFD-16AD-83C2DEDA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Superloss</a:t>
            </a:r>
            <a:r>
              <a:rPr lang="en-US" altLang="ko-KR" dirty="0"/>
              <a:t>(2.1) 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AC99560-BB94-2216-648E-A1512288A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44048" cy="242477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ko-KR" altLang="en-US" dirty="0"/>
              <a:t>신뢰도 인식 손실함수의 목표 </a:t>
            </a:r>
            <a:r>
              <a:rPr lang="en-US" altLang="ko-KR" dirty="0"/>
              <a:t>== </a:t>
            </a:r>
            <a:r>
              <a:rPr lang="ko-KR" altLang="en-US" dirty="0"/>
              <a:t>어려운 샘플을 다루는 것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서로 다른 목표의 </a:t>
            </a:r>
            <a:r>
              <a:rPr lang="en-US" altLang="ko-KR" dirty="0"/>
              <a:t>task</a:t>
            </a:r>
            <a:r>
              <a:rPr lang="ko-KR" altLang="en-US" dirty="0"/>
              <a:t>로 만들어졌지만 동일한 형태라는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내용 개체 틀 7">
            <a:extLst>
              <a:ext uri="{FF2B5EF4-FFF2-40B4-BE49-F238E27FC236}">
                <a16:creationId xmlns:a16="http://schemas.microsoft.com/office/drawing/2014/main" id="{F23043B0-6E1F-24A0-7360-CCC3CE6A9D0E}"/>
              </a:ext>
            </a:extLst>
          </p:cNvPr>
          <p:cNvSpPr txBox="1">
            <a:spLocks/>
          </p:cNvSpPr>
          <p:nvPr/>
        </p:nvSpPr>
        <p:spPr>
          <a:xfrm>
            <a:off x="838200" y="4228636"/>
            <a:ext cx="10844048" cy="2424770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낮은 신뢰도 샘플의 </a:t>
            </a:r>
            <a:r>
              <a:rPr lang="ko-KR" altLang="en-US" dirty="0" err="1"/>
              <a:t>그레디언트</a:t>
            </a:r>
            <a:r>
              <a:rPr lang="ko-KR" altLang="en-US" dirty="0"/>
              <a:t> 업데이트를 작게 </a:t>
            </a:r>
            <a:r>
              <a:rPr lang="en-US" altLang="ko-KR" dirty="0"/>
              <a:t>== </a:t>
            </a:r>
            <a:r>
              <a:rPr lang="ko-KR" altLang="en-US" dirty="0"/>
              <a:t>어려운 샘플은 학습을 덜 하게 </a:t>
            </a:r>
            <a:r>
              <a:rPr lang="ko-KR" altLang="en-US" dirty="0" err="1"/>
              <a:t>만듬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847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B835E-0ECC-BF36-89E5-657ACF9E2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53F4F-759F-3337-9F38-83AEF811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Superloss</a:t>
            </a:r>
            <a:r>
              <a:rPr lang="en-US" altLang="ko-KR" dirty="0"/>
              <a:t>(2.1 </a:t>
            </a:r>
            <a:r>
              <a:rPr lang="ko-KR" altLang="en-US" dirty="0"/>
              <a:t>신뢰도 손실함수의 장점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11" name="내용 개체 틀 7">
            <a:extLst>
              <a:ext uri="{FF2B5EF4-FFF2-40B4-BE49-F238E27FC236}">
                <a16:creationId xmlns:a16="http://schemas.microsoft.com/office/drawing/2014/main" id="{36BA22C9-EF42-EDAE-0411-142D1347244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844048" cy="4962718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000" dirty="0"/>
              <a:t>This property makes confidence-aware losses particularly well suited to dynamic CL, as it allows to learn the confidence, i.e. weight, of each sample automatically through back-propagation and without further modification of the learning procedure.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01800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043BA-12EB-1304-1E30-53EEDB3E9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4EE35-8F8C-2CEB-DAAE-CF65D1EB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Superloss</a:t>
            </a:r>
            <a:r>
              <a:rPr lang="en-US" altLang="ko-KR" dirty="0"/>
              <a:t>(2.2)</a:t>
            </a:r>
            <a:endParaRPr lang="ko-KR" altLang="en-US" dirty="0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017F2E55-A541-2FC9-56D0-2EFFB04D9AA9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844048" cy="4962718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000" dirty="0"/>
              <a:t>동적 </a:t>
            </a:r>
            <a:r>
              <a:rPr lang="en-US" altLang="ko-KR" sz="4000" dirty="0"/>
              <a:t>CL </a:t>
            </a:r>
            <a:r>
              <a:rPr lang="ko-KR" altLang="en-US" sz="4000" dirty="0"/>
              <a:t>과  신뢰도 함수는 상당히 연관관계가 있다</a:t>
            </a:r>
            <a:r>
              <a:rPr lang="en-US" altLang="ko-KR" sz="4000" dirty="0"/>
              <a:t>.  </a:t>
            </a:r>
            <a:r>
              <a:rPr lang="ko-KR" altLang="en-US" sz="4000" dirty="0"/>
              <a:t>하지만 존재하는 신뢰도 함수는 모든 </a:t>
            </a:r>
            <a:r>
              <a:rPr lang="en-US" altLang="ko-KR" sz="4000" dirty="0"/>
              <a:t>TASK</a:t>
            </a:r>
            <a:r>
              <a:rPr lang="ko-KR" altLang="en-US" sz="4000" dirty="0"/>
              <a:t>에 일반화 되지 못한다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46388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65912-F5D8-5421-89A3-83CAD4EF6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AFCCC-5327-5BC8-D32C-CA615AB6F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Superloss</a:t>
            </a:r>
            <a:r>
              <a:rPr lang="en-US" altLang="ko-KR" dirty="0"/>
              <a:t>(2.2)</a:t>
            </a:r>
            <a:endParaRPr lang="ko-KR" altLang="en-US" dirty="0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9A4C62F6-875F-21A7-07D0-7DDBB3E6C4CB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844048" cy="4962718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400" dirty="0"/>
              <a:t>In this work, we propose instead a novel and task-agnostic type of confidence-aware loss function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037485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80341-6FFC-02EE-104B-EBBA427EB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113DD-D017-DEAE-C341-CCBB76B2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Superloss</a:t>
            </a:r>
            <a:r>
              <a:rPr lang="en-US" altLang="ko-KR" dirty="0"/>
              <a:t>(2.2)</a:t>
            </a:r>
            <a:endParaRPr lang="ko-KR" altLang="en-US" dirty="0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BA61056A-9F9B-B9F8-91F3-9F79B2FC7AF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844048" cy="4962718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35F498-5B5B-A59F-7253-80668F2D4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193" y="2364204"/>
            <a:ext cx="3483580" cy="8161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7D642F-69D3-4BA0-1E54-E3247287C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887" y="2419913"/>
            <a:ext cx="5957913" cy="8161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08C249-3C86-5DBC-7E94-B7704E29C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779" y="3909582"/>
            <a:ext cx="8034978" cy="100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560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9A7C3-9AFB-245F-7E28-2E2345A47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3289C-B98E-A2B5-4C4B-99376B4E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Superloss</a:t>
            </a:r>
            <a:r>
              <a:rPr lang="en-US" altLang="ko-KR" dirty="0"/>
              <a:t>(2.2)</a:t>
            </a:r>
            <a:endParaRPr lang="ko-KR" altLang="en-US" dirty="0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3F98B6DB-5360-1C70-0821-85399D2A69E5}"/>
              </a:ext>
            </a:extLst>
          </p:cNvPr>
          <p:cNvSpPr txBox="1">
            <a:spLocks/>
          </p:cNvSpPr>
          <p:nvPr/>
        </p:nvSpPr>
        <p:spPr>
          <a:xfrm>
            <a:off x="507124" y="1670787"/>
            <a:ext cx="11177751" cy="5187213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ctr">
              <a:buFont typeface="Arial" panose="020B0604020202020204" pitchFamily="34" charset="0"/>
              <a:buAutoNum type="arabicPeriod"/>
            </a:pPr>
            <a:r>
              <a:rPr lang="ko-KR" altLang="en-US" sz="4000" dirty="0"/>
              <a:t>이동 </a:t>
            </a:r>
            <a:r>
              <a:rPr lang="ko-KR" altLang="en-US" sz="4000" dirty="0" err="1"/>
              <a:t>무관성</a:t>
            </a:r>
            <a:r>
              <a:rPr lang="en-US" altLang="ko-KR" sz="4000" dirty="0"/>
              <a:t>(Translation-invariance): </a:t>
            </a:r>
            <a:r>
              <a:rPr lang="ko-KR" altLang="en-US" sz="4000" dirty="0"/>
              <a:t>입력 손실에 상수를 추가해도 </a:t>
            </a:r>
            <a:endParaRPr lang="en-US" altLang="ko-KR" sz="4000" dirty="0"/>
          </a:p>
          <a:p>
            <a:pPr marL="0" indent="0" algn="ctr">
              <a:buNone/>
            </a:pPr>
            <a:r>
              <a:rPr lang="en-US" altLang="ko-KR" sz="4000" dirty="0" err="1"/>
              <a:t>Lλ</a:t>
            </a:r>
            <a:r>
              <a:rPr lang="ko-KR" altLang="en-US" sz="4000" dirty="0"/>
              <a:t>의 기울기에 영향을 미치지 않아야 합니다</a:t>
            </a:r>
            <a:r>
              <a:rPr lang="en-US" altLang="ko-KR" sz="4000" dirty="0"/>
              <a:t>. </a:t>
            </a:r>
            <a:r>
              <a:rPr lang="ko-KR" altLang="en-US" sz="4000" dirty="0"/>
              <a:t>즉</a:t>
            </a:r>
            <a:r>
              <a:rPr lang="en-US" altLang="ko-KR" sz="4000" dirty="0"/>
              <a:t>, ∀K</a:t>
            </a:r>
            <a:r>
              <a:rPr lang="ko-KR" altLang="en-US" sz="4000" dirty="0"/>
              <a:t>에 대해</a:t>
            </a:r>
            <a:r>
              <a:rPr lang="en-US" altLang="ko-KR" sz="4000" dirty="0"/>
              <a:t>, ∃K0</a:t>
            </a:r>
            <a:r>
              <a:rPr lang="ko-KR" altLang="en-US" sz="4000" dirty="0"/>
              <a:t>가 존재하여 </a:t>
            </a:r>
            <a:r>
              <a:rPr lang="en-US" altLang="ko-KR" sz="4000" dirty="0" err="1"/>
              <a:t>Lλ</a:t>
            </a:r>
            <a:r>
              <a:rPr lang="en-US" altLang="ko-KR" sz="4000" dirty="0"/>
              <a:t>(`</a:t>
            </a:r>
            <a:r>
              <a:rPr lang="en-US" altLang="ko-KR" sz="4000" dirty="0" err="1"/>
              <a:t>i</a:t>
            </a:r>
            <a:r>
              <a:rPr lang="en-US" altLang="ko-KR" sz="4000" dirty="0"/>
              <a:t> + K, </a:t>
            </a:r>
            <a:r>
              <a:rPr lang="en-US" altLang="ko-KR" sz="4000" dirty="0" err="1"/>
              <a:t>σi</a:t>
            </a:r>
            <a:r>
              <a:rPr lang="en-US" altLang="ko-KR" sz="4000" dirty="0"/>
              <a:t>) = K0 + </a:t>
            </a:r>
            <a:r>
              <a:rPr lang="en-US" altLang="ko-KR" sz="4000" dirty="0" err="1"/>
              <a:t>Lλ</a:t>
            </a:r>
            <a:r>
              <a:rPr lang="en-US" altLang="ko-KR" sz="4000" dirty="0"/>
              <a:t>(`</a:t>
            </a:r>
            <a:r>
              <a:rPr lang="en-US" altLang="ko-KR" sz="4000" dirty="0" err="1"/>
              <a:t>i</a:t>
            </a:r>
            <a:r>
              <a:rPr lang="en-US" altLang="ko-KR" sz="4000" dirty="0"/>
              <a:t>, </a:t>
            </a:r>
            <a:r>
              <a:rPr lang="en-US" altLang="ko-KR" sz="4000" dirty="0" err="1"/>
              <a:t>σi</a:t>
            </a:r>
            <a:r>
              <a:rPr lang="en-US" altLang="ko-KR" sz="4000" dirty="0"/>
              <a:t>)</a:t>
            </a:r>
            <a:r>
              <a:rPr lang="ko-KR" altLang="en-US" sz="4000" dirty="0"/>
              <a:t>가 되어야 합니다</a:t>
            </a:r>
            <a:r>
              <a:rPr lang="en-US" altLang="ko-KR" sz="4000" dirty="0"/>
              <a:t>. </a:t>
            </a:r>
            <a:r>
              <a:rPr lang="ko-KR" altLang="en-US" sz="4000" dirty="0"/>
              <a:t>여기서 </a:t>
            </a:r>
            <a:r>
              <a:rPr lang="en-US" altLang="ko-KR" sz="4000" dirty="0"/>
              <a:t>K</a:t>
            </a:r>
            <a:r>
              <a:rPr lang="ko-KR" altLang="en-US" sz="4000" dirty="0"/>
              <a:t>와 </a:t>
            </a:r>
            <a:r>
              <a:rPr lang="en-US" altLang="ko-KR" sz="4000" dirty="0"/>
              <a:t>K0</a:t>
            </a:r>
            <a:r>
              <a:rPr lang="ko-KR" altLang="en-US" sz="4000" dirty="0"/>
              <a:t>는 상수입니다</a:t>
            </a:r>
            <a:r>
              <a:rPr lang="en-US" altLang="ko-KR" sz="4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40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000" dirty="0"/>
              <a:t>2. </a:t>
            </a:r>
            <a:r>
              <a:rPr lang="ko-KR" altLang="en-US" sz="4000" dirty="0" err="1"/>
              <a:t>동차성</a:t>
            </a:r>
            <a:r>
              <a:rPr lang="en-US" altLang="ko-KR" sz="4000" dirty="0"/>
              <a:t>(Homogeneity): </a:t>
            </a:r>
            <a:r>
              <a:rPr lang="en-US" altLang="ko-KR" sz="4000" dirty="0" err="1"/>
              <a:t>Lλ</a:t>
            </a:r>
            <a:r>
              <a:rPr lang="ko-KR" altLang="en-US" sz="4000" dirty="0"/>
              <a:t>는 곱셈적 크기 조정 행동을 가져야 합니다</a:t>
            </a:r>
            <a:r>
              <a:rPr lang="en-US" altLang="ko-KR" sz="4000" dirty="0"/>
              <a:t>. ∃λ, λ0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000" dirty="0" err="1"/>
              <a:t>에</a:t>
            </a:r>
            <a:r>
              <a:rPr lang="ko-KR" altLang="en-US" sz="4000" dirty="0"/>
              <a:t> 대해</a:t>
            </a:r>
            <a:r>
              <a:rPr lang="en-US" altLang="ko-KR" sz="4000" dirty="0"/>
              <a:t>, ∀K &gt; 0</a:t>
            </a:r>
            <a:r>
              <a:rPr lang="ko-KR" altLang="en-US" sz="4000" dirty="0"/>
              <a:t>에 대해</a:t>
            </a:r>
            <a:r>
              <a:rPr lang="en-US" altLang="ko-KR" sz="4000" dirty="0"/>
              <a:t>, </a:t>
            </a:r>
            <a:r>
              <a:rPr lang="en-US" altLang="ko-KR" sz="4000" dirty="0" err="1"/>
              <a:t>Lλ</a:t>
            </a:r>
            <a:r>
              <a:rPr lang="en-US" altLang="ko-KR" sz="4000" dirty="0"/>
              <a:t>(</a:t>
            </a:r>
            <a:r>
              <a:rPr lang="en-US" altLang="ko-KR" sz="4000" dirty="0" err="1"/>
              <a:t>K`i</a:t>
            </a:r>
            <a:r>
              <a:rPr lang="en-US" altLang="ko-KR" sz="4000" dirty="0"/>
              <a:t>, </a:t>
            </a:r>
            <a:r>
              <a:rPr lang="en-US" altLang="ko-KR" sz="4000" dirty="0" err="1"/>
              <a:t>σi</a:t>
            </a:r>
            <a:r>
              <a:rPr lang="en-US" altLang="ko-KR" sz="4000" dirty="0"/>
              <a:t>) = K Lλ0(`</a:t>
            </a:r>
            <a:r>
              <a:rPr lang="en-US" altLang="ko-KR" sz="4000" dirty="0" err="1"/>
              <a:t>i</a:t>
            </a:r>
            <a:r>
              <a:rPr lang="en-US" altLang="ko-KR" sz="4000" dirty="0"/>
              <a:t>, </a:t>
            </a:r>
            <a:r>
              <a:rPr lang="en-US" altLang="ko-KR" sz="4000" dirty="0" err="1"/>
              <a:t>σi</a:t>
            </a:r>
            <a:r>
              <a:rPr lang="en-US" altLang="ko-KR" sz="4000" dirty="0"/>
              <a:t>)</a:t>
            </a:r>
            <a:r>
              <a:rPr lang="ko-KR" altLang="en-US" sz="4000" dirty="0"/>
              <a:t>가 되어야 합니다</a:t>
            </a:r>
            <a:r>
              <a:rPr lang="en-US" altLang="ko-KR" sz="4000" dirty="0"/>
              <a:t>. </a:t>
            </a:r>
            <a:r>
              <a:rPr lang="ko-KR" altLang="en-US" sz="4000" dirty="0"/>
              <a:t>이렇게 하면 </a:t>
            </a:r>
            <a:endParaRPr lang="en-US" altLang="ko-KR" sz="40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000" dirty="0"/>
              <a:t>어떤 진폭의 입력 손실도 처리할 수 있으며</a:t>
            </a:r>
            <a:r>
              <a:rPr lang="en-US" altLang="ko-KR" sz="4000" dirty="0"/>
              <a:t>, </a:t>
            </a:r>
            <a:r>
              <a:rPr lang="ko-KR" altLang="en-US" sz="4000" dirty="0" err="1"/>
              <a:t>학습률과</a:t>
            </a:r>
            <a:r>
              <a:rPr lang="ko-KR" altLang="en-US" sz="4000" dirty="0"/>
              <a:t> </a:t>
            </a:r>
            <a:r>
              <a:rPr lang="en-US" altLang="ko-KR" sz="4000" dirty="0"/>
              <a:t>λ</a:t>
            </a:r>
            <a:r>
              <a:rPr lang="ko-KR" altLang="en-US" sz="4000" dirty="0"/>
              <a:t>를 적절하게 재조정하</a:t>
            </a:r>
            <a:endParaRPr lang="en-US" altLang="ko-KR" sz="40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000" dirty="0"/>
              <a:t>기만 하면 됩니다</a:t>
            </a:r>
            <a:r>
              <a:rPr lang="en-US" altLang="ko-KR" sz="4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40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000" dirty="0"/>
              <a:t>3. </a:t>
            </a:r>
            <a:r>
              <a:rPr lang="ko-KR" altLang="en-US" sz="4000" dirty="0"/>
              <a:t>일반화</a:t>
            </a:r>
            <a:r>
              <a:rPr lang="en-US" altLang="ko-KR" sz="4000" dirty="0"/>
              <a:t>(Generalization): </a:t>
            </a:r>
            <a:r>
              <a:rPr lang="en-US" altLang="ko-KR" sz="4000" dirty="0" err="1"/>
              <a:t>Lλ</a:t>
            </a:r>
            <a:r>
              <a:rPr lang="en-US" altLang="ko-KR" sz="4000" dirty="0"/>
              <a:t>(`</a:t>
            </a:r>
            <a:r>
              <a:rPr lang="en-US" altLang="ko-KR" sz="4000" dirty="0" err="1"/>
              <a:t>i</a:t>
            </a:r>
            <a:r>
              <a:rPr lang="en-US" altLang="ko-KR" sz="4000" dirty="0"/>
              <a:t>, </a:t>
            </a:r>
            <a:r>
              <a:rPr lang="en-US" altLang="ko-KR" sz="4000" dirty="0" err="1"/>
              <a:t>σi</a:t>
            </a:r>
            <a:r>
              <a:rPr lang="en-US" altLang="ko-KR" sz="4000" dirty="0"/>
              <a:t>)</a:t>
            </a:r>
            <a:r>
              <a:rPr lang="ko-KR" altLang="en-US" sz="4000" dirty="0"/>
              <a:t>가 특정 신뢰도 </a:t>
            </a:r>
            <a:r>
              <a:rPr lang="en-US" altLang="ko-KR" sz="4000" dirty="0"/>
              <a:t>σ</a:t>
            </a:r>
            <a:r>
              <a:rPr lang="ko-KR" altLang="en-US" sz="4000" dirty="0"/>
              <a:t>에 대해 입력 손실과 동일</a:t>
            </a:r>
            <a:endParaRPr lang="en-US" altLang="ko-KR" sz="40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000" dirty="0"/>
              <a:t>해야 합니다</a:t>
            </a:r>
            <a:r>
              <a:rPr lang="en-US" altLang="ko-KR" sz="4000" dirty="0"/>
              <a:t>. </a:t>
            </a:r>
            <a:r>
              <a:rPr lang="ko-KR" altLang="en-US" sz="4000" dirty="0"/>
              <a:t>즉</a:t>
            </a:r>
            <a:r>
              <a:rPr lang="en-US" altLang="ko-KR" sz="4000" dirty="0"/>
              <a:t>, ∃σ</a:t>
            </a:r>
            <a:r>
              <a:rPr lang="ko-KR" altLang="en-US" sz="4000" dirty="0"/>
              <a:t>가 존재하여 </a:t>
            </a:r>
            <a:r>
              <a:rPr lang="en-US" altLang="ko-KR" sz="4000" dirty="0" err="1"/>
              <a:t>Lλ</a:t>
            </a:r>
            <a:r>
              <a:rPr lang="en-US" altLang="ko-KR" sz="4000" dirty="0"/>
              <a:t>(`</a:t>
            </a:r>
            <a:r>
              <a:rPr lang="en-US" altLang="ko-KR" sz="4000" dirty="0" err="1"/>
              <a:t>i</a:t>
            </a:r>
            <a:r>
              <a:rPr lang="en-US" altLang="ko-KR" sz="4000" dirty="0"/>
              <a:t>, σ) = `</a:t>
            </a:r>
            <a:r>
              <a:rPr lang="en-US" altLang="ko-KR" sz="4000" dirty="0" err="1"/>
              <a:t>i</a:t>
            </a:r>
            <a:r>
              <a:rPr lang="en-US" altLang="ko-KR" sz="4000" dirty="0"/>
              <a:t> + K</a:t>
            </a:r>
            <a:r>
              <a:rPr lang="ko-KR" altLang="en-US" sz="4000" dirty="0"/>
              <a:t>가 되어야 합니다</a:t>
            </a:r>
            <a:r>
              <a:rPr lang="en-US" altLang="ko-KR" sz="4000" dirty="0"/>
              <a:t>. </a:t>
            </a:r>
            <a:r>
              <a:rPr lang="ko-KR" altLang="en-US" sz="4000" dirty="0"/>
              <a:t>여기서 </a:t>
            </a:r>
            <a:r>
              <a:rPr lang="en-US" altLang="ko-KR" sz="4000" dirty="0"/>
              <a:t>K</a:t>
            </a:r>
            <a:r>
              <a:rPr lang="ko-KR" altLang="en-US" sz="4000" dirty="0"/>
              <a:t>는 </a:t>
            </a:r>
            <a:endParaRPr lang="en-US" altLang="ko-KR" sz="40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000" dirty="0"/>
              <a:t>상수입니다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54042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42F2A-3B33-EAF4-85F8-32F4DE198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1CF46-F3FB-3281-01A6-DED15724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Superloss</a:t>
            </a:r>
            <a:r>
              <a:rPr lang="en-US" altLang="ko-KR" dirty="0"/>
              <a:t>(2.2)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33A90-9BB9-9FAE-9549-0126430A6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먼저 우리는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CL(Section 2.1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에 설명된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)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과 밀접한 관련이 있는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'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신뢰도 인식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'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이라고 표시하는 특수한 손실 함수 패밀리를 제시합니다</a:t>
            </a:r>
            <a:endParaRPr lang="en-US" altLang="ko-KR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그런 다음에 우리는 일반적인 작업에 대한 공식을 유도하고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(Section 2.2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에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)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이 공식이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CL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의 맥락에서 어떻게 더 간소화될 수 있는지 보여줍니다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</a:p>
          <a:p>
            <a:endParaRPr lang="en-US" altLang="ko-KR" b="0" i="0" dirty="0">
              <a:solidFill>
                <a:srgbClr val="ECECEC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이는 </a:t>
            </a:r>
            <a:r>
              <a:rPr lang="en-US" altLang="ko-KR" b="0" i="0" dirty="0" err="1">
                <a:solidFill>
                  <a:srgbClr val="ECECEC"/>
                </a:solidFill>
                <a:effectLst/>
                <a:latin typeface="Söhne"/>
              </a:rPr>
              <a:t>SuperLoss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(Section 2.3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에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)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를 만들어냅니다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</a:p>
          <a:p>
            <a:endParaRPr lang="en-US" altLang="ko-KR" dirty="0">
              <a:solidFill>
                <a:srgbClr val="ECECEC"/>
              </a:solidFill>
              <a:latin typeface="Söhne"/>
            </a:endParaRPr>
          </a:p>
          <a:p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마지막으로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우리의 접근 방식의 여러 응용 사례를 보여주는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Section 2.4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에서 설명합니다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56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EAC2D-C2AC-0179-55A2-AD355B0A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3B2A0F-FEC5-7AAC-5920-7F51A44A3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0. Abstract</a:t>
            </a:r>
          </a:p>
          <a:p>
            <a:r>
              <a:rPr lang="en-US" altLang="ko-KR" dirty="0"/>
              <a:t>1. Introduction</a:t>
            </a:r>
          </a:p>
          <a:p>
            <a:r>
              <a:rPr lang="en-US" altLang="ko-KR" dirty="0"/>
              <a:t>2. </a:t>
            </a:r>
            <a:r>
              <a:rPr lang="en-US" altLang="ko-KR" dirty="0" err="1"/>
              <a:t>Superloss</a:t>
            </a:r>
            <a:endParaRPr lang="en-US" altLang="ko-KR" dirty="0"/>
          </a:p>
          <a:p>
            <a:r>
              <a:rPr lang="en-US" altLang="ko-KR" dirty="0"/>
              <a:t>3. Experimental Result</a:t>
            </a:r>
          </a:p>
          <a:p>
            <a:r>
              <a:rPr lang="en-US" altLang="ko-KR" dirty="0"/>
              <a:t>4. Related Work</a:t>
            </a:r>
          </a:p>
          <a:p>
            <a:r>
              <a:rPr lang="en-US" altLang="ko-KR" dirty="0"/>
              <a:t>5. conclusion</a:t>
            </a:r>
          </a:p>
          <a:p>
            <a:r>
              <a:rPr lang="en-US" altLang="ko-KR" dirty="0"/>
              <a:t>6. Broader Impact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429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291BD-CF2B-056F-A49F-852CEB525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A601C-DC79-3E48-0640-800F2A01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Superloss</a:t>
            </a:r>
            <a:r>
              <a:rPr lang="en-US" altLang="ko-KR" dirty="0"/>
              <a:t>(2.2)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D9966E-0B1E-FD63-E282-2B7ECD72F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먼저 우리는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CL(Section 2.1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에 설명된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)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과 밀접한 관련이 있는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'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신뢰도 인식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'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이라고 표시하는 특수한 손실 함수 패밀리를 제시합니다</a:t>
            </a:r>
            <a:endParaRPr lang="en-US" altLang="ko-KR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그런 다음에 우리는 일반적인 작업에 대한 공식을 유도하고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(Section 2.2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에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)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이 공식이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CL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의 맥락에서 어떻게 더 간소화될 수 있는지 보여줍니다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</a:p>
          <a:p>
            <a:endParaRPr lang="en-US" altLang="ko-KR" b="0" i="0" dirty="0">
              <a:solidFill>
                <a:srgbClr val="ECECEC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이는 </a:t>
            </a:r>
            <a:r>
              <a:rPr lang="en-US" altLang="ko-KR" b="0" i="0" dirty="0" err="1">
                <a:solidFill>
                  <a:srgbClr val="ECECEC"/>
                </a:solidFill>
                <a:effectLst/>
                <a:latin typeface="Söhne"/>
              </a:rPr>
              <a:t>SuperLoss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(Section 2.3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에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)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를 만들어냅니다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</a:p>
          <a:p>
            <a:endParaRPr lang="en-US" altLang="ko-KR" dirty="0">
              <a:solidFill>
                <a:srgbClr val="ECECEC"/>
              </a:solidFill>
              <a:latin typeface="Söhne"/>
            </a:endParaRPr>
          </a:p>
          <a:p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마지막으로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우리의 접근 방식의 여러 응용 사례를 보여주는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Section 2.4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에서 설명합니다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483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01488-C561-C4F3-91E3-A45908F35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D16B0-19BF-86C4-9B31-383DEF58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Superloss</a:t>
            </a:r>
            <a:r>
              <a:rPr lang="en-US" altLang="ko-KR" dirty="0"/>
              <a:t>(2.4)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3916C2-811F-C6F6-062F-35D63D4AA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먼저 우리는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CL(Section 2.1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에 설명된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)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과 밀접한 관련이 있는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'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신뢰도 인식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'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이라고 표시하는 특수한 손실 함수 패밀리를 제시합니다</a:t>
            </a:r>
            <a:endParaRPr lang="en-US" altLang="ko-KR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그런 다음에 우리는 일반적인 작업에 대한 공식을 유도하고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(Section 2.2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에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)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이 공식이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CL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의 맥락에서 어떻게 더 간소화될 수 있는지 보여줍니다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</a:p>
          <a:p>
            <a:endParaRPr lang="en-US" altLang="ko-KR" b="0" i="0" dirty="0">
              <a:solidFill>
                <a:srgbClr val="ECECEC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이는 </a:t>
            </a:r>
            <a:r>
              <a:rPr lang="en-US" altLang="ko-KR" b="0" i="0" dirty="0" err="1">
                <a:solidFill>
                  <a:srgbClr val="ECECEC"/>
                </a:solidFill>
                <a:effectLst/>
                <a:latin typeface="Söhne"/>
              </a:rPr>
              <a:t>SuperLoss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(Section 2.3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에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)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를 만들어냅니다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</a:p>
          <a:p>
            <a:endParaRPr lang="en-US" altLang="ko-KR" dirty="0">
              <a:solidFill>
                <a:srgbClr val="ECECEC"/>
              </a:solidFill>
              <a:latin typeface="Söhne"/>
            </a:endParaRPr>
          </a:p>
          <a:p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마지막으로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우리의 접근 방식의 여러 응용 사례를 보여주는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Section 2.4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에서 설명합니다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4" name="내용 개체 틀 7">
            <a:extLst>
              <a:ext uri="{FF2B5EF4-FFF2-40B4-BE49-F238E27FC236}">
                <a16:creationId xmlns:a16="http://schemas.microsoft.com/office/drawing/2014/main" id="{8808BF98-7E02-C84B-B11F-0DE1856044A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844048" cy="4962718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000" dirty="0"/>
              <a:t>다양한 </a:t>
            </a:r>
            <a:r>
              <a:rPr lang="en-US" altLang="ko-KR" sz="4000" dirty="0"/>
              <a:t>task</a:t>
            </a:r>
            <a:r>
              <a:rPr lang="ko-KR" altLang="en-US" sz="4000" dirty="0"/>
              <a:t>에 적용 </a:t>
            </a:r>
            <a:r>
              <a:rPr lang="en-US" altLang="ko-KR" sz="4000" dirty="0"/>
              <a:t>-&gt; </a:t>
            </a:r>
            <a:r>
              <a:rPr lang="ko-KR" altLang="en-US" sz="4000" dirty="0"/>
              <a:t>성능 비교</a:t>
            </a:r>
          </a:p>
        </p:txBody>
      </p:sp>
    </p:spTree>
    <p:extLst>
      <p:ext uri="{BB962C8B-B14F-4D97-AF65-F5344CB8AC3E}">
        <p14:creationId xmlns:p14="http://schemas.microsoft.com/office/powerpoint/2010/main" val="888460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BACEC-E5CF-C3EB-FE62-96F016F78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DF8D6-F1AF-3D94-923B-B2841FC2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5B834E-E44A-EBBC-8CE6-E49062B97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Smooth-L1 </a:t>
            </a:r>
            <a:r>
              <a:rPr lang="ko-KR" altLang="en-US" dirty="0">
                <a:effectLst/>
              </a:rPr>
              <a:t>손실 </a:t>
            </a:r>
            <a:r>
              <a:rPr lang="en-US" altLang="ko-KR" dirty="0">
                <a:effectLst/>
              </a:rPr>
              <a:t>(Smooth-L1 loss)</a:t>
            </a:r>
            <a:r>
              <a:rPr lang="ko-KR" altLang="en-US" dirty="0">
                <a:effectLst/>
              </a:rPr>
              <a:t>은 회귀 문제에서 사용되는 손실 함수 중 하나로</a:t>
            </a:r>
            <a:r>
              <a:rPr lang="en-US" altLang="ko-KR" dirty="0">
                <a:effectLst/>
              </a:rPr>
              <a:t>, Mean Absolute Error (MAE)</a:t>
            </a:r>
            <a:r>
              <a:rPr lang="ko-KR" altLang="en-US" dirty="0">
                <a:effectLst/>
              </a:rPr>
              <a:t>와 </a:t>
            </a:r>
            <a:r>
              <a:rPr lang="en-US" altLang="ko-KR" dirty="0">
                <a:effectLst/>
              </a:rPr>
              <a:t>Mean Squared Error (MSE)</a:t>
            </a:r>
            <a:r>
              <a:rPr lang="ko-KR" altLang="en-US" dirty="0">
                <a:effectLst/>
              </a:rPr>
              <a:t>의 중간 형태입니다</a:t>
            </a:r>
            <a:r>
              <a:rPr lang="en-US" altLang="ko-KR" dirty="0">
                <a:effectLst/>
              </a:rPr>
              <a:t>. Smooth-L1 </a:t>
            </a:r>
            <a:r>
              <a:rPr lang="ko-KR" altLang="en-US" dirty="0">
                <a:effectLst/>
              </a:rPr>
              <a:t>손실은 주로 회귀 문제에서 이상치에 민감하지 않으면서도 빠르게 수렴하는 특성으로 인해 널리 사용됩니다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>
                <a:effectLst/>
              </a:rPr>
              <a:t>Smooth-L1 </a:t>
            </a:r>
            <a:r>
              <a:rPr lang="ko-KR" altLang="en-US" dirty="0">
                <a:effectLst/>
              </a:rPr>
              <a:t>손실 함수는 다음과 같이 정의됩니다</a:t>
            </a:r>
            <a:r>
              <a:rPr lang="en-US" altLang="ko-KR" dirty="0">
                <a:effectLst/>
              </a:rPr>
              <a:t>:</a:t>
            </a:r>
          </a:p>
          <a:p>
            <a:r>
              <a:rPr lang="en-US" altLang="ko-KR" dirty="0">
                <a:effectLst/>
                <a:latin typeface="KaTeX_Main"/>
              </a:rPr>
              <a:t>SmoothL1(�)={0.5�2if ∣�∣&lt;1∣�∣−0.5otherwiseSmoothL1(</a:t>
            </a:r>
            <a:r>
              <a:rPr lang="en-US" altLang="ko-KR" i="1" dirty="0">
                <a:effectLst/>
                <a:latin typeface="KaTeX_Math"/>
              </a:rPr>
              <a:t>x</a:t>
            </a:r>
            <a:r>
              <a:rPr lang="en-US" altLang="ko-KR" dirty="0">
                <a:effectLst/>
                <a:latin typeface="KaTeX_Main"/>
              </a:rPr>
              <a:t>)=</a:t>
            </a:r>
            <a:r>
              <a:rPr lang="en-US" altLang="ko-KR" dirty="0">
                <a:effectLst/>
                <a:latin typeface="KaTeX_Size4"/>
              </a:rPr>
              <a:t>{</a:t>
            </a:r>
            <a:r>
              <a:rPr lang="en-US" altLang="ko-KR" dirty="0">
                <a:effectLst/>
                <a:latin typeface="KaTeX_Main"/>
              </a:rPr>
              <a:t>0.5</a:t>
            </a:r>
            <a:r>
              <a:rPr lang="en-US" altLang="ko-KR" i="1" dirty="0">
                <a:effectLst/>
                <a:latin typeface="KaTeX_Math"/>
              </a:rPr>
              <a:t>x</a:t>
            </a:r>
            <a:r>
              <a:rPr lang="en-US" altLang="ko-KR" dirty="0">
                <a:effectLst/>
                <a:latin typeface="KaTeX_Main"/>
              </a:rPr>
              <a:t>2∣</a:t>
            </a:r>
            <a:r>
              <a:rPr lang="en-US" altLang="ko-KR" i="1" dirty="0">
                <a:effectLst/>
                <a:latin typeface="KaTeX_Math"/>
              </a:rPr>
              <a:t>x</a:t>
            </a:r>
            <a:r>
              <a:rPr lang="ko-KR" altLang="en-US" dirty="0">
                <a:effectLst/>
                <a:latin typeface="KaTeX_Main"/>
              </a:rPr>
              <a:t>∣−</a:t>
            </a:r>
            <a:r>
              <a:rPr lang="en-US" altLang="ko-KR" dirty="0">
                <a:effectLst/>
                <a:latin typeface="KaTeX_Main"/>
              </a:rPr>
              <a:t>0.5​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KaTeX_Main"/>
              </a:rPr>
              <a:t>if ∣</a:t>
            </a:r>
            <a:r>
              <a:rPr lang="en-US" altLang="ko-KR" b="0" i="1" dirty="0">
                <a:solidFill>
                  <a:srgbClr val="ECECEC"/>
                </a:solidFill>
                <a:effectLst/>
                <a:latin typeface="KaTeX_Math"/>
              </a:rPr>
              <a:t>x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KaTeX_Main"/>
              </a:rPr>
              <a:t>∣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KaTeX_Main"/>
              </a:rPr>
              <a:t>&lt;1otherwise​</a:t>
            </a:r>
            <a:br>
              <a:rPr lang="en-US" altLang="ko-KR" b="0" i="0" dirty="0">
                <a:solidFill>
                  <a:srgbClr val="ECECEC"/>
                </a:solidFill>
                <a:effectLst/>
                <a:latin typeface="KaTeX_Main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056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7847E-4326-F5C3-5D3F-AE902BD05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A7051-CC04-5019-64B6-C057A9182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Result(</a:t>
            </a:r>
            <a:r>
              <a:rPr lang="ko-KR" altLang="en-US" dirty="0"/>
              <a:t>소 목차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E9782-AC9C-6BC0-B09F-86D170BA9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After describing our experimental protocol in Section 3.1, we evaluate the </a:t>
            </a:r>
            <a:r>
              <a:rPr lang="en-US" altLang="ko-KR" dirty="0" err="1"/>
              <a:t>SuperLoss</a:t>
            </a:r>
            <a:endParaRPr lang="en-US" altLang="ko-KR" dirty="0"/>
          </a:p>
          <a:p>
            <a:r>
              <a:rPr lang="en-US" altLang="ko-KR" dirty="0"/>
              <a:t> for regression (Section 3.2),</a:t>
            </a:r>
          </a:p>
          <a:p>
            <a:r>
              <a:rPr lang="en-US" altLang="ko-KR" dirty="0"/>
              <a:t> image classification (Section 3.3),</a:t>
            </a:r>
          </a:p>
          <a:p>
            <a:r>
              <a:rPr lang="en-US" altLang="ko-KR" dirty="0"/>
              <a:t> object detection (Section 3.4) </a:t>
            </a:r>
          </a:p>
          <a:p>
            <a:r>
              <a:rPr lang="en-US" altLang="ko-KR" dirty="0"/>
              <a:t> image retrieval (Section 3.5)</a:t>
            </a:r>
          </a:p>
          <a:p>
            <a:r>
              <a:rPr lang="en-US" altLang="ko-KR" dirty="0"/>
              <a:t> each time in clean and noisy conditions.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059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23F91-8CA4-13C4-8478-C9807ADF5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8847B-07C6-3563-E6B5-F8248C49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Result(</a:t>
            </a:r>
            <a:r>
              <a:rPr lang="ko-KR" altLang="en-US" dirty="0"/>
              <a:t>결론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6AF40-1003-020E-F5ED-2310A1048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After describing our experimental protocol in Section 3.1, we evaluate the </a:t>
            </a:r>
            <a:r>
              <a:rPr lang="en-US" altLang="ko-KR" dirty="0" err="1"/>
              <a:t>SuperLoss</a:t>
            </a:r>
            <a:endParaRPr lang="en-US" altLang="ko-KR" dirty="0"/>
          </a:p>
          <a:p>
            <a:r>
              <a:rPr lang="en-US" altLang="ko-KR" dirty="0"/>
              <a:t> for regression (Section 3.2),</a:t>
            </a:r>
          </a:p>
          <a:p>
            <a:r>
              <a:rPr lang="en-US" altLang="ko-KR" dirty="0"/>
              <a:t> image classification (Section 3.3),</a:t>
            </a:r>
          </a:p>
          <a:p>
            <a:r>
              <a:rPr lang="en-US" altLang="ko-KR" dirty="0"/>
              <a:t> object detection (Section 3.4) </a:t>
            </a:r>
          </a:p>
          <a:p>
            <a:r>
              <a:rPr lang="en-US" altLang="ko-KR" dirty="0"/>
              <a:t> image retrieval (Section 3.5)</a:t>
            </a:r>
          </a:p>
          <a:p>
            <a:r>
              <a:rPr lang="en-US" altLang="ko-KR" dirty="0"/>
              <a:t> each time in clean and noisy conditions.</a:t>
            </a:r>
            <a:endParaRPr lang="ko-KR" altLang="en-US" dirty="0"/>
          </a:p>
        </p:txBody>
      </p:sp>
      <p:sp>
        <p:nvSpPr>
          <p:cNvPr id="4" name="내용 개체 틀 7">
            <a:extLst>
              <a:ext uri="{FF2B5EF4-FFF2-40B4-BE49-F238E27FC236}">
                <a16:creationId xmlns:a16="http://schemas.microsoft.com/office/drawing/2014/main" id="{9C758AE1-07E7-BEEE-CD7C-F672ADA0BEF9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844048" cy="4962718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3600" dirty="0"/>
              <a:t>Models trained using the </a:t>
            </a:r>
            <a:r>
              <a:rPr lang="en-US" altLang="ko-KR" sz="3600" dirty="0" err="1"/>
              <a:t>SuperLoss</a:t>
            </a:r>
            <a:r>
              <a:rPr lang="en-US" altLang="ko-KR" sz="3600" dirty="0"/>
              <a:t> consistently outperform the baseline by a significant margin, regardless of the noise level or the τ threshold. This is particularly true when the network is trained with a non-robust loss (`2), suggesting that the </a:t>
            </a:r>
            <a:r>
              <a:rPr lang="en-US" altLang="ko-KR" sz="3600" dirty="0" err="1"/>
              <a:t>SuperLoss</a:t>
            </a:r>
            <a:r>
              <a:rPr lang="en-US" altLang="ko-KR" sz="3600" dirty="0"/>
              <a:t> makes a non-robust loss more robust.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06060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C5C67-9127-660F-E9F6-2F4ED2232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9D148-EFA5-49ED-3464-7CF81426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4" name="내용 개체 틀 7">
            <a:extLst>
              <a:ext uri="{FF2B5EF4-FFF2-40B4-BE49-F238E27FC236}">
                <a16:creationId xmlns:a16="http://schemas.microsoft.com/office/drawing/2014/main" id="{A0B3D09D-BB19-3540-D30F-73A35E51449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3600" dirty="0"/>
              <a:t>curriculum learning </a:t>
            </a:r>
            <a:r>
              <a:rPr lang="ko-KR" altLang="en-US" sz="3600" dirty="0"/>
              <a:t>과 </a:t>
            </a:r>
            <a:r>
              <a:rPr lang="en-US" altLang="ko-KR" sz="3600" dirty="0" err="1"/>
              <a:t>learinig</a:t>
            </a:r>
            <a:r>
              <a:rPr lang="ko-KR" altLang="en-US" sz="3600" dirty="0"/>
              <a:t> </a:t>
            </a:r>
            <a:r>
              <a:rPr lang="en-US" altLang="ko-KR" sz="3600" dirty="0"/>
              <a:t>on</a:t>
            </a:r>
            <a:r>
              <a:rPr lang="ko-KR" altLang="en-US" sz="3600" dirty="0"/>
              <a:t> </a:t>
            </a:r>
            <a:r>
              <a:rPr lang="en-US" altLang="ko-KR" sz="3600" dirty="0"/>
              <a:t>noisy data </a:t>
            </a:r>
            <a:r>
              <a:rPr lang="ko-KR" altLang="en-US" sz="3600" dirty="0"/>
              <a:t>관련 연구와 비교하여 우리의 연구의 장점을 제시</a:t>
            </a:r>
          </a:p>
        </p:txBody>
      </p:sp>
    </p:spTree>
    <p:extLst>
      <p:ext uri="{BB962C8B-B14F-4D97-AF65-F5344CB8AC3E}">
        <p14:creationId xmlns:p14="http://schemas.microsoft.com/office/powerpoint/2010/main" val="1297860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633F3-7360-7872-7575-53DEBCEB8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E8A41-70F4-C14E-A1B1-5B03BCFA7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내용 개체 틀 7">
            <a:extLst>
              <a:ext uri="{FF2B5EF4-FFF2-40B4-BE49-F238E27FC236}">
                <a16:creationId xmlns:a16="http://schemas.microsoft.com/office/drawing/2014/main" id="{40B5E558-0B45-5C0C-7E7F-DDBF1787BE6E}"/>
              </a:ext>
            </a:extLst>
          </p:cNvPr>
          <p:cNvSpPr txBox="1">
            <a:spLocks/>
          </p:cNvSpPr>
          <p:nvPr/>
        </p:nvSpPr>
        <p:spPr>
          <a:xfrm>
            <a:off x="673976" y="1530157"/>
            <a:ext cx="10844048" cy="4962718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000" dirty="0"/>
              <a:t>Our results on a variety of tasks show that using the </a:t>
            </a:r>
            <a:r>
              <a:rPr lang="en-US" altLang="ko-KR" sz="4000" dirty="0" err="1"/>
              <a:t>SuperLoss</a:t>
            </a:r>
            <a:r>
              <a:rPr lang="en-US" altLang="ko-KR" sz="4000" dirty="0"/>
              <a:t> implicitly performs curriculum learning, leading to inherent noise robustness properties.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84966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AA6A7-1341-E38C-904D-C4C90E922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3CAB3-02A7-633D-3A14-41805B8F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B3BC4-BADF-303E-9574-B61553FE2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026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0E7F7-6AF7-BD0B-9543-7A4DAC5AC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C5C26-3B8D-D5E1-8F25-DBF9E43C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E92769-4A12-AB17-98B7-61068465B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644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BE8E5-2FF4-441F-39DC-BA94AC738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FCE5C-7DEB-5B10-6A2F-DA8950C1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92F23E-9C4C-F05B-F46A-4194F82D7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여기서 </a:t>
            </a:r>
            <a:r>
              <a:rPr lang="en-US" altLang="ko-KR" dirty="0"/>
              <a:t>τ</a:t>
            </a:r>
            <a:r>
              <a:rPr lang="ko-KR" altLang="en-US" dirty="0"/>
              <a:t>는 각각의 손실을 기준으로 이상적으로 쉬운 샘플과 어려운 샘플을 분리하는 </a:t>
            </a:r>
            <a:r>
              <a:rPr lang="ko-KR" altLang="en-US" dirty="0" err="1"/>
              <a:t>임계값입니다</a:t>
            </a:r>
            <a:r>
              <a:rPr lang="en-US" altLang="ko-KR" dirty="0"/>
              <a:t>. </a:t>
            </a:r>
            <a:r>
              <a:rPr lang="ko-KR" altLang="en-US" dirty="0"/>
              <a:t>실제로</a:t>
            </a:r>
            <a:r>
              <a:rPr lang="en-US" altLang="ko-KR" dirty="0"/>
              <a:t>, τ</a:t>
            </a:r>
            <a:r>
              <a:rPr lang="ko-KR" altLang="en-US" dirty="0"/>
              <a:t>는 훈련 중 입력 손실의 이동 평균으로 경험적으로 추정되며</a:t>
            </a:r>
            <a:r>
              <a:rPr lang="en-US" altLang="ko-KR" dirty="0"/>
              <a:t>, </a:t>
            </a:r>
            <a:r>
              <a:rPr lang="ko-KR" altLang="en-US" dirty="0"/>
              <a:t>이로써 이동 </a:t>
            </a:r>
            <a:r>
              <a:rPr lang="ko-KR" altLang="en-US" dirty="0" err="1"/>
              <a:t>무관성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특성 </a:t>
            </a:r>
            <a:r>
              <a:rPr lang="en-US" altLang="ko-KR" dirty="0"/>
              <a:t>1)</a:t>
            </a:r>
            <a:r>
              <a:rPr lang="ko-KR" altLang="en-US" dirty="0"/>
              <a:t>이 자연스럽게 충족됩니다</a:t>
            </a:r>
            <a:r>
              <a:rPr lang="en-US" altLang="ko-KR" dirty="0"/>
              <a:t>. </a:t>
            </a:r>
            <a:r>
              <a:rPr lang="ko-KR" altLang="en-US" dirty="0"/>
              <a:t>추가적인 학습 가능한 층과 매개변수를 사용하여 쉬운 샘플과 어려운 샘플을 분리하기 위해 유사한 </a:t>
            </a:r>
            <a:r>
              <a:rPr lang="ko-KR" altLang="en-US" dirty="0" err="1"/>
              <a:t>임계값</a:t>
            </a:r>
            <a:r>
              <a:rPr lang="ko-KR" altLang="en-US" dirty="0"/>
              <a:t> 처리가 </a:t>
            </a:r>
            <a:r>
              <a:rPr lang="en-US" altLang="ko-KR" dirty="0" err="1"/>
              <a:t>MentorNet</a:t>
            </a:r>
            <a:r>
              <a:rPr lang="en-US" altLang="ko-KR" dirty="0"/>
              <a:t> [18]</a:t>
            </a:r>
            <a:r>
              <a:rPr lang="ko-KR" altLang="en-US" dirty="0"/>
              <a:t>에서 제안되었습니다</a:t>
            </a:r>
            <a:r>
              <a:rPr lang="en-US" altLang="ko-KR" dirty="0"/>
              <a:t>. </a:t>
            </a:r>
            <a:r>
              <a:rPr lang="ko-KR" altLang="en-US" dirty="0"/>
              <a:t>특정 경우에는 </a:t>
            </a:r>
            <a:r>
              <a:rPr lang="en-US" altLang="ko-KR" dirty="0"/>
              <a:t>τ</a:t>
            </a:r>
            <a:r>
              <a:rPr lang="ko-KR" altLang="en-US" dirty="0"/>
              <a:t>를 작업 손실에 대한 사전 지식을 바탕으로 상수로 설정할 수도 있지만</a:t>
            </a:r>
            <a:r>
              <a:rPr lang="en-US" altLang="ko-KR" dirty="0"/>
              <a:t>, </a:t>
            </a:r>
            <a:r>
              <a:rPr lang="ko-KR" altLang="en-US" dirty="0"/>
              <a:t>우리의 결과는 이를 이동 평균을 사용하는 것과 비교했을 때 거의 차이가 없다는 것을 보여줍니다 </a:t>
            </a:r>
            <a:r>
              <a:rPr lang="en-US" altLang="ko-KR" dirty="0"/>
              <a:t>(</a:t>
            </a:r>
            <a:r>
              <a:rPr lang="ko-KR" altLang="en-US" dirty="0"/>
              <a:t>섹션 </a:t>
            </a:r>
            <a:r>
              <a:rPr lang="en-US" altLang="ko-KR" dirty="0"/>
              <a:t>3 </a:t>
            </a:r>
            <a:r>
              <a:rPr lang="ko-KR" altLang="en-US" dirty="0"/>
              <a:t>참조</a:t>
            </a:r>
            <a:r>
              <a:rPr lang="en-US" altLang="ko-KR" dirty="0"/>
              <a:t>). </a:t>
            </a:r>
            <a:r>
              <a:rPr lang="ko-KR" altLang="en-US" dirty="0"/>
              <a:t>다른 속성에 대해서는</a:t>
            </a:r>
            <a:r>
              <a:rPr lang="en-US" altLang="ko-KR" dirty="0"/>
              <a:t>, </a:t>
            </a:r>
            <a:r>
              <a:rPr lang="ko-KR" altLang="en-US" dirty="0" err="1"/>
              <a:t>동차성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특성 </a:t>
            </a:r>
            <a:r>
              <a:rPr lang="en-US" altLang="ko-KR" dirty="0"/>
              <a:t>2)</a:t>
            </a:r>
            <a:r>
              <a:rPr lang="ko-KR" altLang="en-US" dirty="0"/>
              <a:t>은 </a:t>
            </a:r>
            <a:r>
              <a:rPr lang="en-US" altLang="ko-KR" dirty="0"/>
              <a:t>λ = Kλ0</a:t>
            </a:r>
            <a:r>
              <a:rPr lang="ko-KR" altLang="en-US" dirty="0"/>
              <a:t>으로 검증되며</a:t>
            </a:r>
            <a:r>
              <a:rPr lang="en-US" altLang="ko-KR" dirty="0"/>
              <a:t>, </a:t>
            </a:r>
            <a:r>
              <a:rPr lang="ko-KR" altLang="en-US" dirty="0"/>
              <a:t>일반화 </a:t>
            </a:r>
            <a:r>
              <a:rPr lang="en-US" altLang="ko-KR" dirty="0"/>
              <a:t>(</a:t>
            </a:r>
            <a:r>
              <a:rPr lang="ko-KR" altLang="en-US" dirty="0"/>
              <a:t>특성 </a:t>
            </a:r>
            <a:r>
              <a:rPr lang="en-US" altLang="ko-KR" dirty="0"/>
              <a:t>3)</a:t>
            </a:r>
            <a:r>
              <a:rPr lang="ko-KR" altLang="en-US" dirty="0"/>
              <a:t>는 </a:t>
            </a:r>
            <a:r>
              <a:rPr lang="en-US" altLang="ko-KR" dirty="0" err="1"/>
              <a:t>σi</a:t>
            </a:r>
            <a:r>
              <a:rPr lang="en-US" altLang="ko-KR" dirty="0"/>
              <a:t> = 1</a:t>
            </a:r>
            <a:r>
              <a:rPr lang="ko-KR" altLang="en-US" dirty="0"/>
              <a:t>인 경우에 </a:t>
            </a:r>
            <a:r>
              <a:rPr lang="en-US" altLang="ko-KR" dirty="0" err="1"/>
              <a:t>Lλ</a:t>
            </a:r>
            <a:r>
              <a:rPr lang="en-US" altLang="ko-KR" dirty="0"/>
              <a:t>(`</a:t>
            </a:r>
            <a:r>
              <a:rPr lang="en-US" altLang="ko-KR" dirty="0" err="1"/>
              <a:t>i</a:t>
            </a:r>
            <a:r>
              <a:rPr lang="en-US" altLang="ko-KR" dirty="0"/>
              <a:t>, 1) = `</a:t>
            </a:r>
            <a:r>
              <a:rPr lang="en-US" altLang="ko-KR" dirty="0" err="1"/>
              <a:t>i</a:t>
            </a:r>
            <a:r>
              <a:rPr lang="en-US" altLang="ko-KR" dirty="0"/>
              <a:t> - τ</a:t>
            </a:r>
            <a:r>
              <a:rPr lang="ko-KR" altLang="en-US" dirty="0"/>
              <a:t>로 달성됩니다</a:t>
            </a:r>
            <a:r>
              <a:rPr lang="en-US" altLang="ko-KR" dirty="0"/>
              <a:t>. </a:t>
            </a:r>
            <a:r>
              <a:rPr lang="ko-KR" altLang="en-US" dirty="0"/>
              <a:t>우리는 </a:t>
            </a:r>
            <a:r>
              <a:rPr lang="en-US" altLang="ko-KR" dirty="0" err="1"/>
              <a:t>Lλ</a:t>
            </a:r>
            <a:r>
              <a:rPr lang="en-US" altLang="ko-KR" dirty="0"/>
              <a:t>(`</a:t>
            </a:r>
            <a:r>
              <a:rPr lang="en-US" altLang="ko-KR" dirty="0" err="1"/>
              <a:t>i</a:t>
            </a:r>
            <a:r>
              <a:rPr lang="en-US" altLang="ko-KR" dirty="0"/>
              <a:t>, </a:t>
            </a:r>
            <a:r>
              <a:rPr lang="en-US" altLang="ko-KR" dirty="0" err="1"/>
              <a:t>σi</a:t>
            </a:r>
            <a:r>
              <a:rPr lang="en-US" altLang="ko-KR" dirty="0"/>
              <a:t>)</a:t>
            </a:r>
            <a:r>
              <a:rPr lang="ko-KR" altLang="en-US" dirty="0"/>
              <a:t>의 형태를 </a:t>
            </a:r>
            <a:r>
              <a:rPr lang="en-US" altLang="ko-KR" dirty="0"/>
              <a:t>Figure 2 (</a:t>
            </a:r>
            <a:r>
              <a:rPr lang="ko-KR" altLang="en-US" dirty="0"/>
              <a:t>오른쪽</a:t>
            </a:r>
            <a:r>
              <a:rPr lang="en-US" altLang="ko-KR" dirty="0"/>
              <a:t>)</a:t>
            </a:r>
            <a:r>
              <a:rPr lang="ko-KR" altLang="en-US" dirty="0"/>
              <a:t>에 그렸습니다</a:t>
            </a:r>
            <a:r>
              <a:rPr lang="en-US" altLang="ko-KR" dirty="0"/>
              <a:t>. </a:t>
            </a:r>
            <a:r>
              <a:rPr lang="ko-KR" altLang="en-US" dirty="0"/>
              <a:t>그 형태는 다른 전문적인 신뢰도를 고려한 손실과 유사합니다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78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996A3-E4EC-838F-FD9E-D38F6DE6B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F824A-C766-4E66-792D-3785FD27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B42D6-E60A-37BB-AB3D-BDA537EEA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C1CB838-E465-E48D-94B8-8377B1376554}"/>
              </a:ext>
            </a:extLst>
          </p:cNvPr>
          <p:cNvSpPr/>
          <p:nvPr/>
        </p:nvSpPr>
        <p:spPr>
          <a:xfrm>
            <a:off x="538843" y="1690688"/>
            <a:ext cx="11397343" cy="4621212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FF0000"/>
                </a:solidFill>
              </a:rPr>
              <a:t>쉬운 샘플</a:t>
            </a:r>
            <a:r>
              <a:rPr lang="ko-KR" altLang="en-US" sz="3200" dirty="0"/>
              <a:t>은 먼저 제시 </a:t>
            </a:r>
            <a:r>
              <a:rPr lang="en-US" altLang="ko-KR" sz="3200" dirty="0"/>
              <a:t>-&gt; </a:t>
            </a:r>
            <a:r>
              <a:rPr lang="ko-KR" altLang="en-US" sz="3200" dirty="0"/>
              <a:t>가중치를 추정 </a:t>
            </a:r>
            <a:r>
              <a:rPr lang="en-US" altLang="ko-KR" sz="3200" dirty="0"/>
              <a:t>-&gt; </a:t>
            </a:r>
            <a:r>
              <a:rPr lang="ko-KR" altLang="en-US" sz="3200" dirty="0"/>
              <a:t>쉬운 샘플과 어려움 샘플 가중치 다르게 주기 </a:t>
            </a:r>
            <a:r>
              <a:rPr lang="en-US" altLang="ko-KR" sz="3200" dirty="0"/>
              <a:t>-&gt; </a:t>
            </a:r>
            <a:r>
              <a:rPr lang="ko-KR" altLang="en-US" sz="3200" dirty="0">
                <a:solidFill>
                  <a:srgbClr val="FF0000"/>
                </a:solidFill>
              </a:rPr>
              <a:t>하지만</a:t>
            </a:r>
            <a:r>
              <a:rPr lang="ko-KR" altLang="en-US" sz="3200" dirty="0"/>
              <a:t> 특정한 </a:t>
            </a:r>
            <a:r>
              <a:rPr lang="en-US" altLang="ko-KR" sz="3200" dirty="0"/>
              <a:t>task </a:t>
            </a:r>
            <a:r>
              <a:rPr lang="ko-KR" altLang="en-US" sz="3200" dirty="0"/>
              <a:t>나 추가정보</a:t>
            </a:r>
            <a:r>
              <a:rPr lang="en-US" altLang="ko-KR" sz="3200" dirty="0"/>
              <a:t>, </a:t>
            </a:r>
            <a:r>
              <a:rPr lang="ko-KR" altLang="en-US" sz="3200" dirty="0"/>
              <a:t>훈련절차 변경 요구 </a:t>
            </a:r>
            <a:r>
              <a:rPr lang="en-US" altLang="ko-KR" sz="3200" dirty="0"/>
              <a:t>-&gt; </a:t>
            </a:r>
            <a:r>
              <a:rPr lang="ko-KR" altLang="en-US" sz="3200" dirty="0"/>
              <a:t>즉 우리는 </a:t>
            </a:r>
            <a:r>
              <a:rPr lang="en-US" altLang="ko-KR" sz="3200" dirty="0" err="1">
                <a:solidFill>
                  <a:srgbClr val="FF0000"/>
                </a:solidFill>
              </a:rPr>
              <a:t>superloss</a:t>
            </a:r>
            <a:r>
              <a:rPr lang="ko-KR" altLang="en-US" sz="3200" dirty="0"/>
              <a:t>를 추가 </a:t>
            </a:r>
            <a:r>
              <a:rPr lang="en-US" altLang="ko-KR" sz="3200" dirty="0"/>
              <a:t>-&gt;</a:t>
            </a:r>
            <a:r>
              <a:rPr lang="ko-KR" altLang="en-US" sz="3200" dirty="0"/>
              <a:t>이것은 다양한 </a:t>
            </a:r>
            <a:r>
              <a:rPr lang="en-US" altLang="ko-KR" sz="3200" dirty="0"/>
              <a:t>task </a:t>
            </a:r>
            <a:r>
              <a:rPr lang="ko-KR" altLang="en-US" sz="3200" dirty="0"/>
              <a:t>나</a:t>
            </a:r>
            <a:r>
              <a:rPr lang="en-US" altLang="ko-KR" sz="3200" dirty="0"/>
              <a:t>, </a:t>
            </a:r>
            <a:r>
              <a:rPr lang="ko-KR" altLang="en-US" sz="3200" dirty="0"/>
              <a:t>추가정보</a:t>
            </a:r>
            <a:r>
              <a:rPr lang="en-US" altLang="ko-KR" sz="3200" dirty="0"/>
              <a:t>, </a:t>
            </a:r>
            <a:r>
              <a:rPr lang="ko-KR" altLang="en-US" sz="3200" dirty="0"/>
              <a:t>훈련절차 변경 필요 </a:t>
            </a:r>
            <a:r>
              <a:rPr lang="en-US" altLang="ko-KR" sz="3200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392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3A90D-22FE-3297-E3BB-6F7F99BB6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D0057-ED3A-720B-9C5D-0AB7C2F0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BB832-4B66-97E6-4DDA-F71217C84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Saxena et al. [48]</a:t>
            </a:r>
            <a:r>
              <a:rPr lang="ko-KR" altLang="en-US" dirty="0"/>
              <a:t>은 각 샘플의 신뢰도를 역전파를 통해 동적으로 학습하는 것의 이점을 보여주었습니다</a:t>
            </a:r>
            <a:r>
              <a:rPr lang="en-US" altLang="ko-KR" dirty="0"/>
              <a:t>. </a:t>
            </a:r>
            <a:r>
              <a:rPr lang="ko-KR" altLang="en-US" dirty="0"/>
              <a:t>그러나 이 방법에는 여러 가지 단점이 있습니다</a:t>
            </a:r>
            <a:r>
              <a:rPr lang="en-US" altLang="ko-KR" dirty="0"/>
              <a:t>. </a:t>
            </a:r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dirty="0"/>
              <a:t>각 샘플마다 하나의 추가 학습 가능한 매개변수 </a:t>
            </a:r>
            <a:r>
              <a:rPr lang="en-US" altLang="ko-KR" dirty="0" err="1"/>
              <a:t>σi</a:t>
            </a:r>
            <a:r>
              <a:rPr lang="ko-KR" altLang="en-US" dirty="0"/>
              <a:t>가 필요하며</a:t>
            </a:r>
            <a:r>
              <a:rPr lang="en-US" altLang="ko-KR" dirty="0"/>
              <a:t>, </a:t>
            </a:r>
            <a:r>
              <a:rPr lang="ko-KR" altLang="en-US" dirty="0"/>
              <a:t>이는 검출이나 검색과 같이 샘플의 수가 거의 무한할 수 있는 작업에는 확장되지 않습니다 </a:t>
            </a:r>
            <a:r>
              <a:rPr lang="en-US" altLang="ko-KR" dirty="0"/>
              <a:t>(</a:t>
            </a:r>
            <a:r>
              <a:rPr lang="ko-KR" altLang="en-US" dirty="0"/>
              <a:t>섹션 </a:t>
            </a:r>
            <a:r>
              <a:rPr lang="en-US" altLang="ko-KR" dirty="0"/>
              <a:t>2.4). </a:t>
            </a:r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dirty="0"/>
              <a:t>신뢰도를 학습하는 것은 자연스럽게 지연을 유발하며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수렴 시간</a:t>
            </a:r>
            <a:r>
              <a:rPr lang="en-US" altLang="ko-KR" dirty="0"/>
              <a:t>), </a:t>
            </a:r>
            <a:r>
              <a:rPr lang="ko-KR" altLang="en-US" dirty="0"/>
              <a:t>따라서 샘플의 실제 상태와 해당 신뢰도 사이에 잠재적인 불일치가 발생할 수 있습니다</a:t>
            </a:r>
            <a:r>
              <a:rPr lang="en-US" altLang="ko-KR" dirty="0"/>
              <a:t>. </a:t>
            </a:r>
            <a:r>
              <a:rPr lang="ko-KR" altLang="en-US" dirty="0"/>
              <a:t>세 번째로</a:t>
            </a:r>
            <a:r>
              <a:rPr lang="en-US" altLang="ko-KR" dirty="0"/>
              <a:t>, </a:t>
            </a:r>
            <a:r>
              <a:rPr lang="ko-KR" altLang="en-US" dirty="0"/>
              <a:t>이는 기본 접근 방식 위에 </a:t>
            </a:r>
            <a:r>
              <a:rPr lang="ko-KR" altLang="en-US" dirty="0" err="1"/>
              <a:t>학습률과</a:t>
            </a:r>
            <a:r>
              <a:rPr lang="ko-KR" altLang="en-US" dirty="0"/>
              <a:t> 이차 최적화기의 가중치 감쇠와 같은 여러 </a:t>
            </a:r>
            <a:r>
              <a:rPr lang="ko-KR" altLang="en-US" dirty="0" err="1"/>
              <a:t>하이퍼파라미터를</a:t>
            </a:r>
            <a:r>
              <a:rPr lang="ko-KR" altLang="en-US" dirty="0"/>
              <a:t> 추가합니다</a:t>
            </a:r>
            <a:r>
              <a:rPr lang="en-US" altLang="ko-KR" dirty="0"/>
              <a:t>. </a:t>
            </a:r>
            <a:r>
              <a:rPr lang="ko-KR" altLang="en-US" dirty="0"/>
              <a:t>우리는 신뢰도 매개변수가 수렴할 때까지 기다리는 대신</a:t>
            </a:r>
            <a:r>
              <a:rPr lang="en-US" altLang="ko-KR" dirty="0"/>
              <a:t>, </a:t>
            </a:r>
            <a:r>
              <a:rPr lang="ko-KR" altLang="en-US" dirty="0"/>
              <a:t>이들이 수렴한 값을 한계로 직접 사용하는 것을 제안합니다</a:t>
            </a:r>
            <a:r>
              <a:rPr lang="en-US" altLang="ko-KR" dirty="0"/>
              <a:t>. </a:t>
            </a:r>
            <a:r>
              <a:rPr lang="ko-KR" altLang="en-US" dirty="0"/>
              <a:t>이는 오직 입력 손실 </a:t>
            </a:r>
            <a:r>
              <a:rPr lang="en-US" altLang="ko-KR" dirty="0"/>
              <a:t>`</a:t>
            </a:r>
            <a:r>
              <a:rPr lang="en-US" altLang="ko-KR" dirty="0" err="1"/>
              <a:t>i</a:t>
            </a:r>
            <a:r>
              <a:rPr lang="ko-KR" altLang="en-US" dirty="0" err="1"/>
              <a:t>에만</a:t>
            </a:r>
            <a:r>
              <a:rPr lang="ko-KR" altLang="en-US" dirty="0"/>
              <a:t> 의존합니다</a:t>
            </a:r>
            <a:r>
              <a:rPr lang="en-US" altLang="ko-KR" dirty="0"/>
              <a:t>.</a:t>
            </a:r>
            <a:r>
              <a:rPr lang="ko-KR" altLang="en-US" dirty="0"/>
              <a:t>ㄴ</a:t>
            </a:r>
          </a:p>
        </p:txBody>
      </p:sp>
    </p:spTree>
    <p:extLst>
      <p:ext uri="{BB962C8B-B14F-4D97-AF65-F5344CB8AC3E}">
        <p14:creationId xmlns:p14="http://schemas.microsoft.com/office/powerpoint/2010/main" val="2187247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B614D-4028-6492-A6E4-3AA543042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C9F4B-BE08-F4F9-43F8-10BCEA52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1FF11-AE38-72E8-E33D-64AFA8EEB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따라서 신뢰도 매개변수는 학습할 필요가 없으며 샘플 상태와 최신 정보를 가지고 있습니다</a:t>
            </a:r>
            <a:r>
              <a:rPr lang="en-US" altLang="ko-KR" dirty="0"/>
              <a:t>. </a:t>
            </a:r>
            <a:r>
              <a:rPr lang="ko-KR" altLang="en-US" dirty="0"/>
              <a:t>우리가 얻는 새로운 손실 함수는 단일 매개변수를 입력으로 사용하며 따라서 단순히 주어진 작업 손실 위에 추가될 수 있습니다</a:t>
            </a:r>
            <a:r>
              <a:rPr lang="en-US" altLang="ko-KR" dirty="0"/>
              <a:t>(</a:t>
            </a:r>
            <a:r>
              <a:rPr lang="ko-KR" altLang="en-US" dirty="0"/>
              <a:t>그림 </a:t>
            </a:r>
            <a:r>
              <a:rPr lang="en-US" altLang="ko-KR" dirty="0"/>
              <a:t>1 </a:t>
            </a:r>
            <a:r>
              <a:rPr lang="ko-KR" altLang="en-US" dirty="0"/>
              <a:t>참조</a:t>
            </a:r>
            <a:r>
              <a:rPr lang="en-US" altLang="ko-KR" dirty="0"/>
              <a:t>). </a:t>
            </a:r>
            <a:r>
              <a:rPr lang="ko-KR" altLang="en-US" dirty="0"/>
              <a:t>따라서 그 이름이 슈퍼 손실</a:t>
            </a:r>
            <a:r>
              <a:rPr lang="en-US" altLang="ko-KR" dirty="0"/>
              <a:t>(</a:t>
            </a:r>
            <a:r>
              <a:rPr lang="en-US" altLang="ko-KR" dirty="0" err="1"/>
              <a:t>SuperLoss</a:t>
            </a:r>
            <a:r>
              <a:rPr lang="en-US" altLang="ko-KR" dirty="0"/>
              <a:t>, SL)</a:t>
            </a:r>
            <a:r>
              <a:rPr lang="ko-KR" altLang="en-US" dirty="0"/>
              <a:t>입니다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SLλ</a:t>
            </a:r>
            <a:r>
              <a:rPr lang="en-US" altLang="ko-KR" dirty="0"/>
              <a:t>(`</a:t>
            </a:r>
            <a:r>
              <a:rPr lang="en-US" altLang="ko-KR" dirty="0" err="1"/>
              <a:t>i</a:t>
            </a:r>
            <a:r>
              <a:rPr lang="en-US" altLang="ko-KR" dirty="0"/>
              <a:t>) = </a:t>
            </a:r>
            <a:r>
              <a:rPr lang="en-US" altLang="ko-KR" dirty="0" err="1"/>
              <a:t>Lλ</a:t>
            </a:r>
            <a:r>
              <a:rPr lang="en-US" altLang="ko-KR" dirty="0"/>
              <a:t>(`</a:t>
            </a:r>
            <a:r>
              <a:rPr lang="en-US" altLang="ko-KR" dirty="0" err="1"/>
              <a:t>i</a:t>
            </a:r>
            <a:r>
              <a:rPr lang="en-US" altLang="ko-KR" dirty="0"/>
              <a:t>, </a:t>
            </a:r>
            <a:r>
              <a:rPr lang="en-US" altLang="ko-KR" dirty="0" err="1"/>
              <a:t>σ∗λ</a:t>
            </a:r>
            <a:r>
              <a:rPr lang="en-US" altLang="ko-KR" dirty="0"/>
              <a:t>(`</a:t>
            </a:r>
            <a:r>
              <a:rPr lang="en-US" altLang="ko-KR" dirty="0" err="1"/>
              <a:t>i</a:t>
            </a:r>
            <a:r>
              <a:rPr lang="en-US" altLang="ko-KR" dirty="0"/>
              <a:t>)) = </a:t>
            </a:r>
            <a:r>
              <a:rPr lang="en-US" altLang="ko-KR" dirty="0" err="1"/>
              <a:t>minσi</a:t>
            </a:r>
            <a:r>
              <a:rPr lang="en-US" altLang="ko-KR" dirty="0"/>
              <a:t> </a:t>
            </a:r>
            <a:r>
              <a:rPr lang="en-US" altLang="ko-KR" dirty="0" err="1"/>
              <a:t>Lλ</a:t>
            </a:r>
            <a:r>
              <a:rPr lang="en-US" altLang="ko-KR" dirty="0"/>
              <a:t>(`</a:t>
            </a:r>
            <a:r>
              <a:rPr lang="en-US" altLang="ko-KR" dirty="0" err="1"/>
              <a:t>i</a:t>
            </a:r>
            <a:r>
              <a:rPr lang="en-US" altLang="ko-KR" dirty="0"/>
              <a:t>, </a:t>
            </a:r>
            <a:r>
              <a:rPr lang="en-US" altLang="ko-KR" dirty="0" err="1"/>
              <a:t>σi</a:t>
            </a:r>
            <a:r>
              <a:rPr lang="en-US" altLang="ko-KR" dirty="0"/>
              <a:t>). (3)</a:t>
            </a:r>
          </a:p>
          <a:p>
            <a:endParaRPr lang="en-US" altLang="ko-KR" dirty="0"/>
          </a:p>
          <a:p>
            <a:r>
              <a:rPr lang="ko-KR" altLang="en-US" dirty="0"/>
              <a:t>부록의 섹션 </a:t>
            </a:r>
            <a:r>
              <a:rPr lang="en-US" altLang="ko-KR" dirty="0"/>
              <a:t>2.1</a:t>
            </a:r>
            <a:r>
              <a:rPr lang="ko-KR" altLang="en-US" dirty="0"/>
              <a:t>에서 보여준 바와 같이</a:t>
            </a:r>
            <a:r>
              <a:rPr lang="en-US" altLang="ko-KR" dirty="0"/>
              <a:t>, </a:t>
            </a:r>
            <a:r>
              <a:rPr lang="ko-KR" altLang="en-US" dirty="0"/>
              <a:t>식 </a:t>
            </a:r>
            <a:r>
              <a:rPr lang="en-US" altLang="ko-KR" dirty="0"/>
              <a:t>(2)</a:t>
            </a:r>
            <a:r>
              <a:rPr lang="ko-KR" altLang="en-US" dirty="0"/>
              <a:t>의 최적의 신뢰도 </a:t>
            </a:r>
            <a:r>
              <a:rPr lang="en-US" altLang="ko-KR" dirty="0" err="1"/>
              <a:t>σ∗λ</a:t>
            </a:r>
            <a:r>
              <a:rPr lang="en-US" altLang="ko-KR" dirty="0"/>
              <a:t>(`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는 닫힌 형태의 해를 갖습니다</a:t>
            </a:r>
            <a:r>
              <a:rPr lang="en-US" altLang="ko-KR" dirty="0"/>
              <a:t>. </a:t>
            </a:r>
            <a:r>
              <a:rPr lang="ko-KR" altLang="en-US" dirty="0"/>
              <a:t>실제로</a:t>
            </a:r>
            <a:r>
              <a:rPr lang="en-US" altLang="ko-KR" dirty="0"/>
              <a:t>, </a:t>
            </a:r>
            <a:r>
              <a:rPr lang="ko-KR" altLang="en-US" dirty="0"/>
              <a:t>무한한 값을 피하기 위해 다음과 같이 손실을 제한합니다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σ∗λ</a:t>
            </a:r>
            <a:r>
              <a:rPr lang="en-US" altLang="ko-KR" dirty="0"/>
              <a:t>(`</a:t>
            </a:r>
            <a:r>
              <a:rPr lang="en-US" altLang="ko-KR" dirty="0" err="1"/>
              <a:t>i</a:t>
            </a:r>
            <a:r>
              <a:rPr lang="en-US" altLang="ko-KR" dirty="0"/>
              <a:t>) = e^(-W((1/2)max(-2e, β))) with β = (`</a:t>
            </a:r>
            <a:r>
              <a:rPr lang="en-US" altLang="ko-KR" dirty="0" err="1"/>
              <a:t>i</a:t>
            </a:r>
            <a:r>
              <a:rPr lang="en-US" altLang="ko-KR" dirty="0"/>
              <a:t> - τ) / λ, (4)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W</a:t>
            </a:r>
            <a:r>
              <a:rPr lang="ko-KR" altLang="en-US" dirty="0"/>
              <a:t>는 </a:t>
            </a:r>
            <a:r>
              <a:rPr lang="en-US" altLang="ko-KR" dirty="0"/>
              <a:t>Lambert W </a:t>
            </a:r>
            <a:r>
              <a:rPr lang="ko-KR" altLang="en-US" dirty="0"/>
              <a:t>함수를 나타냅니다</a:t>
            </a:r>
            <a:r>
              <a:rPr lang="en-US" altLang="ko-KR" dirty="0"/>
              <a:t>. </a:t>
            </a:r>
            <a:r>
              <a:rPr lang="ko-KR" altLang="en-US" dirty="0" err="1"/>
              <a:t>역전파</a:t>
            </a:r>
            <a:r>
              <a:rPr lang="ko-KR" altLang="en-US" dirty="0"/>
              <a:t> 중에는 </a:t>
            </a:r>
            <a:r>
              <a:rPr lang="en-US" altLang="ko-KR" dirty="0"/>
              <a:t>τ</a:t>
            </a:r>
            <a:r>
              <a:rPr lang="ko-KR" altLang="en-US" dirty="0"/>
              <a:t>와 </a:t>
            </a:r>
            <a:r>
              <a:rPr lang="en-US" altLang="ko-KR" dirty="0" err="1"/>
              <a:t>σ∗λ</a:t>
            </a:r>
            <a:r>
              <a:rPr lang="en-US" altLang="ko-KR" dirty="0"/>
              <a:t>(`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가 입력 손실 </a:t>
            </a:r>
            <a:r>
              <a:rPr lang="en-US" altLang="ko-KR" dirty="0"/>
              <a:t>`</a:t>
            </a:r>
            <a:r>
              <a:rPr lang="en-US" altLang="ko-KR" dirty="0" err="1"/>
              <a:t>i</a:t>
            </a:r>
            <a:r>
              <a:rPr lang="ko-KR" altLang="en-US" dirty="0"/>
              <a:t>에서 계산되고 그 후 상수로 처리됩니다</a:t>
            </a:r>
            <a:r>
              <a:rPr lang="en-US" altLang="ko-KR" dirty="0"/>
              <a:t>. </a:t>
            </a:r>
            <a:r>
              <a:rPr lang="ko-KR" altLang="en-US" dirty="0"/>
              <a:t>우리는 우리의 슈퍼 손실을 그림 </a:t>
            </a:r>
            <a:r>
              <a:rPr lang="en-US" altLang="ko-KR" dirty="0"/>
              <a:t>3 (</a:t>
            </a:r>
            <a:r>
              <a:rPr lang="ko-KR" altLang="en-US" dirty="0"/>
              <a:t>오른쪽</a:t>
            </a:r>
            <a:r>
              <a:rPr lang="en-US" altLang="ko-KR" dirty="0"/>
              <a:t>)</a:t>
            </a:r>
            <a:r>
              <a:rPr lang="ko-KR" altLang="en-US" dirty="0"/>
              <a:t>에서 다양한 </a:t>
            </a:r>
            <a:r>
              <a:rPr lang="en-US" altLang="ko-KR" dirty="0"/>
              <a:t>λ</a:t>
            </a:r>
            <a:r>
              <a:rPr lang="ko-KR" altLang="en-US" dirty="0"/>
              <a:t>에 대한 입력 손실의 함수로 그립니다</a:t>
            </a:r>
            <a:r>
              <a:rPr lang="en-US" altLang="ko-KR" dirty="0"/>
              <a:t>. </a:t>
            </a:r>
            <a:r>
              <a:rPr lang="ko-KR" altLang="en-US" dirty="0"/>
              <a:t>의도한 대로</a:t>
            </a:r>
            <a:r>
              <a:rPr lang="en-US" altLang="ko-KR" dirty="0"/>
              <a:t>, </a:t>
            </a:r>
            <a:r>
              <a:rPr lang="ko-KR" altLang="en-US" dirty="0"/>
              <a:t>이는 쉬운 샘플의 기여를 증폭시키고 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`</a:t>
            </a:r>
            <a:r>
              <a:rPr lang="en-US" altLang="ko-KR" dirty="0" err="1"/>
              <a:t>i</a:t>
            </a:r>
            <a:r>
              <a:rPr lang="en-US" altLang="ko-KR" dirty="0"/>
              <a:t> &lt; τ </a:t>
            </a:r>
            <a:r>
              <a:rPr lang="ko-KR" altLang="en-US" dirty="0"/>
              <a:t>일 때</a:t>
            </a:r>
            <a:r>
              <a:rPr lang="en-US" altLang="ko-KR" dirty="0"/>
              <a:t>) </a:t>
            </a:r>
            <a:r>
              <a:rPr lang="ko-KR" altLang="en-US" dirty="0"/>
              <a:t>어려운 샘플에 대한 입력 손실을 강력하게 평평하게 만듭니다</a:t>
            </a:r>
            <a:r>
              <a:rPr lang="en-US" altLang="ko-KR" dirty="0"/>
              <a:t>. </a:t>
            </a:r>
            <a:r>
              <a:rPr lang="ko-KR" altLang="en-US" dirty="0"/>
              <a:t>부록의 섹션 </a:t>
            </a:r>
            <a:r>
              <a:rPr lang="en-US" altLang="ko-KR" dirty="0"/>
              <a:t>2.2</a:t>
            </a:r>
            <a:r>
              <a:rPr lang="ko-KR" altLang="en-US" dirty="0"/>
              <a:t>에서 보여준 바와 같이</a:t>
            </a:r>
            <a:r>
              <a:rPr lang="en-US" altLang="ko-KR" dirty="0"/>
              <a:t>, </a:t>
            </a:r>
            <a:r>
              <a:rPr lang="ko-KR" altLang="en-US" dirty="0"/>
              <a:t>정규화 매개변수 </a:t>
            </a:r>
            <a:r>
              <a:rPr lang="en-US" altLang="ko-KR" dirty="0"/>
              <a:t>λ</a:t>
            </a:r>
            <a:r>
              <a:rPr lang="ko-KR" altLang="en-US" dirty="0"/>
              <a:t>가 무한대로 수렴할 때</a:t>
            </a:r>
            <a:r>
              <a:rPr lang="en-US" altLang="ko-KR" dirty="0"/>
              <a:t>, </a:t>
            </a:r>
            <a:r>
              <a:rPr lang="ko-KR" altLang="en-US" dirty="0"/>
              <a:t>최적의 신뢰도는 </a:t>
            </a:r>
            <a:r>
              <a:rPr lang="en-US" altLang="ko-KR" dirty="0"/>
              <a:t>1</a:t>
            </a:r>
            <a:r>
              <a:rPr lang="ko-KR" altLang="en-US" dirty="0"/>
              <a:t>로 수렴하고</a:t>
            </a:r>
            <a:r>
              <a:rPr lang="en-US" altLang="ko-KR" dirty="0"/>
              <a:t>, </a:t>
            </a:r>
            <a:r>
              <a:rPr lang="ko-KR" altLang="en-US" dirty="0"/>
              <a:t>따라서 슈퍼 손실은 입력 손실과 동일합니다</a:t>
            </a:r>
            <a:r>
              <a:rPr lang="en-US" altLang="ko-KR" dirty="0"/>
              <a:t>: </a:t>
            </a:r>
            <a:r>
              <a:rPr lang="en-US" altLang="ko-KR" dirty="0" err="1"/>
              <a:t>limλ</a:t>
            </a:r>
            <a:r>
              <a:rPr lang="en-US" altLang="ko-KR" dirty="0"/>
              <a:t>→∞ </a:t>
            </a:r>
            <a:r>
              <a:rPr lang="en-US" altLang="ko-KR" dirty="0" err="1"/>
              <a:t>SLλ</a:t>
            </a:r>
            <a:r>
              <a:rPr lang="en-US" altLang="ko-KR" dirty="0"/>
              <a:t>(`</a:t>
            </a:r>
            <a:r>
              <a:rPr lang="en-US" altLang="ko-KR" dirty="0" err="1"/>
              <a:t>i</a:t>
            </a:r>
            <a:r>
              <a:rPr lang="en-US" altLang="ko-KR" dirty="0"/>
              <a:t>) = `</a:t>
            </a:r>
            <a:r>
              <a:rPr lang="en-US" altLang="ko-KR" dirty="0" err="1"/>
              <a:t>i</a:t>
            </a:r>
            <a:r>
              <a:rPr lang="en-US" altLang="ko-KR" dirty="0"/>
              <a:t> - τ.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0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BD12B-7BC5-BA3D-3E3D-71EE3829C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51F6A-3760-D03B-FBF3-18E69D69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18AEBC-469D-C279-D56D-4CDA4798D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9BAF8D-42A3-4A0A-63B4-8DC026F6E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79" y="1745538"/>
            <a:ext cx="5349704" cy="36380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8194B8C-E506-AFCA-33DD-505DBE5DF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397" y="1690688"/>
            <a:ext cx="4877223" cy="3496167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DB9D07D-A189-03F6-F591-D209E51B11F9}"/>
              </a:ext>
            </a:extLst>
          </p:cNvPr>
          <p:cNvSpPr/>
          <p:nvPr/>
        </p:nvSpPr>
        <p:spPr>
          <a:xfrm>
            <a:off x="5785945" y="3036421"/>
            <a:ext cx="998452" cy="105629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73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66F4E-68C9-EC39-3732-684953612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57CB8-BF5B-8F3A-FB69-CECC1C16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01FA6-6EAE-A372-5351-291BCBB78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E8F3CF-7034-E355-81ED-CC6E150F7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9" y="1690687"/>
            <a:ext cx="10816563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3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A77F1-EDC6-CF61-1420-73B836834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9C64D-15CB-CB0E-A71C-13576522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</a:t>
            </a:r>
            <a:r>
              <a:rPr lang="ko-KR" altLang="en-US" dirty="0"/>
              <a:t>핵심 아이디어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337E0-5798-1B68-B62A-A114D9D7E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novel</a:t>
            </a:r>
            <a:r>
              <a:rPr lang="ko-KR" altLang="en-US" dirty="0"/>
              <a:t> </a:t>
            </a:r>
            <a:r>
              <a:rPr lang="en-US" altLang="ko-KR" dirty="0"/>
              <a:t>loss</a:t>
            </a:r>
          </a:p>
          <a:p>
            <a:pPr lvl="1"/>
            <a:r>
              <a:rPr lang="en-US" altLang="ko-KR" dirty="0"/>
              <a:t>Dynamic</a:t>
            </a:r>
          </a:p>
          <a:p>
            <a:pPr lvl="1"/>
            <a:r>
              <a:rPr lang="en-US" altLang="ko-KR" dirty="0"/>
              <a:t>Confidence-aware</a:t>
            </a:r>
          </a:p>
          <a:p>
            <a:pPr lvl="1"/>
            <a:r>
              <a:rPr lang="en-US" altLang="ko-KR" dirty="0"/>
              <a:t>Simple (no change of model structure is required)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894F8F1-89FD-70BC-4C8A-EAFDA9855F75}"/>
              </a:ext>
            </a:extLst>
          </p:cNvPr>
          <p:cNvSpPr/>
          <p:nvPr/>
        </p:nvSpPr>
        <p:spPr>
          <a:xfrm>
            <a:off x="212770" y="5522621"/>
            <a:ext cx="11397343" cy="386312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In this paper, we propose instead a simple yet generic approach to dynamic curriculum learning. It is inspired by recent confidence-aware loss functions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87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BB4F3-53AA-58E4-E771-8001578C4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6D9DF-7AB3-2F1F-D486-3A687EE8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</a:t>
            </a:r>
            <a:r>
              <a:rPr lang="en-US" altLang="ko-KR" dirty="0" err="1"/>
              <a:t>superloss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7C5EC4-7F52-B8CF-10A8-D1796768F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258082-F247-B796-F04B-577AC9318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9" y="1690688"/>
            <a:ext cx="10816563" cy="371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0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ABDE2-CE01-2776-7659-4C6F02A07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1AC96-7737-14AC-11A0-07002BEA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Introduction(</a:t>
            </a:r>
            <a:r>
              <a:rPr lang="ko-KR" altLang="en-US" dirty="0"/>
              <a:t>장점 </a:t>
            </a:r>
            <a:r>
              <a:rPr lang="en-US" altLang="ko-KR" dirty="0"/>
              <a:t>3</a:t>
            </a:r>
            <a:r>
              <a:rPr lang="ko-KR" altLang="en-US" dirty="0"/>
              <a:t>가지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14E0D-C3C4-1C2C-DB7D-8A46BB711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DFF624F-41EC-9A86-7611-725143D17F4D}"/>
              </a:ext>
            </a:extLst>
          </p:cNvPr>
          <p:cNvSpPr/>
          <p:nvPr/>
        </p:nvSpPr>
        <p:spPr>
          <a:xfrm>
            <a:off x="538843" y="1828232"/>
            <a:ext cx="11397343" cy="1325563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without any change in the training procedure is proposed</a:t>
            </a:r>
            <a:endParaRPr lang="ko-KR" altLang="en-US" sz="32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7BC0C51-9FC5-5096-9BD8-FD3C55AFDF13}"/>
              </a:ext>
            </a:extLst>
          </p:cNvPr>
          <p:cNvSpPr/>
          <p:nvPr/>
        </p:nvSpPr>
        <p:spPr>
          <a:xfrm>
            <a:off x="538841" y="3525837"/>
            <a:ext cx="11397343" cy="1325563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applied to various tasks</a:t>
            </a:r>
            <a:endParaRPr lang="ko-KR" altLang="en-US" sz="32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3218AD8-60D7-0EFD-A985-065775B1F7A9}"/>
              </a:ext>
            </a:extLst>
          </p:cNvPr>
          <p:cNvSpPr/>
          <p:nvPr/>
        </p:nvSpPr>
        <p:spPr>
          <a:xfrm>
            <a:off x="538842" y="5167312"/>
            <a:ext cx="11397343" cy="1325563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applied on clean and noisy datasets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82494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6AB5A-72E7-8E90-AEEC-65967A446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F1B12-3836-8734-094D-F7224C41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Superloss</a:t>
            </a:r>
            <a:r>
              <a:rPr lang="en-US" altLang="ko-KR" dirty="0"/>
              <a:t>(</a:t>
            </a:r>
            <a:r>
              <a:rPr lang="ko-KR" altLang="en-US" dirty="0"/>
              <a:t>목차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B039E-CD8D-9536-28A5-985B23D70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먼저 우리는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CL(Section 2.1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에 설명된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)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과 밀접한 관련이 있는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'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신뢰도 인식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'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이라고 표시하는 특수한 손실 함수 패밀리를 제시합니다</a:t>
            </a:r>
            <a:endParaRPr lang="en-US" altLang="ko-KR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그런 다음에 우리는 일반적인 작업에 대한 공식을 유도하고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(Section 2.2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에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)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이 공식이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CL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의 맥락에서 어떻게 더 간소화될 수 있는지 보여줍니다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</a:p>
          <a:p>
            <a:endParaRPr lang="en-US" altLang="ko-KR" b="0" i="0" dirty="0">
              <a:solidFill>
                <a:srgbClr val="ECECEC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이는 </a:t>
            </a:r>
            <a:r>
              <a:rPr lang="en-US" altLang="ko-KR" b="0" i="0" dirty="0" err="1">
                <a:solidFill>
                  <a:srgbClr val="ECECEC"/>
                </a:solidFill>
                <a:effectLst/>
                <a:latin typeface="Söhne"/>
              </a:rPr>
              <a:t>SuperLoss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(Section 2.3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에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)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를 만들어냅니다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</a:p>
          <a:p>
            <a:endParaRPr lang="en-US" altLang="ko-KR" dirty="0">
              <a:solidFill>
                <a:srgbClr val="ECECEC"/>
              </a:solidFill>
              <a:latin typeface="Söhne"/>
            </a:endParaRPr>
          </a:p>
          <a:p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마지막으로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우리의 접근 방식의 여러 응용 사례를 보여주는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Section 2.4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Söhne"/>
              </a:rPr>
              <a:t>에서 설명합니다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832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3340</TotalTime>
  <Words>1674</Words>
  <Application>Microsoft Office PowerPoint</Application>
  <PresentationFormat>와이드스크린</PresentationFormat>
  <Paragraphs>117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KaTeX_Main</vt:lpstr>
      <vt:lpstr>KaTeX_Math</vt:lpstr>
      <vt:lpstr>KaTeX_Size4</vt:lpstr>
      <vt:lpstr>Söhne</vt:lpstr>
      <vt:lpstr>Arial</vt:lpstr>
      <vt:lpstr>Calibri</vt:lpstr>
      <vt:lpstr>Calibri Light</vt:lpstr>
      <vt:lpstr>Office 테마</vt:lpstr>
      <vt:lpstr>SuperLoss: A Generic Loss for Robust Curriculum Learning</vt:lpstr>
      <vt:lpstr>Idex</vt:lpstr>
      <vt:lpstr>Abstract</vt:lpstr>
      <vt:lpstr>Abstract</vt:lpstr>
      <vt:lpstr>Introduction</vt:lpstr>
      <vt:lpstr>Introduction(핵심 아이디어)</vt:lpstr>
      <vt:lpstr>Introduction(superloss)</vt:lpstr>
      <vt:lpstr>Introduction(장점 3가지)</vt:lpstr>
      <vt:lpstr>Superloss(목차)</vt:lpstr>
      <vt:lpstr>Superloss(2.1)</vt:lpstr>
      <vt:lpstr>Superloss(2.2 표)</vt:lpstr>
      <vt:lpstr>Superloss(2.1)</vt:lpstr>
      <vt:lpstr>Superloss(2.1) </vt:lpstr>
      <vt:lpstr>Superloss(2.1 신뢰도 손실함수의 장점) </vt:lpstr>
      <vt:lpstr>Superloss(2.2)</vt:lpstr>
      <vt:lpstr>Superloss(2.2)</vt:lpstr>
      <vt:lpstr>Superloss(2.2)</vt:lpstr>
      <vt:lpstr>Superloss(2.2)</vt:lpstr>
      <vt:lpstr>Superloss(2.2)</vt:lpstr>
      <vt:lpstr>Superloss(2.2)</vt:lpstr>
      <vt:lpstr>Superloss(2.4)</vt:lpstr>
      <vt:lpstr>PowerPoint 프레젠테이션</vt:lpstr>
      <vt:lpstr>Experimental Result(소 목차)</vt:lpstr>
      <vt:lpstr>Experimental Result(결론)</vt:lpstr>
      <vt:lpstr>Related Work</vt:lpstr>
      <vt:lpstr>Conclusion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SuperLoss: A Generic Loss for Robust Curriculum Learning</dc:title>
  <dc:creator>주희 손</dc:creator>
  <cp:lastModifiedBy>주희 손</cp:lastModifiedBy>
  <cp:revision>36</cp:revision>
  <dcterms:created xsi:type="dcterms:W3CDTF">2024-02-27T03:34:39Z</dcterms:created>
  <dcterms:modified xsi:type="dcterms:W3CDTF">2024-02-29T12:38:45Z</dcterms:modified>
</cp:coreProperties>
</file>