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65" r:id="rId2"/>
    <p:sldId id="318" r:id="rId3"/>
    <p:sldId id="266" r:id="rId4"/>
    <p:sldId id="267" r:id="rId5"/>
    <p:sldId id="268" r:id="rId6"/>
    <p:sldId id="316" r:id="rId7"/>
    <p:sldId id="315" r:id="rId8"/>
    <p:sldId id="319" r:id="rId9"/>
    <p:sldId id="32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C878D-CE85-D649-B40D-42069017724F}" v="1131" dt="2023-06-19T20:52:10.900"/>
    <p1510:client id="{2097CBA1-9FA2-4744-B4EA-6B34A7DEF1D1}" v="1" dt="2023-06-19T20:02:16.988"/>
    <p1510:client id="{692B167C-3C0A-4B86-92C4-B38E9C80149C}" v="14" dt="2023-06-19T09:32:14.318"/>
    <p1510:client id="{69E52F76-8FB3-4B11-BC44-725DCCF46F9C}" v="7" dt="2023-06-19T21:53:53.671"/>
    <p1510:client id="{93C35014-7C34-4BD0-8FF2-14856D3EEBC9}" v="4" dt="2023-06-19T09:03:57.511"/>
    <p1510:client id="{AD01E066-EC8C-439D-8513-72F9915E116F}" v="879" dt="2023-06-19T09:53:43.590"/>
    <p1510:client id="{B38CE5B2-AED2-49B1-B50A-CD509A1F0151}" v="544" dt="2023-06-19T10:33:52.966"/>
    <p1510:client id="{EA0283E0-8C16-469A-8A1F-BED83288DB42}" v="8" dt="2023-06-19T20:11:5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E0BD-C12C-48B6-A56D-1D25AA309642}" type="datetimeFigureOut"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5E6-2B08-4E7A-A24F-882421FC12D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5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4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13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58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Use-Case: Studienprojekt &amp; kein "erfundenes Unternehmen" aufgrund von Absprachen mit den Stakeholdern</a:t>
            </a:r>
            <a:endParaRPr lang="de-DE"/>
          </a:p>
          <a:p>
            <a:endParaRPr lang="de-DE"/>
          </a:p>
          <a:p>
            <a:r>
              <a:rPr lang="de-DE"/>
              <a:t>Keine Tweets &amp; Blogbeiträge: Länge, Qualität und Nutzen</a:t>
            </a:r>
            <a:endParaRPr lang="de-DE">
              <a:cs typeface="Calibri" panose="020F0502020204030204"/>
            </a:endParaRPr>
          </a:p>
          <a:p>
            <a:endParaRPr lang="de-DE"/>
          </a:p>
          <a:p>
            <a:r>
              <a:rPr lang="de-DE"/>
              <a:t>Keine Gesetzestexte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Sprache: nur Englisch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0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Projektleitung: Jasmina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9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EE8-1F5C-B947-88B9-ACE38350E0FA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BB2-E8E9-6A4B-AD15-70258B178757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1BEA-BCD0-DC43-BA39-D0664D748A33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ADBC-074A-2842-ADBF-5B8B94ACFE07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657-7FF1-C348-9992-A505872CC09F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6266-7128-114F-BE72-84B2EF2DF865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27B71-3C15-FA4C-BED8-61B565D37ACF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CDE-8F2D-C044-9A62-AE2156345C9A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FF04-9FAC-C745-B854-A95F9FD1429D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A40A-5293-4A42-A4E3-5B28FDCD50AD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4CF4-1B2B-4142-9E83-852C11561F5A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657B-0761-2B42-9428-52F384A97F50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1F4-E607-454E-B70C-FA9707DB4BD8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E1E6-7516-BE42-8626-FDFC78E5EC9F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872A-9AEA-CF4B-90E3-916FF511DA8D}" type="datetime1">
              <a:rPr lang="de-DE" smtClean="0"/>
              <a:t>19.06.2023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9AF7-B763-6541-81A2-E2D9696F82F6}" type="datetime1">
              <a:rPr lang="de-DE" smtClean="0"/>
              <a:t>19.06.2023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83AE-C77D-7D4A-A51E-6361734C8D1D}" type="datetime1">
              <a:rPr lang="de-DE" smtClean="0"/>
              <a:t>19.06.2023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EE0-6B56-9141-B66C-17F4FF51C73A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FB56-79FC-8141-9C50-1CF372C7902E}" type="datetime1">
              <a:rPr lang="de-DE" smtClean="0"/>
              <a:t>19.06.2023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EC51-7E21-FD4A-A9C0-BA771307084C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C266-8E31-8140-8C29-84A4F98293E4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7C0A-6282-BA4B-973B-9532B5C83BA2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EB-EE5B-724D-A893-919FCA162848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9AA1-1525-7742-AF94-8A42DF21C24B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8201-7724-7940-84D3-6A153E154212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A5DE-1A26-DB42-90D9-1BD4E5632B5F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B7B5-04F3-7341-A317-EDBC1A406783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9F45-141B-3941-B5AD-4CFAD3FB50A8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D3C9-BC56-AF4E-B7C6-F27A04FD97F9}" type="datetime1">
              <a:rPr lang="de-DE" smtClean="0"/>
              <a:t>19.06.2023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  <p:sldLayoutId id="2147483713" r:id="rId13"/>
    <p:sldLayoutId id="2147483712" r:id="rId14"/>
    <p:sldLayoutId id="2147483711" r:id="rId15"/>
    <p:sldLayoutId id="2147483710" r:id="rId16"/>
    <p:sldLayoutId id="2147483709" r:id="rId17"/>
    <p:sldLayoutId id="2147483708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18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164B75-085C-B4FF-57CA-9685E831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Gantt-Chart</a:t>
            </a:r>
            <a:endParaRPr lang="de-DE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7D7698-B03F-8991-1811-F9868E1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3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Aktueller Fortschritt</a:t>
            </a:r>
            <a:endParaRPr lang="de-DE" err="1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DF6D11-4BF1-1E54-F357-CD2E26B0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7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Datenbeschaffung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Texte der vier verschiedenen Klassen heruntergeladen</a:t>
            </a:r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Zusammenfügen der Daten &amp; Feature </a:t>
            </a:r>
            <a:r>
              <a:rPr lang="de-DE" sz="2500" err="1">
                <a:cs typeface="Calibri"/>
              </a:rPr>
              <a:t>Extraction</a:t>
            </a:r>
            <a:endParaRPr lang="de-DE" sz="2500" kern="1200" err="1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latin typeface="Calibri"/>
                <a:cs typeface="Calibri"/>
              </a:rPr>
              <a:t>Anzahl Sätze, Wörter, </a:t>
            </a:r>
            <a:r>
              <a:rPr lang="de-DE" err="1">
                <a:latin typeface="Calibri"/>
                <a:cs typeface="Calibri"/>
              </a:rPr>
              <a:t>Stop</a:t>
            </a:r>
            <a:r>
              <a:rPr lang="de-DE">
                <a:latin typeface="Calibri"/>
                <a:cs typeface="Calibri"/>
              </a:rPr>
              <a:t>-Words etc.</a:t>
            </a:r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 dirty="0">
                <a:solidFill>
                  <a:srgbClr val="000000"/>
                </a:solidFill>
                <a:latin typeface="Calibri"/>
                <a:cs typeface="Calibri"/>
              </a:rPr>
              <a:t>Daten über GitHub dem Projektteam bereitstellen</a:t>
            </a:r>
            <a:endParaRPr lang="de-DE" dirty="0" err="1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Wissenschaftliche </a:t>
            </a:r>
            <a:r>
              <a:rPr lang="de-DE">
                <a:latin typeface="Calibri"/>
                <a:cs typeface="Calibri"/>
              </a:rPr>
              <a:t>Texte,</a:t>
            </a:r>
            <a:endParaRPr lang="de-DE" sz="1800" kern="1200">
              <a:latin typeface="Calibri"/>
              <a:cs typeface="Calibri"/>
            </a:endParaRP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</a:p>
        </p:txBody>
      </p:sp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E6617DEF-E8E4-0C20-0EEC-844AE0091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7775" y="2442117"/>
            <a:ext cx="533400" cy="533400"/>
          </a:xfrm>
          <a:prstGeom prst="rect">
            <a:avLst/>
          </a:prstGeom>
        </p:spPr>
      </p:pic>
      <p:pic>
        <p:nvPicPr>
          <p:cNvPr id="17" name="Grafik 14" descr="Häkchen mit einfarbiger Füllung">
            <a:extLst>
              <a:ext uri="{FF2B5EF4-FFF2-40B4-BE49-F238E27FC236}">
                <a16:creationId xmlns:a16="http://schemas.microsoft.com/office/drawing/2014/main" id="{B2476BCC-03C3-46E6-3C44-4B46B83263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7775" y="3919654"/>
            <a:ext cx="533400" cy="533400"/>
          </a:xfrm>
          <a:prstGeom prst="rect">
            <a:avLst/>
          </a:prstGeom>
        </p:spPr>
      </p:pic>
      <p:pic>
        <p:nvPicPr>
          <p:cNvPr id="19" name="Grafik 14" descr="Häkchen mit einfarbiger Füllung">
            <a:extLst>
              <a:ext uri="{FF2B5EF4-FFF2-40B4-BE49-F238E27FC236}">
                <a16:creationId xmlns:a16="http://schemas.microsoft.com/office/drawing/2014/main" id="{C89D285C-C50D-B54F-D391-EBB842C166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96092" y="5434361"/>
            <a:ext cx="533400" cy="5334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5DC96-3726-5A8F-BB94-421DAB7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5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Klassifikation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423736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Explorative Analyse &amp; Signifikanztests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cs typeface="Calibri"/>
              </a:rPr>
              <a:t>Testen verschiedener Algorithmen &amp; Modelle</a:t>
            </a: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Support-Vector-</a:t>
            </a:r>
            <a:r>
              <a:rPr lang="de-DE" err="1">
                <a:cs typeface="Calibri"/>
              </a:rPr>
              <a:t>Machine</a:t>
            </a:r>
            <a:r>
              <a:rPr lang="de-DE">
                <a:cs typeface="Calibri"/>
              </a:rPr>
              <a:t> 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Eigenes Neuronales Netz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Transformer-Modell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500">
                <a:solidFill>
                  <a:srgbClr val="000000"/>
                </a:solidFill>
                <a:latin typeface="Calibri"/>
                <a:cs typeface="Calibri"/>
              </a:rPr>
              <a:t>Vergleich der verschiedenen Modelle</a:t>
            </a:r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pic>
        <p:nvPicPr>
          <p:cNvPr id="3" name="Grafik 14" descr="Häkchen mit einfarbiger Füllung">
            <a:extLst>
              <a:ext uri="{FF2B5EF4-FFF2-40B4-BE49-F238E27FC236}">
                <a16:creationId xmlns:a16="http://schemas.microsoft.com/office/drawing/2014/main" id="{CCEBB1F2-D30B-E9D4-82B2-6EBAD340FA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800" y="3612995"/>
            <a:ext cx="328961" cy="328961"/>
          </a:xfrm>
          <a:prstGeom prst="rect">
            <a:avLst/>
          </a:prstGeom>
        </p:spPr>
      </p:pic>
      <p:pic>
        <p:nvPicPr>
          <p:cNvPr id="15" name="Grafik 14" descr="Häkchen mit einfarbiger Füllung">
            <a:extLst>
              <a:ext uri="{FF2B5EF4-FFF2-40B4-BE49-F238E27FC236}">
                <a16:creationId xmlns:a16="http://schemas.microsoft.com/office/drawing/2014/main" id="{559CA8CC-EE7B-24DC-AF91-8E6E49AD0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8800" y="4021873"/>
            <a:ext cx="328961" cy="328961"/>
          </a:xfrm>
          <a:prstGeom prst="rect">
            <a:avLst/>
          </a:prstGeom>
        </p:spPr>
      </p:pic>
      <p:pic>
        <p:nvPicPr>
          <p:cNvPr id="16" name="Grafik 14" descr="Häkchen mit einfarbiger Füllung">
            <a:extLst>
              <a:ext uri="{FF2B5EF4-FFF2-40B4-BE49-F238E27FC236}">
                <a16:creationId xmlns:a16="http://schemas.microsoft.com/office/drawing/2014/main" id="{BDEA9F86-31FD-C9C9-E160-6EE02142C9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5629" y="2442117"/>
            <a:ext cx="533400" cy="533400"/>
          </a:xfrm>
          <a:prstGeom prst="rect">
            <a:avLst/>
          </a:prstGeom>
        </p:spPr>
      </p:pic>
      <p:pic>
        <p:nvPicPr>
          <p:cNvPr id="19" name="Grafik 19" descr="Schließen mit einfarbiger Füllung">
            <a:extLst>
              <a:ext uri="{FF2B5EF4-FFF2-40B4-BE49-F238E27FC236}">
                <a16:creationId xmlns:a16="http://schemas.microsoft.com/office/drawing/2014/main" id="{015A2A38-5A82-1DEF-1D90-831DB479C8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8800" y="4402872"/>
            <a:ext cx="310377" cy="310377"/>
          </a:xfrm>
          <a:prstGeom prst="rect">
            <a:avLst/>
          </a:prstGeom>
        </p:spPr>
      </p:pic>
      <p:pic>
        <p:nvPicPr>
          <p:cNvPr id="20" name="Grafik 19" descr="Schließen mit einfarbiger Füllung">
            <a:extLst>
              <a:ext uri="{FF2B5EF4-FFF2-40B4-BE49-F238E27FC236}">
                <a16:creationId xmlns:a16="http://schemas.microsoft.com/office/drawing/2014/main" id="{BE34CF34-7B7F-7D66-23E9-A8349D17C2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60580" y="5406482"/>
            <a:ext cx="598450" cy="598450"/>
          </a:xfrm>
          <a:prstGeom prst="rect">
            <a:avLst/>
          </a:prstGeom>
        </p:spPr>
      </p:pic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967A753-967E-A9E3-9F7C-B470183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86060" y="2129354"/>
            <a:ext cx="10865028" cy="9425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93427" y="2373608"/>
            <a:ext cx="564792" cy="505187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69346" y="2129354"/>
            <a:ext cx="9369579" cy="942583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cs typeface="Calibri"/>
              </a:rPr>
              <a:t>Recherche</a:t>
            </a: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725985" y="3197613"/>
            <a:ext cx="10865028" cy="9425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50939" y="3395851"/>
            <a:ext cx="649768" cy="51842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109271" y="3197613"/>
            <a:ext cx="4850781" cy="942583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cs typeface="Calibri"/>
              </a:rPr>
              <a:t>Testen verschiedener Pipelines &amp; Basis-Transformer-Modelle</a:t>
            </a:r>
            <a:endParaRPr lang="de-DE" sz="24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60052" y="3197612"/>
            <a:ext cx="4564219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T5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Pegasus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>
                <a:cs typeface="Calibri"/>
              </a:rPr>
              <a:t>Bart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86060" y="4277778"/>
            <a:ext cx="10904953" cy="942584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46472" y="4148387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solidFill>
                  <a:srgbClr val="000000"/>
                </a:solidFill>
                <a:latin typeface="Calibri"/>
                <a:cs typeface="Calibri"/>
              </a:rPr>
              <a:t>Trainieren der Modelle</a:t>
            </a:r>
            <a:endParaRPr lang="de-DE" sz="160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90586" y="2124721"/>
            <a:ext cx="4600427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Freihandform: Form 9">
            <a:extLst>
              <a:ext uri="{FF2B5EF4-FFF2-40B4-BE49-F238E27FC236}">
                <a16:creationId xmlns:a16="http://schemas.microsoft.com/office/drawing/2014/main" id="{7406ACAE-8C86-C008-2E6D-7020C26A0B83}"/>
              </a:ext>
            </a:extLst>
          </p:cNvPr>
          <p:cNvSpPr/>
          <p:nvPr/>
        </p:nvSpPr>
        <p:spPr>
          <a:xfrm>
            <a:off x="6877734" y="2139966"/>
            <a:ext cx="4600427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Trainingspipeline 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>
                <a:cs typeface="Calibri"/>
              </a:rPr>
              <a:t>Basis-Transformer-Modell</a:t>
            </a:r>
          </a:p>
        </p:txBody>
      </p:sp>
      <p:sp>
        <p:nvSpPr>
          <p:cNvPr id="21" name="Rechteck: abgerundete Ecken 10">
            <a:extLst>
              <a:ext uri="{FF2B5EF4-FFF2-40B4-BE49-F238E27FC236}">
                <a16:creationId xmlns:a16="http://schemas.microsoft.com/office/drawing/2014/main" id="{5D34098C-59EA-682C-DC88-38FD7AA7490A}"/>
              </a:ext>
            </a:extLst>
          </p:cNvPr>
          <p:cNvSpPr/>
          <p:nvPr/>
        </p:nvSpPr>
        <p:spPr>
          <a:xfrm>
            <a:off x="686060" y="5379429"/>
            <a:ext cx="10904953" cy="942584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/>
          </a:p>
        </p:txBody>
      </p:sp>
      <p:sp>
        <p:nvSpPr>
          <p:cNvPr id="24" name="Rechteck 23" descr="Balkendiagramm mit Abwärtstrend mit einfarbiger Füllung">
            <a:extLst>
              <a:ext uri="{FF2B5EF4-FFF2-40B4-BE49-F238E27FC236}">
                <a16:creationId xmlns:a16="http://schemas.microsoft.com/office/drawing/2014/main" id="{CFF73535-09DC-364F-9DE0-8AD2D71C4382}"/>
              </a:ext>
            </a:extLst>
          </p:cNvPr>
          <p:cNvSpPr/>
          <p:nvPr/>
        </p:nvSpPr>
        <p:spPr>
          <a:xfrm>
            <a:off x="999511" y="5519509"/>
            <a:ext cx="658708" cy="65870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ihandform: Form 12">
            <a:extLst>
              <a:ext uri="{FF2B5EF4-FFF2-40B4-BE49-F238E27FC236}">
                <a16:creationId xmlns:a16="http://schemas.microsoft.com/office/drawing/2014/main" id="{06C1354F-725C-BBEA-80EB-22FB3A2F65D4}"/>
              </a:ext>
            </a:extLst>
          </p:cNvPr>
          <p:cNvSpPr/>
          <p:nvPr/>
        </p:nvSpPr>
        <p:spPr>
          <a:xfrm>
            <a:off x="2046472" y="5250038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r>
              <a:rPr lang="de-DE" sz="2400">
                <a:solidFill>
                  <a:srgbClr val="000000"/>
                </a:solidFill>
                <a:latin typeface="Calibri"/>
                <a:cs typeface="Calibri"/>
              </a:rPr>
              <a:t>Testen der Modelle</a:t>
            </a:r>
            <a:endParaRPr lang="de-DE" sz="1600"/>
          </a:p>
        </p:txBody>
      </p:sp>
      <p:sp>
        <p:nvSpPr>
          <p:cNvPr id="27" name="Freihandform: Form 9">
            <a:extLst>
              <a:ext uri="{FF2B5EF4-FFF2-40B4-BE49-F238E27FC236}">
                <a16:creationId xmlns:a16="http://schemas.microsoft.com/office/drawing/2014/main" id="{F441CAC8-E417-143A-9954-AC1D8AF84C81}"/>
              </a:ext>
            </a:extLst>
          </p:cNvPr>
          <p:cNvSpPr/>
          <p:nvPr/>
        </p:nvSpPr>
        <p:spPr>
          <a:xfrm>
            <a:off x="6875199" y="4256322"/>
            <a:ext cx="4564219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/>
              <a:t>Referenz-Zusammenfassungen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 sz="1600"/>
              <a:t>Modelle erstellen für die verschiedenen Kategorien</a:t>
            </a:r>
            <a:r>
              <a:rPr lang="de-DE" sz="1600" dirty="0">
                <a:cs typeface="Calibri"/>
              </a:rPr>
              <a:t> </a:t>
            </a:r>
            <a:endParaRPr lang="de-DE" sz="1600" dirty="0">
              <a:ea typeface="Calibri"/>
              <a:cs typeface="Calibri"/>
            </a:endParaRPr>
          </a:p>
        </p:txBody>
      </p:sp>
      <p:sp>
        <p:nvSpPr>
          <p:cNvPr id="31" name="Freihandform: Form 9">
            <a:extLst>
              <a:ext uri="{FF2B5EF4-FFF2-40B4-BE49-F238E27FC236}">
                <a16:creationId xmlns:a16="http://schemas.microsoft.com/office/drawing/2014/main" id="{930E5C05-D8A4-8FF5-A159-E857AE996F5E}"/>
              </a:ext>
            </a:extLst>
          </p:cNvPr>
          <p:cNvSpPr/>
          <p:nvPr/>
        </p:nvSpPr>
        <p:spPr>
          <a:xfrm>
            <a:off x="6874706" y="5354229"/>
            <a:ext cx="4564219" cy="942583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/>
              <a:t>ROUGE-Score</a:t>
            </a:r>
          </a:p>
          <a:p>
            <a:pPr defTabSz="800100">
              <a:spcBef>
                <a:spcPct val="0"/>
              </a:spcBef>
              <a:spcAft>
                <a:spcPct val="35000"/>
              </a:spcAft>
            </a:pPr>
            <a:r>
              <a:rPr lang="de-DE"/>
              <a:t>Kompression</a:t>
            </a:r>
          </a:p>
        </p:txBody>
      </p:sp>
      <p:sp>
        <p:nvSpPr>
          <p:cNvPr id="39" name="Ring 38">
            <a:extLst>
              <a:ext uri="{FF2B5EF4-FFF2-40B4-BE49-F238E27FC236}">
                <a16:creationId xmlns:a16="http://schemas.microsoft.com/office/drawing/2014/main" id="{1E57153B-798A-8618-48CF-7E21715300A7}"/>
              </a:ext>
            </a:extLst>
          </p:cNvPr>
          <p:cNvSpPr/>
          <p:nvPr/>
        </p:nvSpPr>
        <p:spPr>
          <a:xfrm>
            <a:off x="9938103" y="4456076"/>
            <a:ext cx="201351" cy="201352"/>
          </a:xfrm>
          <a:prstGeom prst="donut">
            <a:avLst>
              <a:gd name="adj" fmla="val 1038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0" name="Grafik 39" descr="Häkchen mit einfarbiger Füllung">
            <a:extLst>
              <a:ext uri="{FF2B5EF4-FFF2-40B4-BE49-F238E27FC236}">
                <a16:creationId xmlns:a16="http://schemas.microsoft.com/office/drawing/2014/main" id="{2783E2B0-4272-54C3-2E78-ABFD4AED8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2679" y="2207850"/>
            <a:ext cx="328961" cy="328961"/>
          </a:xfrm>
          <a:prstGeom prst="rect">
            <a:avLst/>
          </a:prstGeom>
        </p:spPr>
      </p:pic>
      <p:pic>
        <p:nvPicPr>
          <p:cNvPr id="41" name="Grafik 40" descr="Häkchen mit einfarbiger Füllung">
            <a:extLst>
              <a:ext uri="{FF2B5EF4-FFF2-40B4-BE49-F238E27FC236}">
                <a16:creationId xmlns:a16="http://schemas.microsoft.com/office/drawing/2014/main" id="{EFA3ECCF-0548-A20D-9E02-13C538B06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7024" y="3203566"/>
            <a:ext cx="328961" cy="328961"/>
          </a:xfrm>
          <a:prstGeom prst="rect">
            <a:avLst/>
          </a:prstGeom>
        </p:spPr>
      </p:pic>
      <p:pic>
        <p:nvPicPr>
          <p:cNvPr id="42" name="Grafik 41" descr="Häkchen mit einfarbiger Füllung">
            <a:extLst>
              <a:ext uri="{FF2B5EF4-FFF2-40B4-BE49-F238E27FC236}">
                <a16:creationId xmlns:a16="http://schemas.microsoft.com/office/drawing/2014/main" id="{EEA75B1B-F4E9-48A7-9236-9EF36220C1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9142" y="2604427"/>
            <a:ext cx="328961" cy="328961"/>
          </a:xfrm>
          <a:prstGeom prst="rect">
            <a:avLst/>
          </a:prstGeom>
        </p:spPr>
      </p:pic>
      <p:pic>
        <p:nvPicPr>
          <p:cNvPr id="43" name="Grafik 42" descr="Häkchen mit einfarbiger Füllung">
            <a:extLst>
              <a:ext uri="{FF2B5EF4-FFF2-40B4-BE49-F238E27FC236}">
                <a16:creationId xmlns:a16="http://schemas.microsoft.com/office/drawing/2014/main" id="{9D19C7A2-22E6-AF1A-8EBD-A2AF352969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7558" y="3482163"/>
            <a:ext cx="328961" cy="328961"/>
          </a:xfrm>
          <a:prstGeom prst="rect">
            <a:avLst/>
          </a:prstGeom>
        </p:spPr>
      </p:pic>
      <p:pic>
        <p:nvPicPr>
          <p:cNvPr id="44" name="Grafik 43" descr="Häkchen mit einfarbiger Füllung">
            <a:extLst>
              <a:ext uri="{FF2B5EF4-FFF2-40B4-BE49-F238E27FC236}">
                <a16:creationId xmlns:a16="http://schemas.microsoft.com/office/drawing/2014/main" id="{D7373FF6-6DAB-10C5-71FF-5AEF01AA2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7023" y="3767641"/>
            <a:ext cx="328961" cy="328961"/>
          </a:xfrm>
          <a:prstGeom prst="rect">
            <a:avLst/>
          </a:prstGeom>
        </p:spPr>
      </p:pic>
      <p:pic>
        <p:nvPicPr>
          <p:cNvPr id="46" name="Grafik 19" descr="Schließen mit einfarbiger Füllung">
            <a:extLst>
              <a:ext uri="{FF2B5EF4-FFF2-40B4-BE49-F238E27FC236}">
                <a16:creationId xmlns:a16="http://schemas.microsoft.com/office/drawing/2014/main" id="{69119153-6C42-9321-F874-21FE3E9AE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34916" y="4760333"/>
            <a:ext cx="310377" cy="310377"/>
          </a:xfrm>
          <a:prstGeom prst="rect">
            <a:avLst/>
          </a:prstGeom>
        </p:spPr>
      </p:pic>
      <p:pic>
        <p:nvPicPr>
          <p:cNvPr id="47" name="Grafik 19" descr="Schließen mit einfarbiger Füllung">
            <a:extLst>
              <a:ext uri="{FF2B5EF4-FFF2-40B4-BE49-F238E27FC236}">
                <a16:creationId xmlns:a16="http://schemas.microsoft.com/office/drawing/2014/main" id="{C1F0A846-C76D-BE2F-0476-D946FABB8E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6656" y="5505105"/>
            <a:ext cx="310377" cy="310377"/>
          </a:xfrm>
          <a:prstGeom prst="rect">
            <a:avLst/>
          </a:prstGeom>
        </p:spPr>
      </p:pic>
      <p:pic>
        <p:nvPicPr>
          <p:cNvPr id="48" name="Grafik 19" descr="Schließen mit einfarbiger Füllung">
            <a:extLst>
              <a:ext uri="{FF2B5EF4-FFF2-40B4-BE49-F238E27FC236}">
                <a16:creationId xmlns:a16="http://schemas.microsoft.com/office/drawing/2014/main" id="{45BFF7CD-2B76-B0BA-65EA-F61DB3E96E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6656" y="5848863"/>
            <a:ext cx="310377" cy="310377"/>
          </a:xfrm>
          <a:prstGeom prst="rect">
            <a:avLst/>
          </a:prstGeom>
        </p:spPr>
      </p:pic>
      <p:pic>
        <p:nvPicPr>
          <p:cNvPr id="49" name="Grafik 48" descr="Künstliche Intelligenz mit einfarbiger Füllung">
            <a:extLst>
              <a:ext uri="{FF2B5EF4-FFF2-40B4-BE49-F238E27FC236}">
                <a16:creationId xmlns:a16="http://schemas.microsoft.com/office/drawing/2014/main" id="{8B5DDBB9-AFAE-4A94-71F1-CF96A42E1F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0939" y="4441838"/>
            <a:ext cx="628872" cy="628872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F199CE-483F-18E7-E4A3-B37AFBCB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3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21" grpId="0" animBg="1"/>
      <p:bldP spid="25" grpId="0"/>
      <p:bldP spid="27" grpId="0"/>
      <p:bldP spid="31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Entwicklung von zusätzlichen Modulen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1115" y="2114854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4916785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 kern="1200">
              <a:cs typeface="Calibri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800100">
              <a:spcBef>
                <a:spcPct val="0"/>
              </a:spcBef>
              <a:spcAft>
                <a:spcPct val="35000"/>
              </a:spcAft>
            </a:pPr>
            <a:endParaRPr lang="de-DE"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defTabSz="1111250">
              <a:spcBef>
                <a:spcPct val="0"/>
              </a:spcBef>
              <a:spcAft>
                <a:spcPct val="35000"/>
              </a:spcAft>
            </a:pPr>
            <a:endParaRPr lang="de-DE" sz="2500">
              <a:cs typeface="Calibri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BF362467-7AB8-6A32-A4B9-D750319846A6}"/>
              </a:ext>
            </a:extLst>
          </p:cNvPr>
          <p:cNvSpPr/>
          <p:nvPr/>
        </p:nvSpPr>
        <p:spPr>
          <a:xfrm>
            <a:off x="6948583" y="2108457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800" kern="12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DA3D1-E439-525D-725E-69A4D358CDB5}"/>
              </a:ext>
            </a:extLst>
          </p:cNvPr>
          <p:cNvSpPr txBox="1"/>
          <p:nvPr/>
        </p:nvSpPr>
        <p:spPr>
          <a:xfrm>
            <a:off x="2022432" y="3974403"/>
            <a:ext cx="467116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Autom</a:t>
            </a:r>
            <a:r>
              <a:rPr lang="en-US" sz="2500">
                <a:cs typeface="Calibri"/>
              </a:rPr>
              <a:t>. </a:t>
            </a:r>
            <a:r>
              <a:rPr lang="en-US" sz="2500" err="1">
                <a:cs typeface="Calibri"/>
              </a:rPr>
              <a:t>Dokumenteneinlesen</a:t>
            </a:r>
            <a:endParaRPr lang="en-US" sz="2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7895A-87E4-2A83-A0BD-03DEF5E1457C}"/>
              </a:ext>
            </a:extLst>
          </p:cNvPr>
          <p:cNvSpPr txBox="1"/>
          <p:nvPr/>
        </p:nvSpPr>
        <p:spPr>
          <a:xfrm>
            <a:off x="2025042" y="5438383"/>
            <a:ext cx="358818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Spracheingabe</a:t>
            </a:r>
            <a:r>
              <a:rPr lang="en-US" sz="2500">
                <a:cs typeface="Calibri"/>
              </a:rPr>
              <a:t> </a:t>
            </a:r>
            <a:endParaRPr lang="en-US" sz="2500"/>
          </a:p>
        </p:txBody>
      </p:sp>
      <p:pic>
        <p:nvPicPr>
          <p:cNvPr id="17" name="Grafik 16" descr="Volumen mit einfarbiger Füllung">
            <a:extLst>
              <a:ext uri="{FF2B5EF4-FFF2-40B4-BE49-F238E27FC236}">
                <a16:creationId xmlns:a16="http://schemas.microsoft.com/office/drawing/2014/main" id="{BEA0E513-8F13-6D62-A444-B861696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07" y="5345642"/>
            <a:ext cx="658708" cy="658708"/>
          </a:xfrm>
          <a:prstGeom prst="rect">
            <a:avLst/>
          </a:prstGeom>
        </p:spPr>
      </p:pic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933277" y="3917000"/>
            <a:ext cx="658708" cy="65870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8" name="Grafik 17" descr="Verwaltungsrat mit einfarbiger Füllung">
            <a:extLst>
              <a:ext uri="{FF2B5EF4-FFF2-40B4-BE49-F238E27FC236}">
                <a16:creationId xmlns:a16="http://schemas.microsoft.com/office/drawing/2014/main" id="{44F45A95-8CF3-D1EC-2FA2-FEF3B3B86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87" y="2342337"/>
            <a:ext cx="725128" cy="72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FAD1-192D-D29C-D2A4-876F4C243A5C}"/>
              </a:ext>
            </a:extLst>
          </p:cNvPr>
          <p:cNvSpPr txBox="1"/>
          <p:nvPr/>
        </p:nvSpPr>
        <p:spPr>
          <a:xfrm>
            <a:off x="2019822" y="2275562"/>
            <a:ext cx="450415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err="1">
                <a:cs typeface="Calibri"/>
              </a:rPr>
              <a:t>Erweiterung</a:t>
            </a:r>
            <a:r>
              <a:rPr lang="en-US" sz="2500">
                <a:cs typeface="Calibri"/>
              </a:rPr>
              <a:t> der </a:t>
            </a:r>
            <a:r>
              <a:rPr lang="en-US" sz="2500" err="1">
                <a:cs typeface="Calibri"/>
              </a:rPr>
              <a:t>Anforderungen</a:t>
            </a:r>
            <a:r>
              <a:rPr lang="en-US" sz="2500">
                <a:cs typeface="Calibri"/>
              </a:rPr>
              <a:t> um </a:t>
            </a:r>
            <a:r>
              <a:rPr lang="en-US" sz="2500" err="1">
                <a:cs typeface="Calibri"/>
              </a:rPr>
              <a:t>zwei</a:t>
            </a:r>
            <a:r>
              <a:rPr lang="en-US" sz="2500">
                <a:cs typeface="Calibri"/>
              </a:rPr>
              <a:t> </a:t>
            </a:r>
            <a:r>
              <a:rPr lang="en-US" sz="2500" err="1">
                <a:cs typeface="Calibri"/>
              </a:rPr>
              <a:t>Funktionen</a:t>
            </a:r>
            <a:endParaRPr lang="en-US" sz="250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34ED-84BC-DC64-B379-DA06865A098D}"/>
              </a:ext>
            </a:extLst>
          </p:cNvPr>
          <p:cNvSpPr txBox="1"/>
          <p:nvPr/>
        </p:nvSpPr>
        <p:spPr>
          <a:xfrm>
            <a:off x="7051109" y="3776075"/>
            <a:ext cx="442325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>
                <a:cs typeface="Calibri"/>
              </a:rPr>
              <a:t>Recherche</a:t>
            </a:r>
            <a:endParaRPr lang="en-US">
              <a:cs typeface="Calibri" panose="020F0502020204030204"/>
            </a:endParaRPr>
          </a:p>
          <a:p>
            <a:r>
              <a:rPr lang="en-US" sz="2500" err="1">
                <a:cs typeface="Calibri"/>
              </a:rPr>
              <a:t>Entwicklung</a:t>
            </a:r>
            <a:endParaRPr lang="en-US" sz="250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3F06B-34A6-342F-5B03-7B6FE7B55224}"/>
              </a:ext>
            </a:extLst>
          </p:cNvPr>
          <p:cNvSpPr txBox="1"/>
          <p:nvPr/>
        </p:nvSpPr>
        <p:spPr>
          <a:xfrm>
            <a:off x="6624180" y="5277633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500">
                <a:cs typeface="Arial"/>
              </a:rPr>
              <a:t>Recherche</a:t>
            </a:r>
            <a:endParaRPr lang="en-US">
              <a:cs typeface="Calibri" panose="020F0502020204030204"/>
            </a:endParaRPr>
          </a:p>
          <a:p>
            <a:pPr lvl="1"/>
            <a:r>
              <a:rPr lang="en-US" sz="2500" err="1">
                <a:cs typeface="Arial"/>
              </a:rPr>
              <a:t>Entwicklung</a:t>
            </a:r>
            <a:endParaRPr lang="en-US" err="1">
              <a:cs typeface="Calibri" panose="020F0502020204030204"/>
            </a:endParaRPr>
          </a:p>
        </p:txBody>
      </p:sp>
      <p:pic>
        <p:nvPicPr>
          <p:cNvPr id="21" name="Grafik 40" descr="Häkchen mit einfarbiger Füllung">
            <a:extLst>
              <a:ext uri="{FF2B5EF4-FFF2-40B4-BE49-F238E27FC236}">
                <a16:creationId xmlns:a16="http://schemas.microsoft.com/office/drawing/2014/main" id="{97ECEEAC-D686-861E-5CDD-6C1C199AF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3882060"/>
            <a:ext cx="328961" cy="328961"/>
          </a:xfrm>
          <a:prstGeom prst="rect">
            <a:avLst/>
          </a:prstGeom>
        </p:spPr>
      </p:pic>
      <p:pic>
        <p:nvPicPr>
          <p:cNvPr id="25" name="Grafik 40" descr="Häkchen mit einfarbiger Füllung">
            <a:extLst>
              <a:ext uri="{FF2B5EF4-FFF2-40B4-BE49-F238E27FC236}">
                <a16:creationId xmlns:a16="http://schemas.microsoft.com/office/drawing/2014/main" id="{34EC3F85-E694-5D73-50DD-D2364C29B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4278717"/>
            <a:ext cx="328961" cy="328961"/>
          </a:xfrm>
          <a:prstGeom prst="rect">
            <a:avLst/>
          </a:prstGeom>
        </p:spPr>
      </p:pic>
      <p:pic>
        <p:nvPicPr>
          <p:cNvPr id="27" name="Grafik 40" descr="Häkchen mit einfarbiger Füllung">
            <a:extLst>
              <a:ext uri="{FF2B5EF4-FFF2-40B4-BE49-F238E27FC236}">
                <a16:creationId xmlns:a16="http://schemas.microsoft.com/office/drawing/2014/main" id="{DED2A828-A405-9B42-7DB7-912195EFB2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5343429"/>
            <a:ext cx="328961" cy="328961"/>
          </a:xfrm>
          <a:prstGeom prst="rect">
            <a:avLst/>
          </a:prstGeom>
        </p:spPr>
      </p:pic>
      <p:pic>
        <p:nvPicPr>
          <p:cNvPr id="29" name="Grafik 40" descr="Häkchen mit einfarbiger Füllung">
            <a:extLst>
              <a:ext uri="{FF2B5EF4-FFF2-40B4-BE49-F238E27FC236}">
                <a16:creationId xmlns:a16="http://schemas.microsoft.com/office/drawing/2014/main" id="{C48F80AA-7477-218E-8A17-8F9FCC28F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27435" y="5760963"/>
            <a:ext cx="328961" cy="328961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AAF37B1-70AF-1F8F-E729-86638203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8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3" grpId="0"/>
      <p:bldP spid="15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Nächste Schritte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6CFF98-5959-5E92-926D-3467361A1959}"/>
              </a:ext>
            </a:extLst>
          </p:cNvPr>
          <p:cNvSpPr/>
          <p:nvPr/>
        </p:nvSpPr>
        <p:spPr>
          <a:xfrm>
            <a:off x="1957030" y="2352307"/>
            <a:ext cx="8277940" cy="3657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de-DE"/>
          </a:p>
        </p:txBody>
      </p:sp>
      <p:sp>
        <p:nvSpPr>
          <p:cNvPr id="16" name="Gerader Verbinder 6">
            <a:extLst>
              <a:ext uri="{FF2B5EF4-FFF2-40B4-BE49-F238E27FC236}">
                <a16:creationId xmlns:a16="http://schemas.microsoft.com/office/drawing/2014/main" id="{8AD12B02-C478-49C0-6FCB-E8CC5CF60556}"/>
              </a:ext>
            </a:extLst>
          </p:cNvPr>
          <p:cNvSpPr/>
          <p:nvPr/>
        </p:nvSpPr>
        <p:spPr>
          <a:xfrm>
            <a:off x="1957030" y="4181106"/>
            <a:ext cx="8277940" cy="54863"/>
          </a:xfrm>
          <a:prstGeom prst="line">
            <a:avLst/>
          </a:prstGeom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ihandform: Form 7">
            <a:extLst>
              <a:ext uri="{FF2B5EF4-FFF2-40B4-BE49-F238E27FC236}">
                <a16:creationId xmlns:a16="http://schemas.microsoft.com/office/drawing/2014/main" id="{A7E4E74B-8F7D-13F5-9508-1D3A0887A416}"/>
              </a:ext>
            </a:extLst>
          </p:cNvPr>
          <p:cNvSpPr/>
          <p:nvPr/>
        </p:nvSpPr>
        <p:spPr>
          <a:xfrm>
            <a:off x="2085470" y="4316438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kern="1200">
                <a:latin typeface="Calibri Light" panose="020F0302020204030204"/>
              </a:rPr>
              <a:t>20.06.2023</a:t>
            </a:r>
            <a:endParaRPr lang="de-DE" sz="1400" kern="1200"/>
          </a:p>
        </p:txBody>
      </p:sp>
      <p:sp>
        <p:nvSpPr>
          <p:cNvPr id="19" name="Freihandform: Form 8">
            <a:extLst>
              <a:ext uri="{FF2B5EF4-FFF2-40B4-BE49-F238E27FC236}">
                <a16:creationId xmlns:a16="http://schemas.microsoft.com/office/drawing/2014/main" id="{59B73951-E4E9-AFF4-0A26-F7347E12AFDE}"/>
              </a:ext>
            </a:extLst>
          </p:cNvPr>
          <p:cNvSpPr/>
          <p:nvPr/>
        </p:nvSpPr>
        <p:spPr>
          <a:xfrm>
            <a:off x="1958510" y="2862542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2. Zwischenstands-</a:t>
            </a:r>
          </a:p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err="1">
                <a:latin typeface="Calibri"/>
                <a:cs typeface="Calibri"/>
              </a:rPr>
              <a:t>präsentation</a:t>
            </a:r>
            <a:endParaRPr lang="de-DE" sz="1200" kern="1200">
              <a:latin typeface="Calibri"/>
              <a:cs typeface="Calibri"/>
            </a:endParaRPr>
          </a:p>
        </p:txBody>
      </p:sp>
      <p:sp>
        <p:nvSpPr>
          <p:cNvPr id="20" name="Gerader Verbinder 9">
            <a:extLst>
              <a:ext uri="{FF2B5EF4-FFF2-40B4-BE49-F238E27FC236}">
                <a16:creationId xmlns:a16="http://schemas.microsoft.com/office/drawing/2014/main" id="{5501A9C6-DF9E-9081-6657-A0AC565D050A}"/>
              </a:ext>
            </a:extLst>
          </p:cNvPr>
          <p:cNvSpPr/>
          <p:nvPr/>
        </p:nvSpPr>
        <p:spPr>
          <a:xfrm>
            <a:off x="3016513" y="3486162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ihandform: Form 10">
            <a:extLst>
              <a:ext uri="{FF2B5EF4-FFF2-40B4-BE49-F238E27FC236}">
                <a16:creationId xmlns:a16="http://schemas.microsoft.com/office/drawing/2014/main" id="{89A09DF5-615C-9CB8-A565-7F9A75C3EF6A}"/>
              </a:ext>
            </a:extLst>
          </p:cNvPr>
          <p:cNvSpPr/>
          <p:nvPr/>
        </p:nvSpPr>
        <p:spPr>
          <a:xfrm>
            <a:off x="3312753" y="3632466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08.07.2023</a:t>
            </a:r>
          </a:p>
        </p:txBody>
      </p:sp>
      <p:sp>
        <p:nvSpPr>
          <p:cNvPr id="24" name="Ellipse 11">
            <a:extLst>
              <a:ext uri="{FF2B5EF4-FFF2-40B4-BE49-F238E27FC236}">
                <a16:creationId xmlns:a16="http://schemas.microsoft.com/office/drawing/2014/main" id="{8BED63A3-0B2B-9E82-2C9C-93F4B8012344}"/>
              </a:ext>
            </a:extLst>
          </p:cNvPr>
          <p:cNvSpPr/>
          <p:nvPr/>
        </p:nvSpPr>
        <p:spPr>
          <a:xfrm>
            <a:off x="2989081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ihandform: Form 12">
            <a:extLst>
              <a:ext uri="{FF2B5EF4-FFF2-40B4-BE49-F238E27FC236}">
                <a16:creationId xmlns:a16="http://schemas.microsoft.com/office/drawing/2014/main" id="{5A4BD15B-DA14-C96D-104D-8331F6689692}"/>
              </a:ext>
            </a:extLst>
          </p:cNvPr>
          <p:cNvSpPr/>
          <p:nvPr/>
        </p:nvSpPr>
        <p:spPr>
          <a:xfrm>
            <a:off x="3185793" y="4876051"/>
            <a:ext cx="2116004" cy="68625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71428"/>
              <a:satOff val="-8015"/>
              <a:lumOff val="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Klassifizierungs- und Zusammenfassungsmodelle  </a:t>
            </a:r>
          </a:p>
        </p:txBody>
      </p:sp>
      <p:sp>
        <p:nvSpPr>
          <p:cNvPr id="26" name="Gerader Verbinder 13">
            <a:extLst>
              <a:ext uri="{FF2B5EF4-FFF2-40B4-BE49-F238E27FC236}">
                <a16:creationId xmlns:a16="http://schemas.microsoft.com/office/drawing/2014/main" id="{AA893158-65FE-D077-154B-C044B698180A}"/>
              </a:ext>
            </a:extLst>
          </p:cNvPr>
          <p:cNvSpPr/>
          <p:nvPr/>
        </p:nvSpPr>
        <p:spPr>
          <a:xfrm>
            <a:off x="4243795" y="4181106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71428"/>
                <a:satOff val="-8015"/>
                <a:lumOff val="1373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ihandform: Form 14">
            <a:extLst>
              <a:ext uri="{FF2B5EF4-FFF2-40B4-BE49-F238E27FC236}">
                <a16:creationId xmlns:a16="http://schemas.microsoft.com/office/drawing/2014/main" id="{6EBF5082-1245-7653-5899-733496CD21BC}"/>
              </a:ext>
            </a:extLst>
          </p:cNvPr>
          <p:cNvSpPr/>
          <p:nvPr/>
        </p:nvSpPr>
        <p:spPr>
          <a:xfrm>
            <a:off x="4540036" y="4316438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>
                <a:latin typeface="Calibri Light" panose="020F0302020204030204"/>
              </a:rPr>
              <a:t>16.07.2023</a:t>
            </a:r>
            <a:endParaRPr lang="de-DE" sz="1400"/>
          </a:p>
        </p:txBody>
      </p:sp>
      <p:sp>
        <p:nvSpPr>
          <p:cNvPr id="28" name="Ellipse 15">
            <a:extLst>
              <a:ext uri="{FF2B5EF4-FFF2-40B4-BE49-F238E27FC236}">
                <a16:creationId xmlns:a16="http://schemas.microsoft.com/office/drawing/2014/main" id="{BAAB146B-A4B1-CC6B-AB33-19BD22A0DDC1}"/>
              </a:ext>
            </a:extLst>
          </p:cNvPr>
          <p:cNvSpPr/>
          <p:nvPr/>
        </p:nvSpPr>
        <p:spPr>
          <a:xfrm>
            <a:off x="4216363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71428"/>
              <a:satOff val="-8015"/>
              <a:lumOff val="1373"/>
              <a:alphaOff val="0"/>
            </a:schemeClr>
          </a:lnRef>
          <a:fillRef idx="1">
            <a:schemeClr val="accent3">
              <a:hueOff val="71428"/>
              <a:satOff val="-8015"/>
              <a:lumOff val="1373"/>
              <a:alphaOff val="0"/>
            </a:schemeClr>
          </a:fillRef>
          <a:effectRef idx="0">
            <a:schemeClr val="accent3">
              <a:hueOff val="71428"/>
              <a:satOff val="-8015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ihandform: Form 16">
            <a:extLst>
              <a:ext uri="{FF2B5EF4-FFF2-40B4-BE49-F238E27FC236}">
                <a16:creationId xmlns:a16="http://schemas.microsoft.com/office/drawing/2014/main" id="{DA31956D-B8C1-ECC2-789D-B48B478FB52F}"/>
              </a:ext>
            </a:extLst>
          </p:cNvPr>
          <p:cNvSpPr/>
          <p:nvPr/>
        </p:nvSpPr>
        <p:spPr>
          <a:xfrm>
            <a:off x="4413076" y="2862542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142856"/>
              <a:satOff val="-16031"/>
              <a:lumOff val="274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Frontendentwicklung</a:t>
            </a:r>
          </a:p>
        </p:txBody>
      </p:sp>
      <p:sp>
        <p:nvSpPr>
          <p:cNvPr id="30" name="Gerader Verbinder 17">
            <a:extLst>
              <a:ext uri="{FF2B5EF4-FFF2-40B4-BE49-F238E27FC236}">
                <a16:creationId xmlns:a16="http://schemas.microsoft.com/office/drawing/2014/main" id="{1101642F-BF77-1FC4-9E22-D56504D953AD}"/>
              </a:ext>
            </a:extLst>
          </p:cNvPr>
          <p:cNvSpPr/>
          <p:nvPr/>
        </p:nvSpPr>
        <p:spPr>
          <a:xfrm>
            <a:off x="5471078" y="3486162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142856"/>
                <a:satOff val="-16031"/>
                <a:lumOff val="2745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ihandform: Form 18">
            <a:extLst>
              <a:ext uri="{FF2B5EF4-FFF2-40B4-BE49-F238E27FC236}">
                <a16:creationId xmlns:a16="http://schemas.microsoft.com/office/drawing/2014/main" id="{83A6E1F9-B2B1-E2A8-E4C4-59D062B5B2AF}"/>
              </a:ext>
            </a:extLst>
          </p:cNvPr>
          <p:cNvSpPr/>
          <p:nvPr/>
        </p:nvSpPr>
        <p:spPr>
          <a:xfrm>
            <a:off x="5767319" y="3632466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 b="1">
                <a:latin typeface="Calibri Light" panose="020F0302020204030204"/>
              </a:rPr>
              <a:t>22.07.2023</a:t>
            </a:r>
            <a:endParaRPr lang="de-DE" sz="1400" kern="1200"/>
          </a:p>
        </p:txBody>
      </p:sp>
      <p:sp>
        <p:nvSpPr>
          <p:cNvPr id="32" name="Ellipse 19">
            <a:extLst>
              <a:ext uri="{FF2B5EF4-FFF2-40B4-BE49-F238E27FC236}">
                <a16:creationId xmlns:a16="http://schemas.microsoft.com/office/drawing/2014/main" id="{7B90CF53-2F4A-8C95-B40B-91F5D37711B3}"/>
              </a:ext>
            </a:extLst>
          </p:cNvPr>
          <p:cNvSpPr/>
          <p:nvPr/>
        </p:nvSpPr>
        <p:spPr>
          <a:xfrm>
            <a:off x="5443646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142856"/>
              <a:satOff val="-16031"/>
              <a:lumOff val="2745"/>
              <a:alphaOff val="0"/>
            </a:schemeClr>
          </a:lnRef>
          <a:fillRef idx="1">
            <a:schemeClr val="accent3">
              <a:hueOff val="142856"/>
              <a:satOff val="-16031"/>
              <a:lumOff val="2745"/>
              <a:alphaOff val="0"/>
            </a:schemeClr>
          </a:fillRef>
          <a:effectRef idx="0">
            <a:schemeClr val="accent3">
              <a:hueOff val="142856"/>
              <a:satOff val="-16031"/>
              <a:lumOff val="2745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ihandform: Form 20">
            <a:extLst>
              <a:ext uri="{FF2B5EF4-FFF2-40B4-BE49-F238E27FC236}">
                <a16:creationId xmlns:a16="http://schemas.microsoft.com/office/drawing/2014/main" id="{ED30D194-4BC8-4FF4-0F3A-3DC26E182C6B}"/>
              </a:ext>
            </a:extLst>
          </p:cNvPr>
          <p:cNvSpPr/>
          <p:nvPr/>
        </p:nvSpPr>
        <p:spPr>
          <a:xfrm>
            <a:off x="5621780" y="4865076"/>
            <a:ext cx="2116004" cy="682085"/>
          </a:xfrm>
          <a:custGeom>
            <a:avLst/>
            <a:gdLst>
              <a:gd name="connsiteX0" fmla="*/ 0 w 2116004"/>
              <a:gd name="connsiteY0" fmla="*/ 113683 h 682085"/>
              <a:gd name="connsiteX1" fmla="*/ 113683 w 2116004"/>
              <a:gd name="connsiteY1" fmla="*/ 0 h 682085"/>
              <a:gd name="connsiteX2" fmla="*/ 2002321 w 2116004"/>
              <a:gd name="connsiteY2" fmla="*/ 0 h 682085"/>
              <a:gd name="connsiteX3" fmla="*/ 2116004 w 2116004"/>
              <a:gd name="connsiteY3" fmla="*/ 113683 h 682085"/>
              <a:gd name="connsiteX4" fmla="*/ 2116004 w 2116004"/>
              <a:gd name="connsiteY4" fmla="*/ 568402 h 682085"/>
              <a:gd name="connsiteX5" fmla="*/ 2002321 w 2116004"/>
              <a:gd name="connsiteY5" fmla="*/ 682085 h 682085"/>
              <a:gd name="connsiteX6" fmla="*/ 113683 w 2116004"/>
              <a:gd name="connsiteY6" fmla="*/ 682085 h 682085"/>
              <a:gd name="connsiteX7" fmla="*/ 0 w 2116004"/>
              <a:gd name="connsiteY7" fmla="*/ 568402 h 682085"/>
              <a:gd name="connsiteX8" fmla="*/ 0 w 2116004"/>
              <a:gd name="connsiteY8" fmla="*/ 113683 h 68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82085">
                <a:moveTo>
                  <a:pt x="0" y="113683"/>
                </a:moveTo>
                <a:cubicBezTo>
                  <a:pt x="0" y="50898"/>
                  <a:pt x="50898" y="0"/>
                  <a:pt x="113683" y="0"/>
                </a:cubicBezTo>
                <a:lnTo>
                  <a:pt x="2002321" y="0"/>
                </a:lnTo>
                <a:cubicBezTo>
                  <a:pt x="2065106" y="0"/>
                  <a:pt x="2116004" y="50898"/>
                  <a:pt x="2116004" y="113683"/>
                </a:cubicBezTo>
                <a:lnTo>
                  <a:pt x="2116004" y="568402"/>
                </a:lnTo>
                <a:cubicBezTo>
                  <a:pt x="2116004" y="631187"/>
                  <a:pt x="2065106" y="682085"/>
                  <a:pt x="2002321" y="682085"/>
                </a:cubicBezTo>
                <a:lnTo>
                  <a:pt x="113683" y="682085"/>
                </a:lnTo>
                <a:cubicBezTo>
                  <a:pt x="50898" y="682085"/>
                  <a:pt x="0" y="631187"/>
                  <a:pt x="0" y="568402"/>
                </a:cubicBezTo>
                <a:lnTo>
                  <a:pt x="0" y="113683"/>
                </a:lnTo>
                <a:close/>
              </a:path>
            </a:pathLst>
          </a:custGeom>
        </p:spPr>
        <p:style>
          <a:lnRef idx="2">
            <a:schemeClr val="accent3">
              <a:hueOff val="214284"/>
              <a:satOff val="-24046"/>
              <a:lumOff val="411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977" tIns="139977" rIns="139977" bIns="139977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Gesamtheitliches Testen</a:t>
            </a:r>
          </a:p>
        </p:txBody>
      </p:sp>
      <p:sp>
        <p:nvSpPr>
          <p:cNvPr id="34" name="Gerader Verbinder 23">
            <a:extLst>
              <a:ext uri="{FF2B5EF4-FFF2-40B4-BE49-F238E27FC236}">
                <a16:creationId xmlns:a16="http://schemas.microsoft.com/office/drawing/2014/main" id="{E92944C3-4768-C6DF-98AB-02CAC2E09778}"/>
              </a:ext>
            </a:extLst>
          </p:cNvPr>
          <p:cNvSpPr/>
          <p:nvPr/>
        </p:nvSpPr>
        <p:spPr>
          <a:xfrm>
            <a:off x="6698361" y="4181106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214284"/>
                <a:satOff val="-24046"/>
                <a:lumOff val="4118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ihandform: Form 24">
            <a:extLst>
              <a:ext uri="{FF2B5EF4-FFF2-40B4-BE49-F238E27FC236}">
                <a16:creationId xmlns:a16="http://schemas.microsoft.com/office/drawing/2014/main" id="{5886B078-35DC-5739-B2C3-F9A20C8344E7}"/>
              </a:ext>
            </a:extLst>
          </p:cNvPr>
          <p:cNvSpPr/>
          <p:nvPr/>
        </p:nvSpPr>
        <p:spPr>
          <a:xfrm>
            <a:off x="6994602" y="4316438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 b="1">
                <a:latin typeface="Calibri Light" panose="020F0302020204030204"/>
              </a:rPr>
              <a:t>23.07.2023</a:t>
            </a:r>
            <a:endParaRPr lang="de-DE" sz="14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Ellipse 25">
            <a:extLst>
              <a:ext uri="{FF2B5EF4-FFF2-40B4-BE49-F238E27FC236}">
                <a16:creationId xmlns:a16="http://schemas.microsoft.com/office/drawing/2014/main" id="{63D3A495-E6D3-FA8E-3728-3A86C330ECC3}"/>
              </a:ext>
            </a:extLst>
          </p:cNvPr>
          <p:cNvSpPr/>
          <p:nvPr/>
        </p:nvSpPr>
        <p:spPr>
          <a:xfrm>
            <a:off x="6670929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214284"/>
              <a:satOff val="-24046"/>
              <a:lumOff val="4118"/>
              <a:alphaOff val="0"/>
            </a:schemeClr>
          </a:lnRef>
          <a:fillRef idx="1">
            <a:schemeClr val="accent3">
              <a:hueOff val="214284"/>
              <a:satOff val="-24046"/>
              <a:lumOff val="4118"/>
              <a:alphaOff val="0"/>
            </a:schemeClr>
          </a:fillRef>
          <a:effectRef idx="0">
            <a:schemeClr val="accent3">
              <a:hueOff val="214284"/>
              <a:satOff val="-24046"/>
              <a:lumOff val="4118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ihandform: Form 26">
            <a:extLst>
              <a:ext uri="{FF2B5EF4-FFF2-40B4-BE49-F238E27FC236}">
                <a16:creationId xmlns:a16="http://schemas.microsoft.com/office/drawing/2014/main" id="{9AE22C80-54CF-C9A8-1D75-B6B701EB7214}"/>
              </a:ext>
            </a:extLst>
          </p:cNvPr>
          <p:cNvSpPr/>
          <p:nvPr/>
        </p:nvSpPr>
        <p:spPr>
          <a:xfrm>
            <a:off x="6867641" y="2862542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285712"/>
              <a:satOff val="-32061"/>
              <a:lumOff val="549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lvl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Dokumentation</a:t>
            </a:r>
          </a:p>
        </p:txBody>
      </p:sp>
      <p:sp>
        <p:nvSpPr>
          <p:cNvPr id="38" name="Gerader Verbinder 27">
            <a:extLst>
              <a:ext uri="{FF2B5EF4-FFF2-40B4-BE49-F238E27FC236}">
                <a16:creationId xmlns:a16="http://schemas.microsoft.com/office/drawing/2014/main" id="{7A1346D1-1E61-F636-8771-599DD4CEA4A3}"/>
              </a:ext>
            </a:extLst>
          </p:cNvPr>
          <p:cNvSpPr/>
          <p:nvPr/>
        </p:nvSpPr>
        <p:spPr>
          <a:xfrm>
            <a:off x="7925644" y="3486162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285712"/>
                <a:satOff val="-32061"/>
                <a:lumOff val="5491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ihandform: Form 28">
            <a:extLst>
              <a:ext uri="{FF2B5EF4-FFF2-40B4-BE49-F238E27FC236}">
                <a16:creationId xmlns:a16="http://schemas.microsoft.com/office/drawing/2014/main" id="{EEA2FD16-1D35-BCC9-4243-1759156E8C4E}"/>
              </a:ext>
            </a:extLst>
          </p:cNvPr>
          <p:cNvSpPr/>
          <p:nvPr/>
        </p:nvSpPr>
        <p:spPr>
          <a:xfrm>
            <a:off x="8221884" y="3632466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b="1"/>
            </a:pPr>
            <a:r>
              <a:rPr lang="de-DE" sz="1400" b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</a:rPr>
              <a:t>27.07.2023</a:t>
            </a:r>
            <a:endParaRPr lang="de-DE" sz="14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0" name="Ellipse 29">
            <a:extLst>
              <a:ext uri="{FF2B5EF4-FFF2-40B4-BE49-F238E27FC236}">
                <a16:creationId xmlns:a16="http://schemas.microsoft.com/office/drawing/2014/main" id="{28877D40-2DF4-8138-4F1C-217C6B638E62}"/>
              </a:ext>
            </a:extLst>
          </p:cNvPr>
          <p:cNvSpPr/>
          <p:nvPr/>
        </p:nvSpPr>
        <p:spPr>
          <a:xfrm>
            <a:off x="7898212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285712"/>
              <a:satOff val="-32061"/>
              <a:lumOff val="5491"/>
              <a:alphaOff val="0"/>
            </a:schemeClr>
          </a:lnRef>
          <a:fillRef idx="1">
            <a:schemeClr val="accent3">
              <a:hueOff val="285712"/>
              <a:satOff val="-32061"/>
              <a:lumOff val="5491"/>
              <a:alphaOff val="0"/>
            </a:schemeClr>
          </a:fillRef>
          <a:effectRef idx="0">
            <a:schemeClr val="accent3">
              <a:hueOff val="285712"/>
              <a:satOff val="-32061"/>
              <a:lumOff val="5491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ihandform: Form 30">
            <a:extLst>
              <a:ext uri="{FF2B5EF4-FFF2-40B4-BE49-F238E27FC236}">
                <a16:creationId xmlns:a16="http://schemas.microsoft.com/office/drawing/2014/main" id="{86FD3741-B2E5-AB5E-FCBD-F4AFD82656C5}"/>
              </a:ext>
            </a:extLst>
          </p:cNvPr>
          <p:cNvSpPr/>
          <p:nvPr/>
        </p:nvSpPr>
        <p:spPr>
          <a:xfrm>
            <a:off x="8094924" y="4876051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357140"/>
              <a:satOff val="-40077"/>
              <a:lumOff val="686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200">
                <a:cs typeface="Calibri"/>
              </a:rPr>
              <a:t>Abschlusspräsentation</a:t>
            </a:r>
          </a:p>
        </p:txBody>
      </p:sp>
      <p:sp>
        <p:nvSpPr>
          <p:cNvPr id="42" name="Gerader Verbinder 31">
            <a:extLst>
              <a:ext uri="{FF2B5EF4-FFF2-40B4-BE49-F238E27FC236}">
                <a16:creationId xmlns:a16="http://schemas.microsoft.com/office/drawing/2014/main" id="{73C95045-3366-A070-475E-F7EA5E482FCB}"/>
              </a:ext>
            </a:extLst>
          </p:cNvPr>
          <p:cNvSpPr/>
          <p:nvPr/>
        </p:nvSpPr>
        <p:spPr>
          <a:xfrm>
            <a:off x="9152927" y="4181106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357140"/>
                <a:satOff val="-40077"/>
                <a:lumOff val="6863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Ellipse 33">
            <a:extLst>
              <a:ext uri="{FF2B5EF4-FFF2-40B4-BE49-F238E27FC236}">
                <a16:creationId xmlns:a16="http://schemas.microsoft.com/office/drawing/2014/main" id="{44828936-C698-D8E8-5AFC-250BCE25D4AD}"/>
              </a:ext>
            </a:extLst>
          </p:cNvPr>
          <p:cNvSpPr/>
          <p:nvPr/>
        </p:nvSpPr>
        <p:spPr>
          <a:xfrm>
            <a:off x="9125495" y="4153674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357140"/>
              <a:satOff val="-40077"/>
              <a:lumOff val="6863"/>
              <a:alphaOff val="0"/>
            </a:schemeClr>
          </a:lnRef>
          <a:fillRef idx="1">
            <a:schemeClr val="accent3">
              <a:hueOff val="357140"/>
              <a:satOff val="-40077"/>
              <a:lumOff val="6863"/>
              <a:alphaOff val="0"/>
            </a:schemeClr>
          </a:fillRef>
          <a:effectRef idx="0">
            <a:schemeClr val="accent3">
              <a:hueOff val="357140"/>
              <a:satOff val="-40077"/>
              <a:lumOff val="6863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1F68C-097B-6D4F-A75F-F36668D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6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7" grpId="0"/>
      <p:bldP spid="29" grpId="0" animBg="1"/>
      <p:bldP spid="31" grpId="0"/>
      <p:bldP spid="33" grpId="0" animBg="1"/>
      <p:bldP spid="35" grpId="0"/>
      <p:bldP spid="37" grpId="0" animBg="1"/>
      <p:bldP spid="39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/>
              <a:t>Aktueller</a:t>
            </a:r>
            <a:r>
              <a:rPr lang="en-US" sz="3200"/>
              <a:t> Zwischenstand des Projekts</a:t>
            </a:r>
            <a:endParaRPr lang="de-DE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8C5C-7CD1-41B1-ED06-20C83B82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12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9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SynTex</vt:lpstr>
      <vt:lpstr>Gantt-Chart</vt:lpstr>
      <vt:lpstr>Aktueller Fortschritt</vt:lpstr>
      <vt:lpstr>Datenbeschaffung</vt:lpstr>
      <vt:lpstr>Klassifikation</vt:lpstr>
      <vt:lpstr>Zusammenfassung</vt:lpstr>
      <vt:lpstr>Entwicklung von zusätzlichen Modulen</vt:lpstr>
      <vt:lpstr>Nächste Schritte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revision>8</cp:revision>
  <dcterms:created xsi:type="dcterms:W3CDTF">2023-06-18T14:57:24Z</dcterms:created>
  <dcterms:modified xsi:type="dcterms:W3CDTF">2023-06-19T21:55:23Z</dcterms:modified>
</cp:coreProperties>
</file>