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9"/>
  </p:notesMasterIdLst>
  <p:sldIdLst>
    <p:sldId id="256" r:id="rId2"/>
    <p:sldId id="315" r:id="rId3"/>
    <p:sldId id="302" r:id="rId4"/>
    <p:sldId id="316" r:id="rId5"/>
    <p:sldId id="317" r:id="rId6"/>
    <p:sldId id="318" r:id="rId7"/>
    <p:sldId id="303" r:id="rId8"/>
    <p:sldId id="319" r:id="rId9"/>
    <p:sldId id="320" r:id="rId10"/>
    <p:sldId id="324" r:id="rId11"/>
    <p:sldId id="322" r:id="rId12"/>
    <p:sldId id="304" r:id="rId13"/>
    <p:sldId id="305" r:id="rId14"/>
    <p:sldId id="314" r:id="rId15"/>
    <p:sldId id="306" r:id="rId16"/>
    <p:sldId id="312" r:id="rId17"/>
    <p:sldId id="32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EA99791-67C4-0A4C-9939-2731122EB3D3}">
          <p14:sldIdLst>
            <p14:sldId id="256"/>
            <p14:sldId id="315"/>
            <p14:sldId id="302"/>
            <p14:sldId id="316"/>
            <p14:sldId id="317"/>
            <p14:sldId id="318"/>
            <p14:sldId id="303"/>
            <p14:sldId id="319"/>
            <p14:sldId id="320"/>
            <p14:sldId id="324"/>
            <p14:sldId id="322"/>
            <p14:sldId id="304"/>
            <p14:sldId id="305"/>
            <p14:sldId id="314"/>
            <p14:sldId id="306"/>
            <p14:sldId id="31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58FA3E-0F69-098E-E306-703D5E4B7B4B}" name="Jasmina Pascanovic" initials="JP" userId="2a284edd309ee94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5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02128-359B-4A62-9273-86AEE9E8738F}" v="5" dt="2023-05-23T14:22:38.555"/>
    <p1510:client id="{1A4B293D-C64A-4901-87F5-20C03B77B559}" v="1" dt="2023-05-23T14:44:14.320"/>
    <p1510:client id="{245331B8-10F1-42C0-BB61-8D348FBD741F}" v="10" dt="2023-05-23T15:33:14.050"/>
    <p1510:client id="{343B5406-AEEB-4721-9F08-9861DBD99927}" v="7" dt="2023-05-23T15:07:25.022"/>
    <p1510:client id="{413BC9FF-932E-48AD-B33D-993745429EE1}" v="143" dt="2023-05-23T14:41:01.761"/>
    <p1510:client id="{4EBFFD6E-CE68-4DC1-88D9-16C53280A954}" v="2" dt="2023-05-23T14:25:41.157"/>
    <p1510:client id="{4FCFE62D-CAA6-45D5-8B79-DC75A99928A0}" v="29" dt="2023-05-22T17:57:21.154"/>
    <p1510:client id="{5896340C-FB97-48FC-9C4E-3F31DE4421A2}" v="1" dt="2023-05-23T09:22:04.545"/>
    <p1510:client id="{5F07E7C2-A5AF-467B-82C1-73D80AC2DC7F}" v="64" dt="2023-05-23T14:58:06.714"/>
    <p1510:client id="{671AE78E-EA96-4628-90C0-02079D67C07F}" v="8" dt="2023-05-23T15:32:24.306"/>
    <p1510:client id="{A0B5ADB5-8D9C-469C-A701-77DDF12080DA}" v="6" dt="2023-05-23T15:41:22.417"/>
    <p1510:client id="{C843D2B1-ABF9-466E-86CE-CEACA49AC099}" v="4" dt="2023-05-23T08:38:25.532"/>
    <p1510:client id="{CC77907B-CF57-4D94-89CA-2C8D809755E8}" v="18" dt="2023-05-23T15:12:41.405"/>
    <p1510:client id="{EED64A5A-5CD2-4E9B-A4FC-1A34B0D6D3E4}" v="282" dt="2023-05-23T08:23:54.772"/>
    <p1510:client id="{F651A2A6-39C2-4EF3-B863-B0D25770790B}" v="45" dt="2023-05-23T09:32:46.254"/>
    <p1510:client id="{F9215511-F419-4204-ABBB-DC902C8F2A73}" v="35" dt="2023-05-23T14:26:44.453"/>
    <p1510:client id="{FDE5B749-6154-044C-9F1B-B320D9D42F7A}" v="2413" dt="2023-05-23T15:28:55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1F4E6-94AF-CC4F-8EFA-9305247A74C7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0B33-AED9-E646-A8FD-2A3AF953BC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6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04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644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33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679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94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99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0B33-AED9-E646-A8FD-2A3AF953BCE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93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9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85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937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96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327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099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42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628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51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2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8982E-399E-9141-8324-08E8AD7E47FB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7B51-84C2-FE46-8696-D28818C6E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85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24" r:id="rId2"/>
    <p:sldLayoutId id="2147483723" r:id="rId3"/>
    <p:sldLayoutId id="2147483722" r:id="rId4"/>
    <p:sldLayoutId id="2147483721" r:id="rId5"/>
    <p:sldLayoutId id="2147483720" r:id="rId6"/>
    <p:sldLayoutId id="2147483719" r:id="rId7"/>
    <p:sldLayoutId id="2147483718" r:id="rId8"/>
    <p:sldLayoutId id="2147483717" r:id="rId9"/>
    <p:sldLayoutId id="2147483716" r:id="rId10"/>
    <p:sldLayoutId id="2147483715" r:id="rId11"/>
    <p:sldLayoutId id="2147483714" r:id="rId12"/>
    <p:sldLayoutId id="2147483713" r:id="rId13"/>
    <p:sldLayoutId id="2147483712" r:id="rId14"/>
    <p:sldLayoutId id="2147483711" r:id="rId15"/>
    <p:sldLayoutId id="2147483710" r:id="rId16"/>
    <p:sldLayoutId id="2147483709" r:id="rId17"/>
    <p:sldLayoutId id="2147483708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1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svg"/><Relationship Id="rId5" Type="http://schemas.openxmlformats.org/officeDocument/2006/relationships/image" Target="../media/image10.png"/><Relationship Id="rId4" Type="http://schemas.openxmlformats.org/officeDocument/2006/relationships/image" Target="../media/image38.sv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5902" b="409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SynTex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032FA-0325-AEFE-B45D-64DC237C1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200"/>
              <a:t>Textklassifikation und -zusammenfassung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9D08825-B200-34AD-DDB5-CC217CCA9F3C}"/>
              </a:ext>
            </a:extLst>
          </p:cNvPr>
          <p:cNvSpPr txBox="1">
            <a:spLocks/>
          </p:cNvSpPr>
          <p:nvPr/>
        </p:nvSpPr>
        <p:spPr>
          <a:xfrm>
            <a:off x="-1481441" y="5045129"/>
            <a:ext cx="9144000" cy="491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>
                <a:solidFill>
                  <a:srgbClr val="FFFFFF"/>
                </a:solidFill>
                <a:cs typeface="Calibri"/>
              </a:rPr>
              <a:t>Niklas Koch, Niclas Cramer, Antoine Fuchs, Jasmina </a:t>
            </a:r>
            <a:r>
              <a:rPr lang="de-DE" sz="1200" b="1" err="1">
                <a:solidFill>
                  <a:srgbClr val="FFFFFF"/>
                </a:solidFill>
                <a:cs typeface="Calibri"/>
              </a:rPr>
              <a:t>Pascanovic</a:t>
            </a:r>
            <a:endParaRPr lang="de-DE" sz="1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965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r>
              <a:rPr lang="de-DE" sz="5400">
                <a:ea typeface="Calibri Light"/>
                <a:cs typeface="Calibri Light"/>
              </a:rPr>
              <a:t>Textklassifikation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3C652EB-472D-76E3-9176-0491F1543E04}"/>
              </a:ext>
            </a:extLst>
          </p:cNvPr>
          <p:cNvSpPr/>
          <p:nvPr/>
        </p:nvSpPr>
        <p:spPr>
          <a:xfrm>
            <a:off x="647886" y="2864885"/>
            <a:ext cx="2515671" cy="1079992"/>
          </a:xfrm>
          <a:custGeom>
            <a:avLst/>
            <a:gdLst>
              <a:gd name="connsiteX0" fmla="*/ 0 w 2515671"/>
              <a:gd name="connsiteY0" fmla="*/ 107999 h 1079992"/>
              <a:gd name="connsiteX1" fmla="*/ 107999 w 2515671"/>
              <a:gd name="connsiteY1" fmla="*/ 0 h 1079992"/>
              <a:gd name="connsiteX2" fmla="*/ 2407672 w 2515671"/>
              <a:gd name="connsiteY2" fmla="*/ 0 h 1079992"/>
              <a:gd name="connsiteX3" fmla="*/ 2515671 w 2515671"/>
              <a:gd name="connsiteY3" fmla="*/ 107999 h 1079992"/>
              <a:gd name="connsiteX4" fmla="*/ 2515671 w 2515671"/>
              <a:gd name="connsiteY4" fmla="*/ 971993 h 1079992"/>
              <a:gd name="connsiteX5" fmla="*/ 2407672 w 2515671"/>
              <a:gd name="connsiteY5" fmla="*/ 1079992 h 1079992"/>
              <a:gd name="connsiteX6" fmla="*/ 107999 w 2515671"/>
              <a:gd name="connsiteY6" fmla="*/ 1079992 h 1079992"/>
              <a:gd name="connsiteX7" fmla="*/ 0 w 2515671"/>
              <a:gd name="connsiteY7" fmla="*/ 971993 h 1079992"/>
              <a:gd name="connsiteX8" fmla="*/ 0 w 2515671"/>
              <a:gd name="connsiteY8" fmla="*/ 107999 h 107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5671" h="1079992">
                <a:moveTo>
                  <a:pt x="0" y="107999"/>
                </a:moveTo>
                <a:cubicBezTo>
                  <a:pt x="0" y="48353"/>
                  <a:pt x="48353" y="0"/>
                  <a:pt x="107999" y="0"/>
                </a:cubicBezTo>
                <a:lnTo>
                  <a:pt x="2407672" y="0"/>
                </a:lnTo>
                <a:cubicBezTo>
                  <a:pt x="2467318" y="0"/>
                  <a:pt x="2515671" y="48353"/>
                  <a:pt x="2515671" y="107999"/>
                </a:cubicBezTo>
                <a:lnTo>
                  <a:pt x="2515671" y="971993"/>
                </a:lnTo>
                <a:cubicBezTo>
                  <a:pt x="2515671" y="1031639"/>
                  <a:pt x="2467318" y="1079992"/>
                  <a:pt x="2407672" y="1079992"/>
                </a:cubicBezTo>
                <a:lnTo>
                  <a:pt x="107999" y="1079992"/>
                </a:lnTo>
                <a:cubicBezTo>
                  <a:pt x="48353" y="1079992"/>
                  <a:pt x="0" y="1031639"/>
                  <a:pt x="0" y="971993"/>
                </a:cubicBezTo>
                <a:lnTo>
                  <a:pt x="0" y="1079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832" tIns="107832" rIns="107832" bIns="107832" numCol="1" spcCol="127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>
                <a:latin typeface="Calibri Light" panose="020F0302020204030204"/>
              </a:rPr>
              <a:t>Güte der Ergebnisse</a:t>
            </a:r>
            <a:endParaRPr lang="de-DE" sz="2000" kern="120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519E0DBA-B4FA-D818-CDE7-8F1D9D1BC212}"/>
              </a:ext>
            </a:extLst>
          </p:cNvPr>
          <p:cNvSpPr/>
          <p:nvPr/>
        </p:nvSpPr>
        <p:spPr>
          <a:xfrm>
            <a:off x="3415124" y="3092938"/>
            <a:ext cx="533322" cy="623886"/>
          </a:xfrm>
          <a:custGeom>
            <a:avLst/>
            <a:gdLst>
              <a:gd name="connsiteX0" fmla="*/ 0 w 533322"/>
              <a:gd name="connsiteY0" fmla="*/ 124777 h 623886"/>
              <a:gd name="connsiteX1" fmla="*/ 266661 w 533322"/>
              <a:gd name="connsiteY1" fmla="*/ 124777 h 623886"/>
              <a:gd name="connsiteX2" fmla="*/ 266661 w 533322"/>
              <a:gd name="connsiteY2" fmla="*/ 0 h 623886"/>
              <a:gd name="connsiteX3" fmla="*/ 533322 w 533322"/>
              <a:gd name="connsiteY3" fmla="*/ 311943 h 623886"/>
              <a:gd name="connsiteX4" fmla="*/ 266661 w 533322"/>
              <a:gd name="connsiteY4" fmla="*/ 623886 h 623886"/>
              <a:gd name="connsiteX5" fmla="*/ 266661 w 533322"/>
              <a:gd name="connsiteY5" fmla="*/ 499109 h 623886"/>
              <a:gd name="connsiteX6" fmla="*/ 0 w 533322"/>
              <a:gd name="connsiteY6" fmla="*/ 499109 h 623886"/>
              <a:gd name="connsiteX7" fmla="*/ 0 w 533322"/>
              <a:gd name="connsiteY7" fmla="*/ 124777 h 62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322" h="623886">
                <a:moveTo>
                  <a:pt x="0" y="124777"/>
                </a:moveTo>
                <a:lnTo>
                  <a:pt x="266661" y="124777"/>
                </a:lnTo>
                <a:lnTo>
                  <a:pt x="266661" y="0"/>
                </a:lnTo>
                <a:lnTo>
                  <a:pt x="533322" y="311943"/>
                </a:lnTo>
                <a:lnTo>
                  <a:pt x="266661" y="623886"/>
                </a:lnTo>
                <a:lnTo>
                  <a:pt x="266661" y="499109"/>
                </a:lnTo>
                <a:lnTo>
                  <a:pt x="0" y="499109"/>
                </a:lnTo>
                <a:lnTo>
                  <a:pt x="0" y="12477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4777" rIns="159997" bIns="124777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600" kern="120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EF996AD-CD7A-72D2-DBF9-C7E79B3D4D38}"/>
              </a:ext>
            </a:extLst>
          </p:cNvPr>
          <p:cNvSpPr/>
          <p:nvPr/>
        </p:nvSpPr>
        <p:spPr>
          <a:xfrm>
            <a:off x="4169826" y="2864885"/>
            <a:ext cx="2515671" cy="1079992"/>
          </a:xfrm>
          <a:custGeom>
            <a:avLst/>
            <a:gdLst>
              <a:gd name="connsiteX0" fmla="*/ 0 w 2515671"/>
              <a:gd name="connsiteY0" fmla="*/ 107999 h 1079992"/>
              <a:gd name="connsiteX1" fmla="*/ 107999 w 2515671"/>
              <a:gd name="connsiteY1" fmla="*/ 0 h 1079992"/>
              <a:gd name="connsiteX2" fmla="*/ 2407672 w 2515671"/>
              <a:gd name="connsiteY2" fmla="*/ 0 h 1079992"/>
              <a:gd name="connsiteX3" fmla="*/ 2515671 w 2515671"/>
              <a:gd name="connsiteY3" fmla="*/ 107999 h 1079992"/>
              <a:gd name="connsiteX4" fmla="*/ 2515671 w 2515671"/>
              <a:gd name="connsiteY4" fmla="*/ 971993 h 1079992"/>
              <a:gd name="connsiteX5" fmla="*/ 2407672 w 2515671"/>
              <a:gd name="connsiteY5" fmla="*/ 1079992 h 1079992"/>
              <a:gd name="connsiteX6" fmla="*/ 107999 w 2515671"/>
              <a:gd name="connsiteY6" fmla="*/ 1079992 h 1079992"/>
              <a:gd name="connsiteX7" fmla="*/ 0 w 2515671"/>
              <a:gd name="connsiteY7" fmla="*/ 971993 h 1079992"/>
              <a:gd name="connsiteX8" fmla="*/ 0 w 2515671"/>
              <a:gd name="connsiteY8" fmla="*/ 107999 h 107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5671" h="1079992">
                <a:moveTo>
                  <a:pt x="0" y="107999"/>
                </a:moveTo>
                <a:cubicBezTo>
                  <a:pt x="0" y="48353"/>
                  <a:pt x="48353" y="0"/>
                  <a:pt x="107999" y="0"/>
                </a:cubicBezTo>
                <a:lnTo>
                  <a:pt x="2407672" y="0"/>
                </a:lnTo>
                <a:cubicBezTo>
                  <a:pt x="2467318" y="0"/>
                  <a:pt x="2515671" y="48353"/>
                  <a:pt x="2515671" y="107999"/>
                </a:cubicBezTo>
                <a:lnTo>
                  <a:pt x="2515671" y="971993"/>
                </a:lnTo>
                <a:cubicBezTo>
                  <a:pt x="2515671" y="1031639"/>
                  <a:pt x="2467318" y="1079992"/>
                  <a:pt x="2407672" y="1079992"/>
                </a:cubicBezTo>
                <a:lnTo>
                  <a:pt x="107999" y="1079992"/>
                </a:lnTo>
                <a:cubicBezTo>
                  <a:pt x="48353" y="1079992"/>
                  <a:pt x="0" y="1031639"/>
                  <a:pt x="0" y="971993"/>
                </a:cubicBezTo>
                <a:lnTo>
                  <a:pt x="0" y="1079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832" tIns="107832" rIns="107832" bIns="107832" numCol="1" spcCol="127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>
                <a:latin typeface="Calibri Light" panose="020F0302020204030204"/>
              </a:rPr>
              <a:t>Evaluierung der Ergebnisse</a:t>
            </a:r>
            <a:endParaRPr lang="de-DE" sz="2000" kern="1200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17E4E813-2B8E-8ABD-7E5F-063B3444BA9B}"/>
              </a:ext>
            </a:extLst>
          </p:cNvPr>
          <p:cNvSpPr/>
          <p:nvPr/>
        </p:nvSpPr>
        <p:spPr>
          <a:xfrm>
            <a:off x="659092" y="4428104"/>
            <a:ext cx="2515671" cy="1079992"/>
          </a:xfrm>
          <a:custGeom>
            <a:avLst/>
            <a:gdLst>
              <a:gd name="connsiteX0" fmla="*/ 0 w 2515671"/>
              <a:gd name="connsiteY0" fmla="*/ 107999 h 1079992"/>
              <a:gd name="connsiteX1" fmla="*/ 107999 w 2515671"/>
              <a:gd name="connsiteY1" fmla="*/ 0 h 1079992"/>
              <a:gd name="connsiteX2" fmla="*/ 2407672 w 2515671"/>
              <a:gd name="connsiteY2" fmla="*/ 0 h 1079992"/>
              <a:gd name="connsiteX3" fmla="*/ 2515671 w 2515671"/>
              <a:gd name="connsiteY3" fmla="*/ 107999 h 1079992"/>
              <a:gd name="connsiteX4" fmla="*/ 2515671 w 2515671"/>
              <a:gd name="connsiteY4" fmla="*/ 971993 h 1079992"/>
              <a:gd name="connsiteX5" fmla="*/ 2407672 w 2515671"/>
              <a:gd name="connsiteY5" fmla="*/ 1079992 h 1079992"/>
              <a:gd name="connsiteX6" fmla="*/ 107999 w 2515671"/>
              <a:gd name="connsiteY6" fmla="*/ 1079992 h 1079992"/>
              <a:gd name="connsiteX7" fmla="*/ 0 w 2515671"/>
              <a:gd name="connsiteY7" fmla="*/ 971993 h 1079992"/>
              <a:gd name="connsiteX8" fmla="*/ 0 w 2515671"/>
              <a:gd name="connsiteY8" fmla="*/ 107999 h 107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5671" h="1079992">
                <a:moveTo>
                  <a:pt x="0" y="107999"/>
                </a:moveTo>
                <a:cubicBezTo>
                  <a:pt x="0" y="48353"/>
                  <a:pt x="48353" y="0"/>
                  <a:pt x="107999" y="0"/>
                </a:cubicBezTo>
                <a:lnTo>
                  <a:pt x="2407672" y="0"/>
                </a:lnTo>
                <a:cubicBezTo>
                  <a:pt x="2467318" y="0"/>
                  <a:pt x="2515671" y="48353"/>
                  <a:pt x="2515671" y="107999"/>
                </a:cubicBezTo>
                <a:lnTo>
                  <a:pt x="2515671" y="971993"/>
                </a:lnTo>
                <a:cubicBezTo>
                  <a:pt x="2515671" y="1031639"/>
                  <a:pt x="2467318" y="1079992"/>
                  <a:pt x="2407672" y="1079992"/>
                </a:cubicBezTo>
                <a:lnTo>
                  <a:pt x="107999" y="1079992"/>
                </a:lnTo>
                <a:cubicBezTo>
                  <a:pt x="48353" y="1079992"/>
                  <a:pt x="0" y="1031639"/>
                  <a:pt x="0" y="971993"/>
                </a:cubicBezTo>
                <a:lnTo>
                  <a:pt x="0" y="1079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832" tIns="107832" rIns="107832" bIns="107832" numCol="1" spcCol="127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>
                <a:latin typeface="Calibri Light" panose="020F0302020204030204"/>
              </a:rPr>
              <a:t>Skalierbarkeit</a:t>
            </a:r>
            <a:endParaRPr lang="de-DE" sz="2300" kern="1200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6BCEBEBD-4D22-65DD-1819-3D42E1552A82}"/>
              </a:ext>
            </a:extLst>
          </p:cNvPr>
          <p:cNvSpPr/>
          <p:nvPr/>
        </p:nvSpPr>
        <p:spPr>
          <a:xfrm>
            <a:off x="3426330" y="4656157"/>
            <a:ext cx="533322" cy="623886"/>
          </a:xfrm>
          <a:custGeom>
            <a:avLst/>
            <a:gdLst>
              <a:gd name="connsiteX0" fmla="*/ 0 w 533322"/>
              <a:gd name="connsiteY0" fmla="*/ 124777 h 623886"/>
              <a:gd name="connsiteX1" fmla="*/ 266661 w 533322"/>
              <a:gd name="connsiteY1" fmla="*/ 124777 h 623886"/>
              <a:gd name="connsiteX2" fmla="*/ 266661 w 533322"/>
              <a:gd name="connsiteY2" fmla="*/ 0 h 623886"/>
              <a:gd name="connsiteX3" fmla="*/ 533322 w 533322"/>
              <a:gd name="connsiteY3" fmla="*/ 311943 h 623886"/>
              <a:gd name="connsiteX4" fmla="*/ 266661 w 533322"/>
              <a:gd name="connsiteY4" fmla="*/ 623886 h 623886"/>
              <a:gd name="connsiteX5" fmla="*/ 266661 w 533322"/>
              <a:gd name="connsiteY5" fmla="*/ 499109 h 623886"/>
              <a:gd name="connsiteX6" fmla="*/ 0 w 533322"/>
              <a:gd name="connsiteY6" fmla="*/ 499109 h 623886"/>
              <a:gd name="connsiteX7" fmla="*/ 0 w 533322"/>
              <a:gd name="connsiteY7" fmla="*/ 124777 h 62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322" h="623886">
                <a:moveTo>
                  <a:pt x="0" y="124777"/>
                </a:moveTo>
                <a:lnTo>
                  <a:pt x="266661" y="124777"/>
                </a:lnTo>
                <a:lnTo>
                  <a:pt x="266661" y="0"/>
                </a:lnTo>
                <a:lnTo>
                  <a:pt x="533322" y="311943"/>
                </a:lnTo>
                <a:lnTo>
                  <a:pt x="266661" y="623886"/>
                </a:lnTo>
                <a:lnTo>
                  <a:pt x="266661" y="499109"/>
                </a:lnTo>
                <a:lnTo>
                  <a:pt x="0" y="499109"/>
                </a:lnTo>
                <a:lnTo>
                  <a:pt x="0" y="12477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4777" rIns="159997" bIns="124777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600" kern="120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F59A5E8C-B2C0-BCFA-AA12-A36EC02D91C7}"/>
              </a:ext>
            </a:extLst>
          </p:cNvPr>
          <p:cNvSpPr/>
          <p:nvPr/>
        </p:nvSpPr>
        <p:spPr>
          <a:xfrm>
            <a:off x="4181032" y="4428104"/>
            <a:ext cx="2515671" cy="1079992"/>
          </a:xfrm>
          <a:custGeom>
            <a:avLst/>
            <a:gdLst>
              <a:gd name="connsiteX0" fmla="*/ 0 w 2515671"/>
              <a:gd name="connsiteY0" fmla="*/ 107999 h 1079992"/>
              <a:gd name="connsiteX1" fmla="*/ 107999 w 2515671"/>
              <a:gd name="connsiteY1" fmla="*/ 0 h 1079992"/>
              <a:gd name="connsiteX2" fmla="*/ 2407672 w 2515671"/>
              <a:gd name="connsiteY2" fmla="*/ 0 h 1079992"/>
              <a:gd name="connsiteX3" fmla="*/ 2515671 w 2515671"/>
              <a:gd name="connsiteY3" fmla="*/ 107999 h 1079992"/>
              <a:gd name="connsiteX4" fmla="*/ 2515671 w 2515671"/>
              <a:gd name="connsiteY4" fmla="*/ 971993 h 1079992"/>
              <a:gd name="connsiteX5" fmla="*/ 2407672 w 2515671"/>
              <a:gd name="connsiteY5" fmla="*/ 1079992 h 1079992"/>
              <a:gd name="connsiteX6" fmla="*/ 107999 w 2515671"/>
              <a:gd name="connsiteY6" fmla="*/ 1079992 h 1079992"/>
              <a:gd name="connsiteX7" fmla="*/ 0 w 2515671"/>
              <a:gd name="connsiteY7" fmla="*/ 971993 h 1079992"/>
              <a:gd name="connsiteX8" fmla="*/ 0 w 2515671"/>
              <a:gd name="connsiteY8" fmla="*/ 107999 h 107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5671" h="1079992">
                <a:moveTo>
                  <a:pt x="0" y="107999"/>
                </a:moveTo>
                <a:cubicBezTo>
                  <a:pt x="0" y="48353"/>
                  <a:pt x="48353" y="0"/>
                  <a:pt x="107999" y="0"/>
                </a:cubicBezTo>
                <a:lnTo>
                  <a:pt x="2407672" y="0"/>
                </a:lnTo>
                <a:cubicBezTo>
                  <a:pt x="2467318" y="0"/>
                  <a:pt x="2515671" y="48353"/>
                  <a:pt x="2515671" y="107999"/>
                </a:cubicBezTo>
                <a:lnTo>
                  <a:pt x="2515671" y="971993"/>
                </a:lnTo>
                <a:cubicBezTo>
                  <a:pt x="2515671" y="1031639"/>
                  <a:pt x="2467318" y="1079992"/>
                  <a:pt x="2407672" y="1079992"/>
                </a:cubicBezTo>
                <a:lnTo>
                  <a:pt x="107999" y="1079992"/>
                </a:lnTo>
                <a:cubicBezTo>
                  <a:pt x="48353" y="1079992"/>
                  <a:pt x="0" y="1031639"/>
                  <a:pt x="0" y="971993"/>
                </a:cubicBezTo>
                <a:lnTo>
                  <a:pt x="0" y="1079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832" tIns="107832" rIns="107832" bIns="107832" numCol="1" spcCol="127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>
                <a:latin typeface="Calibri Light" panose="020F0302020204030204"/>
              </a:rPr>
              <a:t>Modulare und flexible Architektur</a:t>
            </a:r>
            <a:endParaRPr lang="de-DE" sz="2000" kern="120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A5128E-5BF2-A765-E496-5E922EFCD49E}"/>
              </a:ext>
            </a:extLst>
          </p:cNvPr>
          <p:cNvSpPr txBox="1"/>
          <p:nvPr/>
        </p:nvSpPr>
        <p:spPr>
          <a:xfrm>
            <a:off x="7752522" y="6156512"/>
            <a:ext cx="4200939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de-DE" sz="800" err="1">
                <a:solidFill>
                  <a:schemeClr val="bg1">
                    <a:lumMod val="75000"/>
                  </a:schemeClr>
                </a:solidFill>
              </a:rPr>
              <a:t>www.lucidchart.com</a:t>
            </a:r>
            <a:r>
              <a:rPr lang="de-DE" sz="80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de-DE" sz="800" err="1">
                <a:solidFill>
                  <a:schemeClr val="bg1">
                    <a:lumMod val="75000"/>
                  </a:schemeClr>
                </a:solidFill>
              </a:rPr>
              <a:t>blog</a:t>
            </a:r>
            <a:r>
              <a:rPr lang="de-DE" sz="800">
                <a:solidFill>
                  <a:schemeClr val="bg1">
                    <a:lumMod val="75000"/>
                  </a:schemeClr>
                </a:solidFill>
              </a:rPr>
              <a:t>/de/was-ist-multi-</a:t>
            </a:r>
            <a:r>
              <a:rPr lang="de-DE" sz="800" err="1">
                <a:solidFill>
                  <a:schemeClr val="bg1">
                    <a:lumMod val="75000"/>
                  </a:schemeClr>
                </a:solidFill>
              </a:rPr>
              <a:t>cloud</a:t>
            </a:r>
            <a:endParaRPr lang="de-DE" sz="8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2" name="Grafik 62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63D72FDC-EA1B-CEF9-C0A0-97532382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53" y="2349602"/>
            <a:ext cx="3359523" cy="343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1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r>
              <a:rPr lang="de-DE" sz="5400">
                <a:ea typeface="Calibri Light"/>
                <a:cs typeface="Calibri Light"/>
              </a:rPr>
              <a:t>Zusammenfassung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F508DF2-3112-B218-5367-92B47B17026E}"/>
              </a:ext>
            </a:extLst>
          </p:cNvPr>
          <p:cNvSpPr/>
          <p:nvPr/>
        </p:nvSpPr>
        <p:spPr>
          <a:xfrm>
            <a:off x="572492" y="2318567"/>
            <a:ext cx="6013837" cy="107276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chteck 6" descr="Dokument">
            <a:extLst>
              <a:ext uri="{FF2B5EF4-FFF2-40B4-BE49-F238E27FC236}">
                <a16:creationId xmlns:a16="http://schemas.microsoft.com/office/drawing/2014/main" id="{7F848CA5-8286-63EE-633D-C412AAF4BB5C}"/>
              </a:ext>
            </a:extLst>
          </p:cNvPr>
          <p:cNvSpPr/>
          <p:nvPr/>
        </p:nvSpPr>
        <p:spPr>
          <a:xfrm>
            <a:off x="897002" y="2559939"/>
            <a:ext cx="590019" cy="59001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9975799-4520-F3CC-0056-A841EEE949EF}"/>
              </a:ext>
            </a:extLst>
          </p:cNvPr>
          <p:cNvSpPr/>
          <p:nvPr/>
        </p:nvSpPr>
        <p:spPr>
          <a:xfrm>
            <a:off x="1997396" y="2318567"/>
            <a:ext cx="1889651" cy="1072763"/>
          </a:xfrm>
          <a:custGeom>
            <a:avLst/>
            <a:gdLst>
              <a:gd name="connsiteX0" fmla="*/ 0 w 1889651"/>
              <a:gd name="connsiteY0" fmla="*/ 0 h 1072763"/>
              <a:gd name="connsiteX1" fmla="*/ 1889651 w 1889651"/>
              <a:gd name="connsiteY1" fmla="*/ 0 h 1072763"/>
              <a:gd name="connsiteX2" fmla="*/ 1889651 w 1889651"/>
              <a:gd name="connsiteY2" fmla="*/ 1072763 h 1072763"/>
              <a:gd name="connsiteX3" fmla="*/ 0 w 1889651"/>
              <a:gd name="connsiteY3" fmla="*/ 1072763 h 1072763"/>
              <a:gd name="connsiteX4" fmla="*/ 0 w 1889651"/>
              <a:gd name="connsiteY4" fmla="*/ 0 h 107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9651" h="1072763">
                <a:moveTo>
                  <a:pt x="0" y="0"/>
                </a:moveTo>
                <a:lnTo>
                  <a:pt x="1889651" y="0"/>
                </a:lnTo>
                <a:lnTo>
                  <a:pt x="1889651" y="1072763"/>
                </a:lnTo>
                <a:lnTo>
                  <a:pt x="0" y="10727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534" tIns="113534" rIns="113534" bIns="113534" numCol="1" spcCol="1270" anchor="ctr" anchorCtr="0">
            <a:noAutofit/>
          </a:bodyPr>
          <a:lstStyle/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600" b="1" kern="1200"/>
              <a:t>Zusammenfassung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0AAB9ACA-B22A-9A61-406B-D1BBD9003319}"/>
              </a:ext>
            </a:extLst>
          </p:cNvPr>
          <p:cNvSpPr/>
          <p:nvPr/>
        </p:nvSpPr>
        <p:spPr>
          <a:xfrm>
            <a:off x="3848620" y="2318567"/>
            <a:ext cx="2514725" cy="1072763"/>
          </a:xfrm>
          <a:custGeom>
            <a:avLst/>
            <a:gdLst>
              <a:gd name="connsiteX0" fmla="*/ 0 w 2514725"/>
              <a:gd name="connsiteY0" fmla="*/ 0 h 1072763"/>
              <a:gd name="connsiteX1" fmla="*/ 2514725 w 2514725"/>
              <a:gd name="connsiteY1" fmla="*/ 0 h 1072763"/>
              <a:gd name="connsiteX2" fmla="*/ 2514725 w 2514725"/>
              <a:gd name="connsiteY2" fmla="*/ 1072763 h 1072763"/>
              <a:gd name="connsiteX3" fmla="*/ 0 w 2514725"/>
              <a:gd name="connsiteY3" fmla="*/ 1072763 h 1072763"/>
              <a:gd name="connsiteX4" fmla="*/ 0 w 2514725"/>
              <a:gd name="connsiteY4" fmla="*/ 0 h 107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725" h="1072763">
                <a:moveTo>
                  <a:pt x="0" y="0"/>
                </a:moveTo>
                <a:lnTo>
                  <a:pt x="2514725" y="0"/>
                </a:lnTo>
                <a:lnTo>
                  <a:pt x="2514725" y="1072763"/>
                </a:lnTo>
                <a:lnTo>
                  <a:pt x="0" y="10727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534" tIns="113534" rIns="113534" bIns="113534" numCol="1" spcCol="1270" anchor="ctr" anchorCtr="0">
            <a:noAutofit/>
          </a:bodyPr>
          <a:lstStyle/>
          <a:p>
            <a:pPr marL="0" lvl="0" indent="0" algn="l" defTabSz="62230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/>
              <a:t>Zusammenfassung des Inputs</a:t>
            </a:r>
            <a:r>
              <a:rPr lang="de-DE" sz="1400" kern="1200">
                <a:latin typeface="Calibri Light" panose="020F0302020204030204"/>
              </a:rPr>
              <a:t> </a:t>
            </a:r>
            <a:endParaRPr lang="de-DE" sz="1400" kern="1200"/>
          </a:p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/>
              <a:t>Kompressionsrate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13E4FF4-F519-9B77-F7B0-0C1D61F937C6}"/>
              </a:ext>
            </a:extLst>
          </p:cNvPr>
          <p:cNvSpPr/>
          <p:nvPr/>
        </p:nvSpPr>
        <p:spPr>
          <a:xfrm>
            <a:off x="572492" y="3659521"/>
            <a:ext cx="6013837" cy="107276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echteck 10" descr="Häkchen">
            <a:extLst>
              <a:ext uri="{FF2B5EF4-FFF2-40B4-BE49-F238E27FC236}">
                <a16:creationId xmlns:a16="http://schemas.microsoft.com/office/drawing/2014/main" id="{7BD0D2D1-E109-2B52-59DE-D9C6ECFA02C6}"/>
              </a:ext>
            </a:extLst>
          </p:cNvPr>
          <p:cNvSpPr/>
          <p:nvPr/>
        </p:nvSpPr>
        <p:spPr>
          <a:xfrm>
            <a:off x="897002" y="3900893"/>
            <a:ext cx="590019" cy="590019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5F332984-7C0C-133E-23BD-2C2604B42A14}"/>
              </a:ext>
            </a:extLst>
          </p:cNvPr>
          <p:cNvSpPr/>
          <p:nvPr/>
        </p:nvSpPr>
        <p:spPr>
          <a:xfrm>
            <a:off x="2051659" y="3659521"/>
            <a:ext cx="1601730" cy="1072763"/>
          </a:xfrm>
          <a:custGeom>
            <a:avLst/>
            <a:gdLst>
              <a:gd name="connsiteX0" fmla="*/ 0 w 1601730"/>
              <a:gd name="connsiteY0" fmla="*/ 0 h 1072763"/>
              <a:gd name="connsiteX1" fmla="*/ 1601730 w 1601730"/>
              <a:gd name="connsiteY1" fmla="*/ 0 h 1072763"/>
              <a:gd name="connsiteX2" fmla="*/ 1601730 w 1601730"/>
              <a:gd name="connsiteY2" fmla="*/ 1072763 h 1072763"/>
              <a:gd name="connsiteX3" fmla="*/ 0 w 1601730"/>
              <a:gd name="connsiteY3" fmla="*/ 1072763 h 1072763"/>
              <a:gd name="connsiteX4" fmla="*/ 0 w 1601730"/>
              <a:gd name="connsiteY4" fmla="*/ 0 h 107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1730" h="1072763">
                <a:moveTo>
                  <a:pt x="0" y="0"/>
                </a:moveTo>
                <a:lnTo>
                  <a:pt x="1601730" y="0"/>
                </a:lnTo>
                <a:lnTo>
                  <a:pt x="1601730" y="1072763"/>
                </a:lnTo>
                <a:lnTo>
                  <a:pt x="0" y="10727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534" tIns="113534" rIns="113534" bIns="113534" numCol="1" spcCol="1270" anchor="ctr" anchorCtr="0">
            <a:noAutofit/>
          </a:bodyPr>
          <a:lstStyle/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600" b="1" kern="1200"/>
              <a:t>Unabhängigkeit vordefinierter Tools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8A708A1-4D4D-7835-46CB-CAD5763123E0}"/>
              </a:ext>
            </a:extLst>
          </p:cNvPr>
          <p:cNvSpPr/>
          <p:nvPr/>
        </p:nvSpPr>
        <p:spPr>
          <a:xfrm>
            <a:off x="3877729" y="3659521"/>
            <a:ext cx="2097715" cy="1072763"/>
          </a:xfrm>
          <a:custGeom>
            <a:avLst/>
            <a:gdLst>
              <a:gd name="connsiteX0" fmla="*/ 0 w 2097715"/>
              <a:gd name="connsiteY0" fmla="*/ 0 h 1072763"/>
              <a:gd name="connsiteX1" fmla="*/ 2097715 w 2097715"/>
              <a:gd name="connsiteY1" fmla="*/ 0 h 1072763"/>
              <a:gd name="connsiteX2" fmla="*/ 2097715 w 2097715"/>
              <a:gd name="connsiteY2" fmla="*/ 1072763 h 1072763"/>
              <a:gd name="connsiteX3" fmla="*/ 0 w 2097715"/>
              <a:gd name="connsiteY3" fmla="*/ 1072763 h 1072763"/>
              <a:gd name="connsiteX4" fmla="*/ 0 w 2097715"/>
              <a:gd name="connsiteY4" fmla="*/ 0 h 107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7715" h="1072763">
                <a:moveTo>
                  <a:pt x="0" y="0"/>
                </a:moveTo>
                <a:lnTo>
                  <a:pt x="2097715" y="0"/>
                </a:lnTo>
                <a:lnTo>
                  <a:pt x="2097715" y="1072763"/>
                </a:lnTo>
                <a:lnTo>
                  <a:pt x="0" y="10727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534" tIns="113534" rIns="113534" bIns="113534" numCol="1" spcCol="1270" anchor="ctr" anchorCtr="0">
            <a:noAutofit/>
          </a:bodyPr>
          <a:lstStyle/>
          <a:p>
            <a:pPr marL="0" lvl="0" indent="0" algn="l" defTabSz="62230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b="0" i="0" kern="1200"/>
              <a:t>Transformer-Modell</a:t>
            </a:r>
            <a:r>
              <a:rPr lang="de-DE" sz="1400" b="0" i="0" kern="1200">
                <a:latin typeface="Calibri Light" panose="020F0302020204030204"/>
              </a:rPr>
              <a:t> </a:t>
            </a:r>
            <a:endParaRPr lang="de-DE" sz="1400" kern="1200"/>
          </a:p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err="1">
                <a:latin typeface="Calibri"/>
                <a:ea typeface="Calibri"/>
                <a:cs typeface="Calibri"/>
              </a:rPr>
              <a:t>Hugging</a:t>
            </a:r>
            <a:r>
              <a:rPr lang="de-DE" sz="1400" kern="1200">
                <a:latin typeface="Calibri"/>
                <a:ea typeface="Calibri"/>
                <a:cs typeface="Calibri"/>
              </a:rPr>
              <a:t>-Face-Pipeline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428BFB9-5AF3-BE20-EC91-2CC13BDBBDA7}"/>
              </a:ext>
            </a:extLst>
          </p:cNvPr>
          <p:cNvSpPr/>
          <p:nvPr/>
        </p:nvSpPr>
        <p:spPr>
          <a:xfrm>
            <a:off x="572492" y="5000476"/>
            <a:ext cx="6013837" cy="107276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hteck 14" descr="Handschlag">
            <a:extLst>
              <a:ext uri="{FF2B5EF4-FFF2-40B4-BE49-F238E27FC236}">
                <a16:creationId xmlns:a16="http://schemas.microsoft.com/office/drawing/2014/main" id="{9285FDB4-56AF-4227-DD0F-637A6D1928BE}"/>
              </a:ext>
            </a:extLst>
          </p:cNvPr>
          <p:cNvSpPr/>
          <p:nvPr/>
        </p:nvSpPr>
        <p:spPr>
          <a:xfrm>
            <a:off x="897002" y="5241847"/>
            <a:ext cx="590019" cy="590019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B00BA32-4054-6E7D-9E93-2C37287C393B}"/>
              </a:ext>
            </a:extLst>
          </p:cNvPr>
          <p:cNvSpPr/>
          <p:nvPr/>
        </p:nvSpPr>
        <p:spPr>
          <a:xfrm>
            <a:off x="2061708" y="5000476"/>
            <a:ext cx="1543311" cy="1072763"/>
          </a:xfrm>
          <a:custGeom>
            <a:avLst/>
            <a:gdLst>
              <a:gd name="connsiteX0" fmla="*/ 0 w 1543311"/>
              <a:gd name="connsiteY0" fmla="*/ 0 h 1072763"/>
              <a:gd name="connsiteX1" fmla="*/ 1543311 w 1543311"/>
              <a:gd name="connsiteY1" fmla="*/ 0 h 1072763"/>
              <a:gd name="connsiteX2" fmla="*/ 1543311 w 1543311"/>
              <a:gd name="connsiteY2" fmla="*/ 1072763 h 1072763"/>
              <a:gd name="connsiteX3" fmla="*/ 0 w 1543311"/>
              <a:gd name="connsiteY3" fmla="*/ 1072763 h 1072763"/>
              <a:gd name="connsiteX4" fmla="*/ 0 w 1543311"/>
              <a:gd name="connsiteY4" fmla="*/ 0 h 107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311" h="1072763">
                <a:moveTo>
                  <a:pt x="0" y="0"/>
                </a:moveTo>
                <a:lnTo>
                  <a:pt x="1543311" y="0"/>
                </a:lnTo>
                <a:lnTo>
                  <a:pt x="1543311" y="1072763"/>
                </a:lnTo>
                <a:lnTo>
                  <a:pt x="0" y="10727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534" tIns="113534" rIns="113534" bIns="113534" numCol="1" spcCol="1270" anchor="ctr" anchorCtr="0">
            <a:noAutofit/>
          </a:bodyPr>
          <a:lstStyle/>
          <a:p>
            <a:pPr marL="0" lvl="0" indent="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600" b="1" kern="1200"/>
              <a:t>Güte der Ergebnisse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E47BB279-4A04-5B4A-8A7F-A0F605BA09FC}"/>
              </a:ext>
            </a:extLst>
          </p:cNvPr>
          <p:cNvSpPr/>
          <p:nvPr/>
        </p:nvSpPr>
        <p:spPr>
          <a:xfrm>
            <a:off x="3872271" y="5006446"/>
            <a:ext cx="2509064" cy="1072763"/>
          </a:xfrm>
          <a:custGeom>
            <a:avLst/>
            <a:gdLst>
              <a:gd name="connsiteX0" fmla="*/ 0 w 2509064"/>
              <a:gd name="connsiteY0" fmla="*/ 0 h 1072763"/>
              <a:gd name="connsiteX1" fmla="*/ 2509064 w 2509064"/>
              <a:gd name="connsiteY1" fmla="*/ 0 h 1072763"/>
              <a:gd name="connsiteX2" fmla="*/ 2509064 w 2509064"/>
              <a:gd name="connsiteY2" fmla="*/ 1072763 h 1072763"/>
              <a:gd name="connsiteX3" fmla="*/ 0 w 2509064"/>
              <a:gd name="connsiteY3" fmla="*/ 1072763 h 1072763"/>
              <a:gd name="connsiteX4" fmla="*/ 0 w 2509064"/>
              <a:gd name="connsiteY4" fmla="*/ 0 h 107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9064" h="1072763">
                <a:moveTo>
                  <a:pt x="0" y="0"/>
                </a:moveTo>
                <a:lnTo>
                  <a:pt x="2509064" y="0"/>
                </a:lnTo>
                <a:lnTo>
                  <a:pt x="2509064" y="1072763"/>
                </a:lnTo>
                <a:lnTo>
                  <a:pt x="0" y="10727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534" tIns="113534" rIns="113534" bIns="113534" numCol="1" spcCol="1270" anchor="ctr" anchorCtr="0">
            <a:noAutofit/>
          </a:bodyPr>
          <a:lstStyle/>
          <a:p>
            <a:pPr marL="0" lvl="0" indent="0" algn="l" defTabSz="62230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/>
              <a:t>Evaluation der Kompressionsrate</a:t>
            </a:r>
            <a:r>
              <a:rPr lang="de-DE" sz="1400" kern="1200">
                <a:latin typeface="Calibri Light" panose="020F0302020204030204"/>
              </a:rPr>
              <a:t> </a:t>
            </a:r>
            <a:endParaRPr lang="de-DE" sz="1400" kern="1200"/>
          </a:p>
          <a:p>
            <a:pPr marL="0" lvl="0" indent="0" algn="l" defTabSz="62230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/>
              <a:t>Evaluation der Sinnhaftigkeit der Zusammenfassung</a:t>
            </a:r>
            <a:r>
              <a:rPr lang="de-DE" sz="1400" kern="1200">
                <a:latin typeface="Calibri Light" panose="020F0302020204030204"/>
              </a:rPr>
              <a:t> </a:t>
            </a:r>
            <a:endParaRPr lang="de-DE" sz="1400" kern="12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70BB9A-37D2-7B56-4045-426EFA52A459}"/>
              </a:ext>
            </a:extLst>
          </p:cNvPr>
          <p:cNvSpPr txBox="1"/>
          <p:nvPr/>
        </p:nvSpPr>
        <p:spPr>
          <a:xfrm>
            <a:off x="6999201" y="5176456"/>
            <a:ext cx="4776878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de-DE" sz="800" err="1">
                <a:solidFill>
                  <a:schemeClr val="bg1">
                    <a:lumMod val="75000"/>
                  </a:schemeClr>
                </a:solidFill>
              </a:rPr>
              <a:t>towardsai.net</a:t>
            </a:r>
            <a:r>
              <a:rPr lang="de-DE" sz="800">
                <a:solidFill>
                  <a:schemeClr val="bg1">
                    <a:lumMod val="75000"/>
                  </a:schemeClr>
                </a:solidFill>
              </a:rPr>
              <a:t>/p/</a:t>
            </a:r>
            <a:r>
              <a:rPr lang="de-DE" sz="800" err="1">
                <a:solidFill>
                  <a:schemeClr val="bg1">
                    <a:lumMod val="75000"/>
                  </a:schemeClr>
                </a:solidFill>
              </a:rPr>
              <a:t>nlp</a:t>
            </a:r>
            <a:r>
              <a:rPr lang="de-DE" sz="800">
                <a:solidFill>
                  <a:schemeClr val="bg1">
                    <a:lumMod val="75000"/>
                  </a:schemeClr>
                </a:solidFill>
              </a:rPr>
              <a:t>/simple-text-</a:t>
            </a:r>
            <a:r>
              <a:rPr lang="de-DE" sz="800" err="1">
                <a:solidFill>
                  <a:schemeClr val="bg1">
                    <a:lumMod val="75000"/>
                  </a:schemeClr>
                </a:solidFill>
              </a:rPr>
              <a:t>summarizer</a:t>
            </a:r>
            <a:r>
              <a:rPr lang="de-DE" sz="80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de-DE" sz="800" err="1">
                <a:solidFill>
                  <a:schemeClr val="bg1">
                    <a:lumMod val="75000"/>
                  </a:schemeClr>
                </a:solidFill>
              </a:rPr>
              <a:t>using-extractive-method</a:t>
            </a:r>
            <a:endParaRPr lang="de-DE" sz="8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95" name="Grafik 2095">
            <a:extLst>
              <a:ext uri="{FF2B5EF4-FFF2-40B4-BE49-F238E27FC236}">
                <a16:creationId xmlns:a16="http://schemas.microsoft.com/office/drawing/2014/main" id="{12155DD7-CD90-193F-4E2B-A57398F055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6636" y="3180047"/>
            <a:ext cx="5286935" cy="160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3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9CB48C7-1EEB-2D1A-06A4-65703585D78C}"/>
              </a:ext>
            </a:extLst>
          </p:cNvPr>
          <p:cNvSpPr txBox="1">
            <a:spLocks/>
          </p:cNvSpPr>
          <p:nvPr/>
        </p:nvSpPr>
        <p:spPr>
          <a:xfrm>
            <a:off x="-325261" y="1813104"/>
            <a:ext cx="4547633" cy="2824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Mock-Up</a:t>
            </a:r>
          </a:p>
        </p:txBody>
      </p:sp>
    </p:spTree>
    <p:extLst>
      <p:ext uri="{BB962C8B-B14F-4D97-AF65-F5344CB8AC3E}">
        <p14:creationId xmlns:p14="http://schemas.microsoft.com/office/powerpoint/2010/main" val="1937474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9CB48C7-1EEB-2D1A-06A4-65703585D78C}"/>
              </a:ext>
            </a:extLst>
          </p:cNvPr>
          <p:cNvSpPr txBox="1">
            <a:spLocks/>
          </p:cNvSpPr>
          <p:nvPr/>
        </p:nvSpPr>
        <p:spPr>
          <a:xfrm>
            <a:off x="192146" y="1813104"/>
            <a:ext cx="4547633" cy="2824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Meilensteine</a:t>
            </a:r>
          </a:p>
        </p:txBody>
      </p:sp>
    </p:spTree>
    <p:extLst>
      <p:ext uri="{BB962C8B-B14F-4D97-AF65-F5344CB8AC3E}">
        <p14:creationId xmlns:p14="http://schemas.microsoft.com/office/powerpoint/2010/main" val="3991339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r>
              <a:rPr lang="de-DE" sz="5400">
                <a:ea typeface="Calibri Light"/>
                <a:cs typeface="Calibri Light"/>
              </a:rPr>
              <a:t>Meilensteine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EEFD628-85F0-5ED6-C109-FC4AE344DBE5}"/>
              </a:ext>
            </a:extLst>
          </p:cNvPr>
          <p:cNvSpPr/>
          <p:nvPr/>
        </p:nvSpPr>
        <p:spPr>
          <a:xfrm>
            <a:off x="1317560" y="2265680"/>
            <a:ext cx="9482665" cy="3657600"/>
          </a:xfrm>
          <a:prstGeom prst="rect">
            <a:avLst/>
          </a:prstGeom>
          <a:solidFill>
            <a:schemeClr val="bg1"/>
          </a:solidFill>
        </p:spPr>
      </p:sp>
      <p:sp>
        <p:nvSpPr>
          <p:cNvPr id="7" name="Gerader Verbinder 6">
            <a:extLst>
              <a:ext uri="{FF2B5EF4-FFF2-40B4-BE49-F238E27FC236}">
                <a16:creationId xmlns:a16="http://schemas.microsoft.com/office/drawing/2014/main" id="{F4B3A327-BF3F-7DB3-AA42-7400E825ECE2}"/>
              </a:ext>
            </a:extLst>
          </p:cNvPr>
          <p:cNvSpPr/>
          <p:nvPr/>
        </p:nvSpPr>
        <p:spPr>
          <a:xfrm>
            <a:off x="1317560" y="4094480"/>
            <a:ext cx="9482665" cy="0"/>
          </a:xfrm>
          <a:prstGeom prst="line">
            <a:avLst/>
          </a:prstGeom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  <a:tailEnd type="triangle" w="lg" len="lg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F5150BD2-D66D-FFFA-A134-BAAD1F2C7548}"/>
              </a:ext>
            </a:extLst>
          </p:cNvPr>
          <p:cNvSpPr/>
          <p:nvPr/>
        </p:nvSpPr>
        <p:spPr>
          <a:xfrm>
            <a:off x="1446001" y="4229811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1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de-DE" sz="1400" b="1" kern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 Light" panose="020F0302020204030204"/>
                <a:ea typeface="+mn-ea"/>
                <a:cs typeface="+mn-cs"/>
              </a:rPr>
              <a:t>22.05.2023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1BBD9EA5-AB9D-7866-3972-6B30E6D5D003}"/>
              </a:ext>
            </a:extLst>
          </p:cNvPr>
          <p:cNvSpPr/>
          <p:nvPr/>
        </p:nvSpPr>
        <p:spPr>
          <a:xfrm>
            <a:off x="1319041" y="2775915"/>
            <a:ext cx="2116004" cy="623620"/>
          </a:xfrm>
          <a:custGeom>
            <a:avLst/>
            <a:gdLst>
              <a:gd name="connsiteX0" fmla="*/ 0 w 2116004"/>
              <a:gd name="connsiteY0" fmla="*/ 103939 h 623620"/>
              <a:gd name="connsiteX1" fmla="*/ 103939 w 2116004"/>
              <a:gd name="connsiteY1" fmla="*/ 0 h 623620"/>
              <a:gd name="connsiteX2" fmla="*/ 2012065 w 2116004"/>
              <a:gd name="connsiteY2" fmla="*/ 0 h 623620"/>
              <a:gd name="connsiteX3" fmla="*/ 2116004 w 2116004"/>
              <a:gd name="connsiteY3" fmla="*/ 103939 h 623620"/>
              <a:gd name="connsiteX4" fmla="*/ 2116004 w 2116004"/>
              <a:gd name="connsiteY4" fmla="*/ 519681 h 623620"/>
              <a:gd name="connsiteX5" fmla="*/ 2012065 w 2116004"/>
              <a:gd name="connsiteY5" fmla="*/ 623620 h 623620"/>
              <a:gd name="connsiteX6" fmla="*/ 103939 w 2116004"/>
              <a:gd name="connsiteY6" fmla="*/ 623620 h 623620"/>
              <a:gd name="connsiteX7" fmla="*/ 0 w 2116004"/>
              <a:gd name="connsiteY7" fmla="*/ 519681 h 623620"/>
              <a:gd name="connsiteX8" fmla="*/ 0 w 2116004"/>
              <a:gd name="connsiteY8" fmla="*/ 103939 h 62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23620">
                <a:moveTo>
                  <a:pt x="0" y="103939"/>
                </a:moveTo>
                <a:cubicBezTo>
                  <a:pt x="0" y="46535"/>
                  <a:pt x="46535" y="0"/>
                  <a:pt x="103939" y="0"/>
                </a:cubicBezTo>
                <a:lnTo>
                  <a:pt x="2012065" y="0"/>
                </a:lnTo>
                <a:cubicBezTo>
                  <a:pt x="2069469" y="0"/>
                  <a:pt x="2116004" y="46535"/>
                  <a:pt x="2116004" y="103939"/>
                </a:cubicBezTo>
                <a:lnTo>
                  <a:pt x="2116004" y="519681"/>
                </a:lnTo>
                <a:cubicBezTo>
                  <a:pt x="2116004" y="577085"/>
                  <a:pt x="2069469" y="623620"/>
                  <a:pt x="2012065" y="623620"/>
                </a:cubicBezTo>
                <a:lnTo>
                  <a:pt x="103939" y="623620"/>
                </a:lnTo>
                <a:cubicBezTo>
                  <a:pt x="46535" y="623620"/>
                  <a:pt x="0" y="577085"/>
                  <a:pt x="0" y="519681"/>
                </a:cubicBezTo>
                <a:lnTo>
                  <a:pt x="0" y="103939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23" tIns="137123" rIns="137123" bIns="137123" numCol="1" spcCol="1270" anchor="ctr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/>
              <a:t>1. Zwischenstands-präsentation</a:t>
            </a:r>
          </a:p>
        </p:txBody>
      </p:sp>
      <p:sp>
        <p:nvSpPr>
          <p:cNvPr id="10" name="Gerader Verbinder 9">
            <a:extLst>
              <a:ext uri="{FF2B5EF4-FFF2-40B4-BE49-F238E27FC236}">
                <a16:creationId xmlns:a16="http://schemas.microsoft.com/office/drawing/2014/main" id="{4D242DED-0521-C235-BD9F-66F6277C61B2}"/>
              </a:ext>
            </a:extLst>
          </p:cNvPr>
          <p:cNvSpPr/>
          <p:nvPr/>
        </p:nvSpPr>
        <p:spPr>
          <a:xfrm>
            <a:off x="2377044" y="3399535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F0279B2-0851-C409-A928-B650E392854D}"/>
              </a:ext>
            </a:extLst>
          </p:cNvPr>
          <p:cNvSpPr/>
          <p:nvPr/>
        </p:nvSpPr>
        <p:spPr>
          <a:xfrm>
            <a:off x="2673284" y="3545839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1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de-DE" sz="1400" b="1" kern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 Light" panose="020F0302020204030204"/>
                <a:ea typeface="+mn-ea"/>
                <a:cs typeface="+mn-cs"/>
              </a:rPr>
              <a:t>05.06.2023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5DB059-6A34-DF39-E275-7C743415F601}"/>
              </a:ext>
            </a:extLst>
          </p:cNvPr>
          <p:cNvSpPr/>
          <p:nvPr/>
        </p:nvSpPr>
        <p:spPr>
          <a:xfrm>
            <a:off x="2349612" y="4067047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AD277C3C-88AE-9CE5-19FB-F1F5372A2E58}"/>
              </a:ext>
            </a:extLst>
          </p:cNvPr>
          <p:cNvSpPr/>
          <p:nvPr/>
        </p:nvSpPr>
        <p:spPr>
          <a:xfrm>
            <a:off x="2546324" y="4789424"/>
            <a:ext cx="2116004" cy="623620"/>
          </a:xfrm>
          <a:custGeom>
            <a:avLst/>
            <a:gdLst>
              <a:gd name="connsiteX0" fmla="*/ 0 w 2116004"/>
              <a:gd name="connsiteY0" fmla="*/ 103939 h 623620"/>
              <a:gd name="connsiteX1" fmla="*/ 103939 w 2116004"/>
              <a:gd name="connsiteY1" fmla="*/ 0 h 623620"/>
              <a:gd name="connsiteX2" fmla="*/ 2012065 w 2116004"/>
              <a:gd name="connsiteY2" fmla="*/ 0 h 623620"/>
              <a:gd name="connsiteX3" fmla="*/ 2116004 w 2116004"/>
              <a:gd name="connsiteY3" fmla="*/ 103939 h 623620"/>
              <a:gd name="connsiteX4" fmla="*/ 2116004 w 2116004"/>
              <a:gd name="connsiteY4" fmla="*/ 519681 h 623620"/>
              <a:gd name="connsiteX5" fmla="*/ 2012065 w 2116004"/>
              <a:gd name="connsiteY5" fmla="*/ 623620 h 623620"/>
              <a:gd name="connsiteX6" fmla="*/ 103939 w 2116004"/>
              <a:gd name="connsiteY6" fmla="*/ 623620 h 623620"/>
              <a:gd name="connsiteX7" fmla="*/ 0 w 2116004"/>
              <a:gd name="connsiteY7" fmla="*/ 519681 h 623620"/>
              <a:gd name="connsiteX8" fmla="*/ 0 w 2116004"/>
              <a:gd name="connsiteY8" fmla="*/ 103939 h 62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23620">
                <a:moveTo>
                  <a:pt x="0" y="103939"/>
                </a:moveTo>
                <a:cubicBezTo>
                  <a:pt x="0" y="46535"/>
                  <a:pt x="46535" y="0"/>
                  <a:pt x="103939" y="0"/>
                </a:cubicBezTo>
                <a:lnTo>
                  <a:pt x="2012065" y="0"/>
                </a:lnTo>
                <a:cubicBezTo>
                  <a:pt x="2069469" y="0"/>
                  <a:pt x="2116004" y="46535"/>
                  <a:pt x="2116004" y="103939"/>
                </a:cubicBezTo>
                <a:lnTo>
                  <a:pt x="2116004" y="519681"/>
                </a:lnTo>
                <a:cubicBezTo>
                  <a:pt x="2116004" y="577085"/>
                  <a:pt x="2069469" y="623620"/>
                  <a:pt x="2012065" y="623620"/>
                </a:cubicBezTo>
                <a:lnTo>
                  <a:pt x="103939" y="623620"/>
                </a:lnTo>
                <a:cubicBezTo>
                  <a:pt x="46535" y="623620"/>
                  <a:pt x="0" y="577085"/>
                  <a:pt x="0" y="519681"/>
                </a:cubicBezTo>
                <a:lnTo>
                  <a:pt x="0" y="103939"/>
                </a:lnTo>
                <a:close/>
              </a:path>
            </a:pathLst>
          </a:custGeom>
        </p:spPr>
        <p:style>
          <a:lnRef idx="2">
            <a:schemeClr val="accent3">
              <a:hueOff val="71428"/>
              <a:satOff val="-8015"/>
              <a:lumOff val="1373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23" tIns="137123" rIns="137123" bIns="137123" numCol="1" spcCol="1270" anchor="ctr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>
                <a:latin typeface="Calibri"/>
                <a:cs typeface="Calibri"/>
              </a:rPr>
              <a:t>Auswahl der </a:t>
            </a:r>
            <a:r>
              <a:rPr lang="de-DE" sz="1200" kern="1200" err="1">
                <a:latin typeface="Calibri"/>
                <a:cs typeface="Calibri"/>
              </a:rPr>
              <a:t>Toolchain</a:t>
            </a:r>
            <a:r>
              <a:rPr lang="de-DE" sz="1200" kern="1200">
                <a:latin typeface="Calibri"/>
                <a:cs typeface="Calibri"/>
              </a:rPr>
              <a:t> und der Algorithmen</a:t>
            </a:r>
          </a:p>
        </p:txBody>
      </p:sp>
      <p:sp>
        <p:nvSpPr>
          <p:cNvPr id="14" name="Gerader Verbinder 13">
            <a:extLst>
              <a:ext uri="{FF2B5EF4-FFF2-40B4-BE49-F238E27FC236}">
                <a16:creationId xmlns:a16="http://schemas.microsoft.com/office/drawing/2014/main" id="{0BFDB268-7FB3-351B-8814-4070A29F1252}"/>
              </a:ext>
            </a:extLst>
          </p:cNvPr>
          <p:cNvSpPr/>
          <p:nvPr/>
        </p:nvSpPr>
        <p:spPr>
          <a:xfrm>
            <a:off x="3604326" y="4094479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71428"/>
                <a:satOff val="-8015"/>
                <a:lumOff val="1373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DFB12C3-FED9-F09F-E570-1A7528A6C243}"/>
              </a:ext>
            </a:extLst>
          </p:cNvPr>
          <p:cNvSpPr/>
          <p:nvPr/>
        </p:nvSpPr>
        <p:spPr>
          <a:xfrm>
            <a:off x="3900567" y="4229811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1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de-DE" sz="1400" kern="1200">
                <a:latin typeface="Calibri Light" panose="020F0302020204030204"/>
              </a:rPr>
              <a:t>15.06.2023</a:t>
            </a:r>
            <a:endParaRPr lang="de-DE" sz="1400" kern="120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6CFF981-5D1D-69F7-2ACD-2E20830F7B65}"/>
              </a:ext>
            </a:extLst>
          </p:cNvPr>
          <p:cNvSpPr/>
          <p:nvPr/>
        </p:nvSpPr>
        <p:spPr>
          <a:xfrm>
            <a:off x="3576894" y="4067047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71428"/>
              <a:satOff val="-8015"/>
              <a:lumOff val="1373"/>
              <a:alphaOff val="0"/>
            </a:schemeClr>
          </a:lnRef>
          <a:fillRef idx="1">
            <a:schemeClr val="accent3">
              <a:hueOff val="71428"/>
              <a:satOff val="-8015"/>
              <a:lumOff val="1373"/>
              <a:alphaOff val="0"/>
            </a:schemeClr>
          </a:fillRef>
          <a:effectRef idx="0">
            <a:schemeClr val="accent3">
              <a:hueOff val="71428"/>
              <a:satOff val="-8015"/>
              <a:lumOff val="1373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6F7B6DA7-9924-439E-90FF-D638D81A9FC5}"/>
              </a:ext>
            </a:extLst>
          </p:cNvPr>
          <p:cNvSpPr/>
          <p:nvPr/>
        </p:nvSpPr>
        <p:spPr>
          <a:xfrm>
            <a:off x="3773607" y="2775915"/>
            <a:ext cx="2116004" cy="623620"/>
          </a:xfrm>
          <a:custGeom>
            <a:avLst/>
            <a:gdLst>
              <a:gd name="connsiteX0" fmla="*/ 0 w 2116004"/>
              <a:gd name="connsiteY0" fmla="*/ 103939 h 623620"/>
              <a:gd name="connsiteX1" fmla="*/ 103939 w 2116004"/>
              <a:gd name="connsiteY1" fmla="*/ 0 h 623620"/>
              <a:gd name="connsiteX2" fmla="*/ 2012065 w 2116004"/>
              <a:gd name="connsiteY2" fmla="*/ 0 h 623620"/>
              <a:gd name="connsiteX3" fmla="*/ 2116004 w 2116004"/>
              <a:gd name="connsiteY3" fmla="*/ 103939 h 623620"/>
              <a:gd name="connsiteX4" fmla="*/ 2116004 w 2116004"/>
              <a:gd name="connsiteY4" fmla="*/ 519681 h 623620"/>
              <a:gd name="connsiteX5" fmla="*/ 2012065 w 2116004"/>
              <a:gd name="connsiteY5" fmla="*/ 623620 h 623620"/>
              <a:gd name="connsiteX6" fmla="*/ 103939 w 2116004"/>
              <a:gd name="connsiteY6" fmla="*/ 623620 h 623620"/>
              <a:gd name="connsiteX7" fmla="*/ 0 w 2116004"/>
              <a:gd name="connsiteY7" fmla="*/ 519681 h 623620"/>
              <a:gd name="connsiteX8" fmla="*/ 0 w 2116004"/>
              <a:gd name="connsiteY8" fmla="*/ 103939 h 62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23620">
                <a:moveTo>
                  <a:pt x="0" y="103939"/>
                </a:moveTo>
                <a:cubicBezTo>
                  <a:pt x="0" y="46535"/>
                  <a:pt x="46535" y="0"/>
                  <a:pt x="103939" y="0"/>
                </a:cubicBezTo>
                <a:lnTo>
                  <a:pt x="2012065" y="0"/>
                </a:lnTo>
                <a:cubicBezTo>
                  <a:pt x="2069469" y="0"/>
                  <a:pt x="2116004" y="46535"/>
                  <a:pt x="2116004" y="103939"/>
                </a:cubicBezTo>
                <a:lnTo>
                  <a:pt x="2116004" y="519681"/>
                </a:lnTo>
                <a:cubicBezTo>
                  <a:pt x="2116004" y="577085"/>
                  <a:pt x="2069469" y="623620"/>
                  <a:pt x="2012065" y="623620"/>
                </a:cubicBezTo>
                <a:lnTo>
                  <a:pt x="103939" y="623620"/>
                </a:lnTo>
                <a:cubicBezTo>
                  <a:pt x="46535" y="623620"/>
                  <a:pt x="0" y="577085"/>
                  <a:pt x="0" y="519681"/>
                </a:cubicBezTo>
                <a:lnTo>
                  <a:pt x="0" y="103939"/>
                </a:lnTo>
                <a:close/>
              </a:path>
            </a:pathLst>
          </a:custGeom>
        </p:spPr>
        <p:style>
          <a:lnRef idx="2">
            <a:schemeClr val="accent3">
              <a:hueOff val="142856"/>
              <a:satOff val="-16031"/>
              <a:lumOff val="2745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23" tIns="137123" rIns="137123" bIns="137123" numCol="1" spcCol="1270" anchor="ctr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>
                <a:latin typeface="Calibri"/>
                <a:cs typeface="Calibri"/>
              </a:rPr>
              <a:t>Pipeline zur Datenaufbereitung </a:t>
            </a:r>
          </a:p>
        </p:txBody>
      </p:sp>
      <p:sp>
        <p:nvSpPr>
          <p:cNvPr id="18" name="Gerader Verbinder 17">
            <a:extLst>
              <a:ext uri="{FF2B5EF4-FFF2-40B4-BE49-F238E27FC236}">
                <a16:creationId xmlns:a16="http://schemas.microsoft.com/office/drawing/2014/main" id="{23D531CB-949D-73D8-DAB1-2AA39662F910}"/>
              </a:ext>
            </a:extLst>
          </p:cNvPr>
          <p:cNvSpPr/>
          <p:nvPr/>
        </p:nvSpPr>
        <p:spPr>
          <a:xfrm>
            <a:off x="4831609" y="3399535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142856"/>
                <a:satOff val="-16031"/>
                <a:lumOff val="2745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4BD28E58-C103-49F6-72C0-734F6D024B1F}"/>
              </a:ext>
            </a:extLst>
          </p:cNvPr>
          <p:cNvSpPr/>
          <p:nvPr/>
        </p:nvSpPr>
        <p:spPr>
          <a:xfrm>
            <a:off x="5127850" y="3545839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1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de-DE" sz="1400" kern="1200">
                <a:latin typeface="Calibri Light" panose="020F0302020204030204"/>
              </a:rPr>
              <a:t>22.06.23</a:t>
            </a:r>
            <a:endParaRPr lang="de-DE" sz="1400" kern="120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C3DCE3C-F2E3-12E5-8873-F5114D0D3AD0}"/>
              </a:ext>
            </a:extLst>
          </p:cNvPr>
          <p:cNvSpPr/>
          <p:nvPr/>
        </p:nvSpPr>
        <p:spPr>
          <a:xfrm>
            <a:off x="4804177" y="4067047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142856"/>
              <a:satOff val="-16031"/>
              <a:lumOff val="2745"/>
              <a:alphaOff val="0"/>
            </a:schemeClr>
          </a:lnRef>
          <a:fillRef idx="1">
            <a:schemeClr val="accent3">
              <a:hueOff val="142856"/>
              <a:satOff val="-16031"/>
              <a:lumOff val="2745"/>
              <a:alphaOff val="0"/>
            </a:schemeClr>
          </a:fillRef>
          <a:effectRef idx="0">
            <a:schemeClr val="accent3">
              <a:hueOff val="142856"/>
              <a:satOff val="-16031"/>
              <a:lumOff val="2745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7AA179AE-7FA6-D464-9D70-D90A9F699958}"/>
              </a:ext>
            </a:extLst>
          </p:cNvPr>
          <p:cNvSpPr/>
          <p:nvPr/>
        </p:nvSpPr>
        <p:spPr>
          <a:xfrm>
            <a:off x="5000890" y="4789424"/>
            <a:ext cx="2116004" cy="682085"/>
          </a:xfrm>
          <a:custGeom>
            <a:avLst/>
            <a:gdLst>
              <a:gd name="connsiteX0" fmla="*/ 0 w 2116004"/>
              <a:gd name="connsiteY0" fmla="*/ 113683 h 682085"/>
              <a:gd name="connsiteX1" fmla="*/ 113683 w 2116004"/>
              <a:gd name="connsiteY1" fmla="*/ 0 h 682085"/>
              <a:gd name="connsiteX2" fmla="*/ 2002321 w 2116004"/>
              <a:gd name="connsiteY2" fmla="*/ 0 h 682085"/>
              <a:gd name="connsiteX3" fmla="*/ 2116004 w 2116004"/>
              <a:gd name="connsiteY3" fmla="*/ 113683 h 682085"/>
              <a:gd name="connsiteX4" fmla="*/ 2116004 w 2116004"/>
              <a:gd name="connsiteY4" fmla="*/ 568402 h 682085"/>
              <a:gd name="connsiteX5" fmla="*/ 2002321 w 2116004"/>
              <a:gd name="connsiteY5" fmla="*/ 682085 h 682085"/>
              <a:gd name="connsiteX6" fmla="*/ 113683 w 2116004"/>
              <a:gd name="connsiteY6" fmla="*/ 682085 h 682085"/>
              <a:gd name="connsiteX7" fmla="*/ 0 w 2116004"/>
              <a:gd name="connsiteY7" fmla="*/ 568402 h 682085"/>
              <a:gd name="connsiteX8" fmla="*/ 0 w 2116004"/>
              <a:gd name="connsiteY8" fmla="*/ 113683 h 68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82085">
                <a:moveTo>
                  <a:pt x="0" y="113683"/>
                </a:moveTo>
                <a:cubicBezTo>
                  <a:pt x="0" y="50898"/>
                  <a:pt x="50898" y="0"/>
                  <a:pt x="113683" y="0"/>
                </a:cubicBezTo>
                <a:lnTo>
                  <a:pt x="2002321" y="0"/>
                </a:lnTo>
                <a:cubicBezTo>
                  <a:pt x="2065106" y="0"/>
                  <a:pt x="2116004" y="50898"/>
                  <a:pt x="2116004" y="113683"/>
                </a:cubicBezTo>
                <a:lnTo>
                  <a:pt x="2116004" y="568402"/>
                </a:lnTo>
                <a:cubicBezTo>
                  <a:pt x="2116004" y="631187"/>
                  <a:pt x="2065106" y="682085"/>
                  <a:pt x="2002321" y="682085"/>
                </a:cubicBezTo>
                <a:lnTo>
                  <a:pt x="113683" y="682085"/>
                </a:lnTo>
                <a:cubicBezTo>
                  <a:pt x="50898" y="682085"/>
                  <a:pt x="0" y="631187"/>
                  <a:pt x="0" y="568402"/>
                </a:cubicBezTo>
                <a:lnTo>
                  <a:pt x="0" y="113683"/>
                </a:lnTo>
                <a:close/>
              </a:path>
            </a:pathLst>
          </a:custGeom>
        </p:spPr>
        <p:style>
          <a:lnRef idx="2">
            <a:schemeClr val="accent3">
              <a:hueOff val="214284"/>
              <a:satOff val="-24046"/>
              <a:lumOff val="411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9977" tIns="139977" rIns="139977" bIns="139977" numCol="1" spcCol="1270" anchor="ctr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>
                <a:latin typeface="Calibri"/>
                <a:cs typeface="Calibri"/>
              </a:rPr>
              <a:t>2. Zwischenstands-</a:t>
            </a:r>
          </a:p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 err="1">
                <a:latin typeface="Calibri"/>
                <a:cs typeface="Calibri"/>
              </a:rPr>
              <a:t>präsentation</a:t>
            </a:r>
            <a:endParaRPr lang="de-DE" sz="1200" kern="1200">
              <a:latin typeface="Calibri"/>
              <a:cs typeface="Calibri"/>
            </a:endParaRPr>
          </a:p>
        </p:txBody>
      </p:sp>
      <p:sp>
        <p:nvSpPr>
          <p:cNvPr id="24" name="Gerader Verbinder 23">
            <a:extLst>
              <a:ext uri="{FF2B5EF4-FFF2-40B4-BE49-F238E27FC236}">
                <a16:creationId xmlns:a16="http://schemas.microsoft.com/office/drawing/2014/main" id="{393497BB-DE5F-3153-3F25-DF44E38EE33F}"/>
              </a:ext>
            </a:extLst>
          </p:cNvPr>
          <p:cNvSpPr/>
          <p:nvPr/>
        </p:nvSpPr>
        <p:spPr>
          <a:xfrm>
            <a:off x="6058892" y="4094479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214284"/>
                <a:satOff val="-24046"/>
                <a:lumOff val="4118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35910B8-6800-8658-D7B0-2D4150405DFE}"/>
              </a:ext>
            </a:extLst>
          </p:cNvPr>
          <p:cNvSpPr/>
          <p:nvPr/>
        </p:nvSpPr>
        <p:spPr>
          <a:xfrm>
            <a:off x="6355133" y="4229811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1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de-DE" sz="1400" b="1" kern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 Light" panose="020F0302020204030204"/>
                <a:ea typeface="+mn-ea"/>
                <a:cs typeface="+mn-cs"/>
              </a:rPr>
              <a:t>05.07.23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23A6C8E-2F10-167C-D36A-D766E292B580}"/>
              </a:ext>
            </a:extLst>
          </p:cNvPr>
          <p:cNvSpPr/>
          <p:nvPr/>
        </p:nvSpPr>
        <p:spPr>
          <a:xfrm>
            <a:off x="6031460" y="4067047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214284"/>
              <a:satOff val="-24046"/>
              <a:lumOff val="4118"/>
              <a:alphaOff val="0"/>
            </a:schemeClr>
          </a:lnRef>
          <a:fillRef idx="1">
            <a:schemeClr val="accent3">
              <a:hueOff val="214284"/>
              <a:satOff val="-24046"/>
              <a:lumOff val="4118"/>
              <a:alphaOff val="0"/>
            </a:schemeClr>
          </a:fillRef>
          <a:effectRef idx="0">
            <a:schemeClr val="accent3">
              <a:hueOff val="214284"/>
              <a:satOff val="-24046"/>
              <a:lumOff val="4118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855DBE4B-4A9A-A43B-A7CF-BB718A6456AA}"/>
              </a:ext>
            </a:extLst>
          </p:cNvPr>
          <p:cNvSpPr/>
          <p:nvPr/>
        </p:nvSpPr>
        <p:spPr>
          <a:xfrm>
            <a:off x="6228172" y="2775915"/>
            <a:ext cx="2116004" cy="623620"/>
          </a:xfrm>
          <a:custGeom>
            <a:avLst/>
            <a:gdLst>
              <a:gd name="connsiteX0" fmla="*/ 0 w 2116004"/>
              <a:gd name="connsiteY0" fmla="*/ 103939 h 623620"/>
              <a:gd name="connsiteX1" fmla="*/ 103939 w 2116004"/>
              <a:gd name="connsiteY1" fmla="*/ 0 h 623620"/>
              <a:gd name="connsiteX2" fmla="*/ 2012065 w 2116004"/>
              <a:gd name="connsiteY2" fmla="*/ 0 h 623620"/>
              <a:gd name="connsiteX3" fmla="*/ 2116004 w 2116004"/>
              <a:gd name="connsiteY3" fmla="*/ 103939 h 623620"/>
              <a:gd name="connsiteX4" fmla="*/ 2116004 w 2116004"/>
              <a:gd name="connsiteY4" fmla="*/ 519681 h 623620"/>
              <a:gd name="connsiteX5" fmla="*/ 2012065 w 2116004"/>
              <a:gd name="connsiteY5" fmla="*/ 623620 h 623620"/>
              <a:gd name="connsiteX6" fmla="*/ 103939 w 2116004"/>
              <a:gd name="connsiteY6" fmla="*/ 623620 h 623620"/>
              <a:gd name="connsiteX7" fmla="*/ 0 w 2116004"/>
              <a:gd name="connsiteY7" fmla="*/ 519681 h 623620"/>
              <a:gd name="connsiteX8" fmla="*/ 0 w 2116004"/>
              <a:gd name="connsiteY8" fmla="*/ 103939 h 62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23620">
                <a:moveTo>
                  <a:pt x="0" y="103939"/>
                </a:moveTo>
                <a:cubicBezTo>
                  <a:pt x="0" y="46535"/>
                  <a:pt x="46535" y="0"/>
                  <a:pt x="103939" y="0"/>
                </a:cubicBezTo>
                <a:lnTo>
                  <a:pt x="2012065" y="0"/>
                </a:lnTo>
                <a:cubicBezTo>
                  <a:pt x="2069469" y="0"/>
                  <a:pt x="2116004" y="46535"/>
                  <a:pt x="2116004" y="103939"/>
                </a:cubicBezTo>
                <a:lnTo>
                  <a:pt x="2116004" y="519681"/>
                </a:lnTo>
                <a:cubicBezTo>
                  <a:pt x="2116004" y="577085"/>
                  <a:pt x="2069469" y="623620"/>
                  <a:pt x="2012065" y="623620"/>
                </a:cubicBezTo>
                <a:lnTo>
                  <a:pt x="103939" y="623620"/>
                </a:lnTo>
                <a:cubicBezTo>
                  <a:pt x="46535" y="623620"/>
                  <a:pt x="0" y="577085"/>
                  <a:pt x="0" y="519681"/>
                </a:cubicBezTo>
                <a:lnTo>
                  <a:pt x="0" y="103939"/>
                </a:lnTo>
                <a:close/>
              </a:path>
            </a:pathLst>
          </a:custGeom>
        </p:spPr>
        <p:style>
          <a:lnRef idx="2">
            <a:schemeClr val="accent3">
              <a:hueOff val="285712"/>
              <a:satOff val="-32061"/>
              <a:lumOff val="549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23" tIns="137123" rIns="137123" bIns="137123" numCol="1" spcCol="1270" anchor="ctr" anchorCtr="0">
            <a:noAutofit/>
          </a:bodyPr>
          <a:lstStyle/>
          <a:p>
            <a:pPr marL="0" lvl="0" indent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b="0" kern="1200">
                <a:latin typeface="Calibri"/>
                <a:cs typeface="Calibri"/>
              </a:rPr>
              <a:t>Implementieren und Trainieren der Modelle</a:t>
            </a:r>
          </a:p>
        </p:txBody>
      </p:sp>
      <p:sp>
        <p:nvSpPr>
          <p:cNvPr id="28" name="Gerader Verbinder 27">
            <a:extLst>
              <a:ext uri="{FF2B5EF4-FFF2-40B4-BE49-F238E27FC236}">
                <a16:creationId xmlns:a16="http://schemas.microsoft.com/office/drawing/2014/main" id="{C97773E4-A9C1-3333-AE0C-8FBFD75B06C3}"/>
              </a:ext>
            </a:extLst>
          </p:cNvPr>
          <p:cNvSpPr/>
          <p:nvPr/>
        </p:nvSpPr>
        <p:spPr>
          <a:xfrm>
            <a:off x="7286175" y="3399535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285712"/>
                <a:satOff val="-32061"/>
                <a:lumOff val="5491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4F759FA5-C430-2A10-A9AB-195452B60F4F}"/>
              </a:ext>
            </a:extLst>
          </p:cNvPr>
          <p:cNvSpPr/>
          <p:nvPr/>
        </p:nvSpPr>
        <p:spPr>
          <a:xfrm>
            <a:off x="7582415" y="3545839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b" anchorCtr="1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de-DE" sz="1400" b="1" kern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 Light" panose="020F0302020204030204"/>
                <a:ea typeface="+mn-ea"/>
                <a:cs typeface="+mn-cs"/>
              </a:rPr>
              <a:t>15.07.23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1520AA0-A62F-57D7-D798-84A609F8815A}"/>
              </a:ext>
            </a:extLst>
          </p:cNvPr>
          <p:cNvSpPr/>
          <p:nvPr/>
        </p:nvSpPr>
        <p:spPr>
          <a:xfrm>
            <a:off x="7258743" y="4067047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285712"/>
              <a:satOff val="-32061"/>
              <a:lumOff val="5491"/>
              <a:alphaOff val="0"/>
            </a:schemeClr>
          </a:lnRef>
          <a:fillRef idx="1">
            <a:schemeClr val="accent3">
              <a:hueOff val="285712"/>
              <a:satOff val="-32061"/>
              <a:lumOff val="5491"/>
              <a:alphaOff val="0"/>
            </a:schemeClr>
          </a:fillRef>
          <a:effectRef idx="0">
            <a:schemeClr val="accent3">
              <a:hueOff val="285712"/>
              <a:satOff val="-32061"/>
              <a:lumOff val="5491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B2D7371A-7E29-6EF5-490B-405F52F48804}"/>
              </a:ext>
            </a:extLst>
          </p:cNvPr>
          <p:cNvSpPr/>
          <p:nvPr/>
        </p:nvSpPr>
        <p:spPr>
          <a:xfrm>
            <a:off x="7455455" y="4789424"/>
            <a:ext cx="2116004" cy="623620"/>
          </a:xfrm>
          <a:custGeom>
            <a:avLst/>
            <a:gdLst>
              <a:gd name="connsiteX0" fmla="*/ 0 w 2116004"/>
              <a:gd name="connsiteY0" fmla="*/ 103939 h 623620"/>
              <a:gd name="connsiteX1" fmla="*/ 103939 w 2116004"/>
              <a:gd name="connsiteY1" fmla="*/ 0 h 623620"/>
              <a:gd name="connsiteX2" fmla="*/ 2012065 w 2116004"/>
              <a:gd name="connsiteY2" fmla="*/ 0 h 623620"/>
              <a:gd name="connsiteX3" fmla="*/ 2116004 w 2116004"/>
              <a:gd name="connsiteY3" fmla="*/ 103939 h 623620"/>
              <a:gd name="connsiteX4" fmla="*/ 2116004 w 2116004"/>
              <a:gd name="connsiteY4" fmla="*/ 519681 h 623620"/>
              <a:gd name="connsiteX5" fmla="*/ 2012065 w 2116004"/>
              <a:gd name="connsiteY5" fmla="*/ 623620 h 623620"/>
              <a:gd name="connsiteX6" fmla="*/ 103939 w 2116004"/>
              <a:gd name="connsiteY6" fmla="*/ 623620 h 623620"/>
              <a:gd name="connsiteX7" fmla="*/ 0 w 2116004"/>
              <a:gd name="connsiteY7" fmla="*/ 519681 h 623620"/>
              <a:gd name="connsiteX8" fmla="*/ 0 w 2116004"/>
              <a:gd name="connsiteY8" fmla="*/ 103939 h 62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23620">
                <a:moveTo>
                  <a:pt x="0" y="103939"/>
                </a:moveTo>
                <a:cubicBezTo>
                  <a:pt x="0" y="46535"/>
                  <a:pt x="46535" y="0"/>
                  <a:pt x="103939" y="0"/>
                </a:cubicBezTo>
                <a:lnTo>
                  <a:pt x="2012065" y="0"/>
                </a:lnTo>
                <a:cubicBezTo>
                  <a:pt x="2069469" y="0"/>
                  <a:pt x="2116004" y="46535"/>
                  <a:pt x="2116004" y="103939"/>
                </a:cubicBezTo>
                <a:lnTo>
                  <a:pt x="2116004" y="519681"/>
                </a:lnTo>
                <a:cubicBezTo>
                  <a:pt x="2116004" y="577085"/>
                  <a:pt x="2069469" y="623620"/>
                  <a:pt x="2012065" y="623620"/>
                </a:cubicBezTo>
                <a:lnTo>
                  <a:pt x="103939" y="623620"/>
                </a:lnTo>
                <a:cubicBezTo>
                  <a:pt x="46535" y="623620"/>
                  <a:pt x="0" y="577085"/>
                  <a:pt x="0" y="519681"/>
                </a:cubicBezTo>
                <a:lnTo>
                  <a:pt x="0" y="103939"/>
                </a:lnTo>
                <a:close/>
              </a:path>
            </a:pathLst>
          </a:custGeom>
        </p:spPr>
        <p:style>
          <a:lnRef idx="2">
            <a:schemeClr val="accent3">
              <a:hueOff val="357140"/>
              <a:satOff val="-40077"/>
              <a:lumOff val="6863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23" tIns="137123" rIns="137123" bIns="137123" numCol="1" spcCol="1270" anchor="ctr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b="0" kern="1200">
                <a:latin typeface="Calibri"/>
                <a:cs typeface="Calibri"/>
              </a:rPr>
              <a:t>Testen und Evaluieren der finalen Modelle</a:t>
            </a:r>
          </a:p>
        </p:txBody>
      </p:sp>
      <p:sp>
        <p:nvSpPr>
          <p:cNvPr id="32" name="Gerader Verbinder 31">
            <a:extLst>
              <a:ext uri="{FF2B5EF4-FFF2-40B4-BE49-F238E27FC236}">
                <a16:creationId xmlns:a16="http://schemas.microsoft.com/office/drawing/2014/main" id="{59DBB495-BC95-6182-7727-E725182F9630}"/>
              </a:ext>
            </a:extLst>
          </p:cNvPr>
          <p:cNvSpPr/>
          <p:nvPr/>
        </p:nvSpPr>
        <p:spPr>
          <a:xfrm>
            <a:off x="8513458" y="4094479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357140"/>
                <a:satOff val="-40077"/>
                <a:lumOff val="6863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7053DE4A-05D4-86D9-31B7-9691173EC110}"/>
              </a:ext>
            </a:extLst>
          </p:cNvPr>
          <p:cNvSpPr/>
          <p:nvPr/>
        </p:nvSpPr>
        <p:spPr>
          <a:xfrm>
            <a:off x="8809698" y="4229811"/>
            <a:ext cx="1862084" cy="413308"/>
          </a:xfrm>
          <a:custGeom>
            <a:avLst/>
            <a:gdLst>
              <a:gd name="connsiteX0" fmla="*/ 0 w 1862084"/>
              <a:gd name="connsiteY0" fmla="*/ 0 h 413308"/>
              <a:gd name="connsiteX1" fmla="*/ 1862084 w 1862084"/>
              <a:gd name="connsiteY1" fmla="*/ 0 h 413308"/>
              <a:gd name="connsiteX2" fmla="*/ 1862084 w 1862084"/>
              <a:gd name="connsiteY2" fmla="*/ 413308 h 413308"/>
              <a:gd name="connsiteX3" fmla="*/ 0 w 1862084"/>
              <a:gd name="connsiteY3" fmla="*/ 413308 h 413308"/>
              <a:gd name="connsiteX4" fmla="*/ 0 w 1862084"/>
              <a:gd name="connsiteY4" fmla="*/ 0 h 41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84" h="413308">
                <a:moveTo>
                  <a:pt x="0" y="0"/>
                </a:moveTo>
                <a:lnTo>
                  <a:pt x="1862084" y="0"/>
                </a:lnTo>
                <a:lnTo>
                  <a:pt x="1862084" y="413308"/>
                </a:lnTo>
                <a:lnTo>
                  <a:pt x="0" y="4133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1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de-DE" sz="1400" b="1" kern="12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 Light" panose="020F0302020204030204"/>
                <a:ea typeface="+mn-ea"/>
                <a:cs typeface="+mn-cs"/>
              </a:rPr>
              <a:t>27.07.23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9771315-D868-E823-4960-58E926010171}"/>
              </a:ext>
            </a:extLst>
          </p:cNvPr>
          <p:cNvSpPr/>
          <p:nvPr/>
        </p:nvSpPr>
        <p:spPr>
          <a:xfrm>
            <a:off x="8486026" y="4067047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357140"/>
              <a:satOff val="-40077"/>
              <a:lumOff val="6863"/>
              <a:alphaOff val="0"/>
            </a:schemeClr>
          </a:lnRef>
          <a:fillRef idx="1">
            <a:schemeClr val="accent3">
              <a:hueOff val="357140"/>
              <a:satOff val="-40077"/>
              <a:lumOff val="6863"/>
              <a:alphaOff val="0"/>
            </a:schemeClr>
          </a:fillRef>
          <a:effectRef idx="0">
            <a:schemeClr val="accent3">
              <a:hueOff val="357140"/>
              <a:satOff val="-40077"/>
              <a:lumOff val="6863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CDA72A0F-D94A-EE53-9300-EED356CA5561}"/>
              </a:ext>
            </a:extLst>
          </p:cNvPr>
          <p:cNvSpPr/>
          <p:nvPr/>
        </p:nvSpPr>
        <p:spPr>
          <a:xfrm>
            <a:off x="8682738" y="2775915"/>
            <a:ext cx="2116004" cy="623620"/>
          </a:xfrm>
          <a:custGeom>
            <a:avLst/>
            <a:gdLst>
              <a:gd name="connsiteX0" fmla="*/ 0 w 2116004"/>
              <a:gd name="connsiteY0" fmla="*/ 103939 h 623620"/>
              <a:gd name="connsiteX1" fmla="*/ 103939 w 2116004"/>
              <a:gd name="connsiteY1" fmla="*/ 0 h 623620"/>
              <a:gd name="connsiteX2" fmla="*/ 2012065 w 2116004"/>
              <a:gd name="connsiteY2" fmla="*/ 0 h 623620"/>
              <a:gd name="connsiteX3" fmla="*/ 2116004 w 2116004"/>
              <a:gd name="connsiteY3" fmla="*/ 103939 h 623620"/>
              <a:gd name="connsiteX4" fmla="*/ 2116004 w 2116004"/>
              <a:gd name="connsiteY4" fmla="*/ 519681 h 623620"/>
              <a:gd name="connsiteX5" fmla="*/ 2012065 w 2116004"/>
              <a:gd name="connsiteY5" fmla="*/ 623620 h 623620"/>
              <a:gd name="connsiteX6" fmla="*/ 103939 w 2116004"/>
              <a:gd name="connsiteY6" fmla="*/ 623620 h 623620"/>
              <a:gd name="connsiteX7" fmla="*/ 0 w 2116004"/>
              <a:gd name="connsiteY7" fmla="*/ 519681 h 623620"/>
              <a:gd name="connsiteX8" fmla="*/ 0 w 2116004"/>
              <a:gd name="connsiteY8" fmla="*/ 103939 h 62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6004" h="623620">
                <a:moveTo>
                  <a:pt x="0" y="103939"/>
                </a:moveTo>
                <a:cubicBezTo>
                  <a:pt x="0" y="46535"/>
                  <a:pt x="46535" y="0"/>
                  <a:pt x="103939" y="0"/>
                </a:cubicBezTo>
                <a:lnTo>
                  <a:pt x="2012065" y="0"/>
                </a:lnTo>
                <a:cubicBezTo>
                  <a:pt x="2069469" y="0"/>
                  <a:pt x="2116004" y="46535"/>
                  <a:pt x="2116004" y="103939"/>
                </a:cubicBezTo>
                <a:lnTo>
                  <a:pt x="2116004" y="519681"/>
                </a:lnTo>
                <a:cubicBezTo>
                  <a:pt x="2116004" y="577085"/>
                  <a:pt x="2069469" y="623620"/>
                  <a:pt x="2012065" y="623620"/>
                </a:cubicBezTo>
                <a:lnTo>
                  <a:pt x="103939" y="623620"/>
                </a:lnTo>
                <a:cubicBezTo>
                  <a:pt x="46535" y="623620"/>
                  <a:pt x="0" y="577085"/>
                  <a:pt x="0" y="519681"/>
                </a:cubicBezTo>
                <a:lnTo>
                  <a:pt x="0" y="103939"/>
                </a:lnTo>
                <a:close/>
              </a:path>
            </a:pathLst>
          </a:custGeom>
        </p:spPr>
        <p:style>
          <a:lnRef idx="2">
            <a:schemeClr val="accent3">
              <a:hueOff val="428568"/>
              <a:satOff val="-48092"/>
              <a:lumOff val="8236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23" tIns="137123" rIns="137123" bIns="137123" numCol="1" spcCol="1270" anchor="ctr" anchorCtr="0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b="0" kern="1200">
                <a:latin typeface="Calibri"/>
                <a:cs typeface="Calibri"/>
              </a:rPr>
              <a:t>Abschlusspräsentation</a:t>
            </a:r>
          </a:p>
        </p:txBody>
      </p:sp>
      <p:sp>
        <p:nvSpPr>
          <p:cNvPr id="36" name="Gerader Verbinder 35">
            <a:extLst>
              <a:ext uri="{FF2B5EF4-FFF2-40B4-BE49-F238E27FC236}">
                <a16:creationId xmlns:a16="http://schemas.microsoft.com/office/drawing/2014/main" id="{7DF1EC8F-58F9-E5BA-5011-C6D26282A41A}"/>
              </a:ext>
            </a:extLst>
          </p:cNvPr>
          <p:cNvSpPr/>
          <p:nvPr/>
        </p:nvSpPr>
        <p:spPr>
          <a:xfrm>
            <a:off x="9740740" y="3399535"/>
            <a:ext cx="0" cy="694944"/>
          </a:xfrm>
          <a:prstGeom prst="line">
            <a:avLst/>
          </a:prstGeom>
          <a:noFill/>
          <a:ln w="6350" cap="flat" cmpd="sng" algn="ctr">
            <a:solidFill>
              <a:schemeClr val="accent3">
                <a:hueOff val="428568"/>
                <a:satOff val="-48092"/>
                <a:lumOff val="8236"/>
                <a:alphaOff val="0"/>
              </a:schemeClr>
            </a:solidFill>
            <a:prstDash val="dash"/>
            <a:miter lim="800000"/>
          </a:ln>
          <a:effectLst/>
        </p:spPr>
        <p:style>
          <a:lnRef idx="1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199D2F3-3709-FC9E-C2C1-38B05F96FC5E}"/>
              </a:ext>
            </a:extLst>
          </p:cNvPr>
          <p:cNvSpPr/>
          <p:nvPr/>
        </p:nvSpPr>
        <p:spPr>
          <a:xfrm>
            <a:off x="9713308" y="4067047"/>
            <a:ext cx="54864" cy="54864"/>
          </a:xfrm>
          <a:prstGeom prst="ellipse">
            <a:avLst/>
          </a:prstGeom>
        </p:spPr>
        <p:style>
          <a:lnRef idx="2">
            <a:schemeClr val="accent3">
              <a:hueOff val="428568"/>
              <a:satOff val="-48092"/>
              <a:lumOff val="8236"/>
              <a:alphaOff val="0"/>
            </a:schemeClr>
          </a:lnRef>
          <a:fillRef idx="1">
            <a:schemeClr val="accent3">
              <a:hueOff val="428568"/>
              <a:satOff val="-48092"/>
              <a:lumOff val="8236"/>
              <a:alphaOff val="0"/>
            </a:schemeClr>
          </a:fillRef>
          <a:effectRef idx="0">
            <a:schemeClr val="accent3">
              <a:hueOff val="428568"/>
              <a:satOff val="-48092"/>
              <a:lumOff val="8236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42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/>
      <p:bldP spid="17" grpId="0" animBg="1"/>
      <p:bldP spid="19" grpId="0"/>
      <p:bldP spid="21" grpId="0" animBg="1"/>
      <p:bldP spid="25" grpId="0"/>
      <p:bldP spid="27" grpId="0" animBg="1"/>
      <p:bldP spid="29" grpId="0"/>
      <p:bldP spid="31" grpId="0" animBg="1"/>
      <p:bldP spid="33" grpId="0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9CB48C7-1EEB-2D1A-06A4-65703585D78C}"/>
              </a:ext>
            </a:extLst>
          </p:cNvPr>
          <p:cNvSpPr txBox="1">
            <a:spLocks/>
          </p:cNvSpPr>
          <p:nvPr/>
        </p:nvSpPr>
        <p:spPr>
          <a:xfrm>
            <a:off x="286220" y="1813104"/>
            <a:ext cx="4547633" cy="2824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Arbeitspakete</a:t>
            </a:r>
          </a:p>
        </p:txBody>
      </p:sp>
    </p:spTree>
    <p:extLst>
      <p:ext uri="{BB962C8B-B14F-4D97-AF65-F5344CB8AC3E}">
        <p14:creationId xmlns:p14="http://schemas.microsoft.com/office/powerpoint/2010/main" val="677208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00305"/>
            <a:ext cx="11018520" cy="1434415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r>
              <a:rPr lang="de-DE" sz="5400">
                <a:cs typeface="Calibri Light"/>
              </a:rPr>
              <a:t>Projektstrukturplan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8B5E458-8C40-509E-79E8-169605AE3683}"/>
              </a:ext>
            </a:extLst>
          </p:cNvPr>
          <p:cNvSpPr/>
          <p:nvPr/>
        </p:nvSpPr>
        <p:spPr>
          <a:xfrm>
            <a:off x="2595372" y="4412424"/>
            <a:ext cx="2844800" cy="1528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Planung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B3982BF-4B7C-EB00-9B6A-608F54F62967}"/>
              </a:ext>
            </a:extLst>
          </p:cNvPr>
          <p:cNvSpPr/>
          <p:nvPr/>
        </p:nvSpPr>
        <p:spPr>
          <a:xfrm>
            <a:off x="572493" y="2213548"/>
            <a:ext cx="2844800" cy="1528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Initialisierung</a:t>
            </a:r>
            <a:endParaRPr lang="de-DE" sz="2400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2FE2A2C-CAA7-E81D-284B-11771F7D69FE}"/>
              </a:ext>
            </a:extLst>
          </p:cNvPr>
          <p:cNvSpPr/>
          <p:nvPr/>
        </p:nvSpPr>
        <p:spPr>
          <a:xfrm>
            <a:off x="4636493" y="2213548"/>
            <a:ext cx="2844800" cy="1528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Durchführung</a:t>
            </a:r>
            <a:endParaRPr lang="de-DE" sz="240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5B04C38-E681-1030-0E37-BD984D45328C}"/>
              </a:ext>
            </a:extLst>
          </p:cNvPr>
          <p:cNvSpPr/>
          <p:nvPr/>
        </p:nvSpPr>
        <p:spPr>
          <a:xfrm>
            <a:off x="7112000" y="4412424"/>
            <a:ext cx="2844800" cy="1528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Kontrolle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8B96F05-E797-0B17-F243-F7EB6843073C}"/>
              </a:ext>
            </a:extLst>
          </p:cNvPr>
          <p:cNvSpPr/>
          <p:nvPr/>
        </p:nvSpPr>
        <p:spPr>
          <a:xfrm>
            <a:off x="8700493" y="2213548"/>
            <a:ext cx="2844800" cy="152806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Abschluss</a:t>
            </a:r>
            <a:endParaRPr lang="de-DE" sz="24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99A4CB4-9DE7-7F8D-07F9-9CBC607D4A58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1994893" y="3741612"/>
            <a:ext cx="2022879" cy="6708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7DAE45E-4157-9DC9-BF08-5E5369419B86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4017772" y="3741612"/>
            <a:ext cx="2041121" cy="6708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86EE314-45FB-E655-6746-479D172D541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6058893" y="3741612"/>
            <a:ext cx="2475507" cy="6708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9D8D7DC-5BCA-3FA5-B28F-0314D6860AD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8534400" y="3741612"/>
            <a:ext cx="1588493" cy="6708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1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5902" b="409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SynTex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032FA-0325-AEFE-B45D-64DC237C1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200"/>
              <a:t>Textklassifikation und -zusammenfassung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9D08825-B200-34AD-DDB5-CC217CCA9F3C}"/>
              </a:ext>
            </a:extLst>
          </p:cNvPr>
          <p:cNvSpPr txBox="1">
            <a:spLocks/>
          </p:cNvSpPr>
          <p:nvPr/>
        </p:nvSpPr>
        <p:spPr>
          <a:xfrm>
            <a:off x="-1481441" y="5045129"/>
            <a:ext cx="9144000" cy="491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>
                <a:solidFill>
                  <a:srgbClr val="FFFFFF"/>
                </a:solidFill>
                <a:cs typeface="Calibri"/>
              </a:rPr>
              <a:t>Niklas Koch, Niclas Cramer, Antoine Fuchs, Jasmina </a:t>
            </a:r>
            <a:r>
              <a:rPr lang="de-DE" sz="1200" b="1" err="1">
                <a:solidFill>
                  <a:srgbClr val="FFFFFF"/>
                </a:solidFill>
                <a:cs typeface="Calibri"/>
              </a:rPr>
              <a:t>Pascanovic</a:t>
            </a:r>
            <a:endParaRPr lang="de-DE" sz="1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64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8DCC6-A740-5F6E-BF69-DB49B427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369"/>
            <a:ext cx="10515600" cy="1325563"/>
          </a:xfrm>
        </p:spPr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39BA423-FE26-32C3-53CC-CB3741EC5AA3}"/>
              </a:ext>
            </a:extLst>
          </p:cNvPr>
          <p:cNvSpPr/>
          <p:nvPr/>
        </p:nvSpPr>
        <p:spPr>
          <a:xfrm>
            <a:off x="838200" y="1782561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Ziel">
            <a:extLst>
              <a:ext uri="{FF2B5EF4-FFF2-40B4-BE49-F238E27FC236}">
                <a16:creationId xmlns:a16="http://schemas.microsoft.com/office/drawing/2014/main" id="{CE8BCDF2-ACF6-5C12-07F4-5C29CB02E078}"/>
              </a:ext>
            </a:extLst>
          </p:cNvPr>
          <p:cNvSpPr/>
          <p:nvPr/>
        </p:nvSpPr>
        <p:spPr>
          <a:xfrm>
            <a:off x="1057237" y="1945481"/>
            <a:ext cx="398249" cy="39824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7DBC1F25-B342-C8EF-21B0-6F3E22CE3700}"/>
              </a:ext>
            </a:extLst>
          </p:cNvPr>
          <p:cNvSpPr/>
          <p:nvPr/>
        </p:nvSpPr>
        <p:spPr>
          <a:xfrm>
            <a:off x="1674523" y="1782561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 b="0" kern="1200">
                <a:latin typeface="Calibri"/>
                <a:ea typeface="Calibri"/>
                <a:cs typeface="Calibri"/>
              </a:rPr>
              <a:t>Projektauftrag</a:t>
            </a:r>
            <a:endParaRPr lang="en-US" sz="1900" b="0" kern="1200">
              <a:latin typeface="Calibri"/>
              <a:ea typeface="Calibri"/>
              <a:cs typeface="Calibri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5EA0DDE-2386-6C53-B525-EC02F0422EC9}"/>
              </a:ext>
            </a:extLst>
          </p:cNvPr>
          <p:cNvSpPr/>
          <p:nvPr/>
        </p:nvSpPr>
        <p:spPr>
          <a:xfrm>
            <a:off x="838200" y="2687673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hteck 8" descr="Arrow Circle">
            <a:extLst>
              <a:ext uri="{FF2B5EF4-FFF2-40B4-BE49-F238E27FC236}">
                <a16:creationId xmlns:a16="http://schemas.microsoft.com/office/drawing/2014/main" id="{B5D1155C-AADF-C0E3-A4F1-2C0D8242D518}"/>
              </a:ext>
            </a:extLst>
          </p:cNvPr>
          <p:cNvSpPr/>
          <p:nvPr/>
        </p:nvSpPr>
        <p:spPr>
          <a:xfrm>
            <a:off x="1057237" y="2850593"/>
            <a:ext cx="398249" cy="39824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91FBBC42-6EA6-CE5E-A259-D0107EE4B693}"/>
              </a:ext>
            </a:extLst>
          </p:cNvPr>
          <p:cNvSpPr/>
          <p:nvPr/>
        </p:nvSpPr>
        <p:spPr>
          <a:xfrm>
            <a:off x="1674523" y="2687673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 b="0" kern="1200">
                <a:latin typeface="Calibri"/>
                <a:ea typeface="Calibri"/>
                <a:cs typeface="Calibri"/>
              </a:rPr>
              <a:t> Anforderungen &amp; Umsetzung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14CF476-A577-5190-F487-E6F1E954BC3B}"/>
              </a:ext>
            </a:extLst>
          </p:cNvPr>
          <p:cNvSpPr/>
          <p:nvPr/>
        </p:nvSpPr>
        <p:spPr>
          <a:xfrm>
            <a:off x="838200" y="3592786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UI UX mit einfarbiger Füllung">
            <a:extLst>
              <a:ext uri="{FF2B5EF4-FFF2-40B4-BE49-F238E27FC236}">
                <a16:creationId xmlns:a16="http://schemas.microsoft.com/office/drawing/2014/main" id="{897BA590-4B1F-DD71-3F07-D61A79DD2845}"/>
              </a:ext>
            </a:extLst>
          </p:cNvPr>
          <p:cNvSpPr/>
          <p:nvPr/>
        </p:nvSpPr>
        <p:spPr>
          <a:xfrm>
            <a:off x="1057237" y="3755706"/>
            <a:ext cx="398249" cy="398249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0E13EDA4-B6BC-68C2-EF9B-3CB94A90C7BA}"/>
              </a:ext>
            </a:extLst>
          </p:cNvPr>
          <p:cNvSpPr/>
          <p:nvPr/>
        </p:nvSpPr>
        <p:spPr>
          <a:xfrm>
            <a:off x="1674523" y="3592786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 b="0" kern="1200">
                <a:latin typeface="Calibri"/>
                <a:ea typeface="Calibri"/>
                <a:cs typeface="Calibri"/>
              </a:rPr>
              <a:t> Mock-Up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7DA17BB-98AF-FB41-0E1B-33199BC34EB2}"/>
              </a:ext>
            </a:extLst>
          </p:cNvPr>
          <p:cNvSpPr/>
          <p:nvPr/>
        </p:nvSpPr>
        <p:spPr>
          <a:xfrm>
            <a:off x="838200" y="4497898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hteck 14" descr="Häkchen">
            <a:extLst>
              <a:ext uri="{FF2B5EF4-FFF2-40B4-BE49-F238E27FC236}">
                <a16:creationId xmlns:a16="http://schemas.microsoft.com/office/drawing/2014/main" id="{525D37F0-0870-BC83-49D5-234641ED978C}"/>
              </a:ext>
            </a:extLst>
          </p:cNvPr>
          <p:cNvSpPr/>
          <p:nvPr/>
        </p:nvSpPr>
        <p:spPr>
          <a:xfrm>
            <a:off x="1057237" y="4660818"/>
            <a:ext cx="398249" cy="39824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EF1907A0-64C5-621B-59E5-D077A3A628E4}"/>
              </a:ext>
            </a:extLst>
          </p:cNvPr>
          <p:cNvSpPr/>
          <p:nvPr/>
        </p:nvSpPr>
        <p:spPr>
          <a:xfrm>
            <a:off x="1674523" y="4497898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 b="0" kern="1200">
                <a:latin typeface="Calibri"/>
                <a:ea typeface="Calibri"/>
                <a:cs typeface="Calibri"/>
              </a:rPr>
              <a:t>Meilensteine </a:t>
            </a:r>
            <a:endParaRPr lang="en-US" sz="1900" b="0" kern="1200">
              <a:latin typeface="Calibri"/>
              <a:ea typeface="Calibri"/>
              <a:cs typeface="Calibri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807AEF6-AB10-4666-0946-E55D20738A81}"/>
              </a:ext>
            </a:extLst>
          </p:cNvPr>
          <p:cNvSpPr/>
          <p:nvPr/>
        </p:nvSpPr>
        <p:spPr>
          <a:xfrm>
            <a:off x="838200" y="5403010"/>
            <a:ext cx="10515600" cy="72408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hteck 17" descr="Untertitel">
            <a:extLst>
              <a:ext uri="{FF2B5EF4-FFF2-40B4-BE49-F238E27FC236}">
                <a16:creationId xmlns:a16="http://schemas.microsoft.com/office/drawing/2014/main" id="{542882EB-62B2-308D-D5EC-0977C6676627}"/>
              </a:ext>
            </a:extLst>
          </p:cNvPr>
          <p:cNvSpPr/>
          <p:nvPr/>
        </p:nvSpPr>
        <p:spPr>
          <a:xfrm>
            <a:off x="1057237" y="5565930"/>
            <a:ext cx="398249" cy="398249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2FBE97F-76FD-8C9D-7445-2A625D68376B}"/>
              </a:ext>
            </a:extLst>
          </p:cNvPr>
          <p:cNvSpPr/>
          <p:nvPr/>
        </p:nvSpPr>
        <p:spPr>
          <a:xfrm>
            <a:off x="1674523" y="5403010"/>
            <a:ext cx="9679276" cy="724089"/>
          </a:xfrm>
          <a:custGeom>
            <a:avLst/>
            <a:gdLst>
              <a:gd name="connsiteX0" fmla="*/ 0 w 9679276"/>
              <a:gd name="connsiteY0" fmla="*/ 0 h 724089"/>
              <a:gd name="connsiteX1" fmla="*/ 9679276 w 9679276"/>
              <a:gd name="connsiteY1" fmla="*/ 0 h 724089"/>
              <a:gd name="connsiteX2" fmla="*/ 9679276 w 9679276"/>
              <a:gd name="connsiteY2" fmla="*/ 724089 h 724089"/>
              <a:gd name="connsiteX3" fmla="*/ 0 w 9679276"/>
              <a:gd name="connsiteY3" fmla="*/ 724089 h 724089"/>
              <a:gd name="connsiteX4" fmla="*/ 0 w 9679276"/>
              <a:gd name="connsiteY4" fmla="*/ 0 h 72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9276" h="724089">
                <a:moveTo>
                  <a:pt x="0" y="0"/>
                </a:moveTo>
                <a:lnTo>
                  <a:pt x="9679276" y="0"/>
                </a:lnTo>
                <a:lnTo>
                  <a:pt x="9679276" y="724089"/>
                </a:lnTo>
                <a:lnTo>
                  <a:pt x="0" y="724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633" tIns="76633" rIns="76633" bIns="76633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 b="0" kern="1200">
                <a:latin typeface="Calibri"/>
                <a:ea typeface="Calibri"/>
                <a:cs typeface="Calibri"/>
              </a:rPr>
              <a:t>Arbeitspakete</a:t>
            </a:r>
            <a:endParaRPr lang="en-US" sz="1900" b="0" kern="12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18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F3FF5-19A9-8921-AA22-F1E5AFB1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636677" cy="3204134"/>
          </a:xfrm>
        </p:spPr>
        <p:txBody>
          <a:bodyPr anchor="b">
            <a:normAutofit/>
          </a:bodyPr>
          <a:lstStyle/>
          <a:p>
            <a:pPr algn="l"/>
            <a:r>
              <a:rPr lang="de-DE">
                <a:cs typeface="Calibri Light"/>
              </a:rPr>
              <a:t>Projektauftrag</a:t>
            </a:r>
            <a:endParaRPr lang="de-DE" err="1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512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ea typeface="Calibri Light"/>
                <a:cs typeface="Calibri Light"/>
              </a:rPr>
              <a:t>Problembeschreibung &amp; Projektziel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09C5F2-AE03-BA11-D56C-27D6A967A893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Dokument mit einfarbiger Füllung">
            <a:extLst>
              <a:ext uri="{FF2B5EF4-FFF2-40B4-BE49-F238E27FC236}">
                <a16:creationId xmlns:a16="http://schemas.microsoft.com/office/drawing/2014/main" id="{94BD56D0-60D7-596A-C837-3349AA1A02A2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366EDC9-368D-EB82-67E3-EEF5150680F0}"/>
              </a:ext>
            </a:extLst>
          </p:cNvPr>
          <p:cNvSpPr/>
          <p:nvPr/>
        </p:nvSpPr>
        <p:spPr>
          <a:xfrm>
            <a:off x="2027343" y="211309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große Menge an Texten soll klassifiziert &amp; zusammengefasst werden</a:t>
            </a:r>
            <a:endParaRPr lang="en-US" sz="2500" kern="12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37E2156-2B90-200C-81FF-7260248B9670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Prüfliste">
            <a:extLst>
              <a:ext uri="{FF2B5EF4-FFF2-40B4-BE49-F238E27FC236}">
                <a16:creationId xmlns:a16="http://schemas.microsoft.com/office/drawing/2014/main" id="{1DF7829A-8422-C107-A857-C3A17BE16AF5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5DCEF7C-F33A-A023-F439-5B0E351ABFEF}"/>
              </a:ext>
            </a:extLst>
          </p:cNvPr>
          <p:cNvSpPr/>
          <p:nvPr/>
        </p:nvSpPr>
        <p:spPr>
          <a:xfrm>
            <a:off x="2027343" y="3610155"/>
            <a:ext cx="4917523" cy="1197651"/>
          </a:xfrm>
          <a:custGeom>
            <a:avLst/>
            <a:gdLst>
              <a:gd name="connsiteX0" fmla="*/ 0 w 4917523"/>
              <a:gd name="connsiteY0" fmla="*/ 0 h 1197651"/>
              <a:gd name="connsiteX1" fmla="*/ 4917523 w 4917523"/>
              <a:gd name="connsiteY1" fmla="*/ 0 h 1197651"/>
              <a:gd name="connsiteX2" fmla="*/ 4917523 w 4917523"/>
              <a:gd name="connsiteY2" fmla="*/ 1197651 h 1197651"/>
              <a:gd name="connsiteX3" fmla="*/ 0 w 4917523"/>
              <a:gd name="connsiteY3" fmla="*/ 1197651 h 1197651"/>
              <a:gd name="connsiteX4" fmla="*/ 0 w 4917523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7523" h="1197651">
                <a:moveTo>
                  <a:pt x="0" y="0"/>
                </a:moveTo>
                <a:lnTo>
                  <a:pt x="4917523" y="0"/>
                </a:lnTo>
                <a:lnTo>
                  <a:pt x="4917523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Kategorisierung in festgelegte Klassen</a:t>
            </a:r>
            <a:endParaRPr lang="en-US" sz="2500" kern="120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0FAB90C-84E1-B7B8-D3D4-CF0E3C149595}"/>
              </a:ext>
            </a:extLst>
          </p:cNvPr>
          <p:cNvSpPr/>
          <p:nvPr/>
        </p:nvSpPr>
        <p:spPr>
          <a:xfrm>
            <a:off x="6944866" y="3610155"/>
            <a:ext cx="4627018" cy="1197651"/>
          </a:xfrm>
          <a:custGeom>
            <a:avLst/>
            <a:gdLst>
              <a:gd name="connsiteX0" fmla="*/ 0 w 4627018"/>
              <a:gd name="connsiteY0" fmla="*/ 0 h 1197651"/>
              <a:gd name="connsiteX1" fmla="*/ 4627018 w 4627018"/>
              <a:gd name="connsiteY1" fmla="*/ 0 h 1197651"/>
              <a:gd name="connsiteX2" fmla="*/ 4627018 w 4627018"/>
              <a:gd name="connsiteY2" fmla="*/ 1197651 h 1197651"/>
              <a:gd name="connsiteX3" fmla="*/ 0 w 4627018"/>
              <a:gd name="connsiteY3" fmla="*/ 1197651 h 1197651"/>
              <a:gd name="connsiteX4" fmla="*/ 0 w 4627018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018" h="1197651">
                <a:moveTo>
                  <a:pt x="0" y="0"/>
                </a:moveTo>
                <a:lnTo>
                  <a:pt x="4627018" y="0"/>
                </a:lnTo>
                <a:lnTo>
                  <a:pt x="4627018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Literarische Texte, Wissenschaftliche Abstracts</a:t>
            </a:r>
          </a:p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>
                <a:latin typeface="Calibri"/>
                <a:cs typeface="Calibri"/>
              </a:rPr>
              <a:t>Nachrichtenartikel, Produkt-Reviews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219BB75-D564-D87C-AF45-80245E31655B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hteck 11" descr="Balkendiagramm mit Abwärtstrend mit einfarbiger Füllung">
            <a:extLst>
              <a:ext uri="{FF2B5EF4-FFF2-40B4-BE49-F238E27FC236}">
                <a16:creationId xmlns:a16="http://schemas.microsoft.com/office/drawing/2014/main" id="{292FD728-7E76-9604-1742-092F01329AEE}"/>
              </a:ext>
            </a:extLst>
          </p:cNvPr>
          <p:cNvSpPr/>
          <p:nvPr/>
        </p:nvSpPr>
        <p:spPr>
          <a:xfrm>
            <a:off x="1006345" y="5376692"/>
            <a:ext cx="658708" cy="658708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07104E5-C1BB-CBA5-9D13-737F7364B732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Zusammenfassen um eine beliebige Kompressionsrate</a:t>
            </a:r>
            <a:r>
              <a:rPr lang="de-DE" sz="2500" kern="1200">
                <a:latin typeface="Calibri Light" panose="020F0302020204030204"/>
              </a:rPr>
              <a:t> </a:t>
            </a:r>
            <a:endParaRPr lang="en-US" sz="2500" kern="1200"/>
          </a:p>
        </p:txBody>
      </p:sp>
    </p:spTree>
    <p:extLst>
      <p:ext uri="{BB962C8B-B14F-4D97-AF65-F5344CB8AC3E}">
        <p14:creationId xmlns:p14="http://schemas.microsoft.com/office/powerpoint/2010/main" val="385956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latin typeface="Calibri Light"/>
                <a:cs typeface="Calibri Light"/>
              </a:rPr>
              <a:t>Projektteilziele und –</a:t>
            </a:r>
            <a:r>
              <a:rPr lang="de-DE" sz="5400" err="1">
                <a:latin typeface="Calibri Light"/>
                <a:cs typeface="Calibri Light"/>
              </a:rPr>
              <a:t>ergebnisse</a:t>
            </a:r>
            <a:endParaRPr lang="de-DE" err="1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2D23C4E-9EB1-48C9-EAFD-0773AF47C30A}"/>
              </a:ext>
            </a:extLst>
          </p:cNvPr>
          <p:cNvSpPr/>
          <p:nvPr/>
        </p:nvSpPr>
        <p:spPr>
          <a:xfrm>
            <a:off x="644056" y="2115854"/>
            <a:ext cx="10927829" cy="69770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Wegweiser">
            <a:extLst>
              <a:ext uri="{FF2B5EF4-FFF2-40B4-BE49-F238E27FC236}">
                <a16:creationId xmlns:a16="http://schemas.microsoft.com/office/drawing/2014/main" id="{0820A9B3-5374-709B-EB84-BCA8486D0EF4}"/>
              </a:ext>
            </a:extLst>
          </p:cNvPr>
          <p:cNvSpPr/>
          <p:nvPr/>
        </p:nvSpPr>
        <p:spPr>
          <a:xfrm>
            <a:off x="855112" y="2272839"/>
            <a:ext cx="383739" cy="38373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EDAD6C33-CC3B-D4D8-6CD8-3944DC636C8E}"/>
              </a:ext>
            </a:extLst>
          </p:cNvPr>
          <p:cNvSpPr/>
          <p:nvPr/>
        </p:nvSpPr>
        <p:spPr>
          <a:xfrm>
            <a:off x="1449909" y="2115854"/>
            <a:ext cx="10121975" cy="697708"/>
          </a:xfrm>
          <a:custGeom>
            <a:avLst/>
            <a:gdLst>
              <a:gd name="connsiteX0" fmla="*/ 0 w 10121975"/>
              <a:gd name="connsiteY0" fmla="*/ 0 h 697708"/>
              <a:gd name="connsiteX1" fmla="*/ 10121975 w 10121975"/>
              <a:gd name="connsiteY1" fmla="*/ 0 h 697708"/>
              <a:gd name="connsiteX2" fmla="*/ 10121975 w 10121975"/>
              <a:gd name="connsiteY2" fmla="*/ 697708 h 697708"/>
              <a:gd name="connsiteX3" fmla="*/ 0 w 10121975"/>
              <a:gd name="connsiteY3" fmla="*/ 697708 h 697708"/>
              <a:gd name="connsiteX4" fmla="*/ 0 w 10121975"/>
              <a:gd name="connsiteY4" fmla="*/ 0 h 69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975" h="697708">
                <a:moveTo>
                  <a:pt x="0" y="0"/>
                </a:moveTo>
                <a:lnTo>
                  <a:pt x="10121975" y="0"/>
                </a:lnTo>
                <a:lnTo>
                  <a:pt x="10121975" y="697708"/>
                </a:lnTo>
                <a:lnTo>
                  <a:pt x="0" y="6977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3841" tIns="73841" rIns="73841" bIns="73841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 kern="1200">
                <a:solidFill>
                  <a:srgbClr val="000000"/>
                </a:solidFill>
                <a:latin typeface="Calibri"/>
                <a:cs typeface="Calibri"/>
              </a:rPr>
              <a:t>Auswahl geeigneter Datengrundlage</a:t>
            </a:r>
            <a:endParaRPr lang="en-US" sz="1900" kern="12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08E8925-A97D-6AE2-8D1A-9C75B4A91C60}"/>
              </a:ext>
            </a:extLst>
          </p:cNvPr>
          <p:cNvSpPr/>
          <p:nvPr/>
        </p:nvSpPr>
        <p:spPr>
          <a:xfrm>
            <a:off x="644056" y="2987990"/>
            <a:ext cx="10927829" cy="69770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Filter">
            <a:extLst>
              <a:ext uri="{FF2B5EF4-FFF2-40B4-BE49-F238E27FC236}">
                <a16:creationId xmlns:a16="http://schemas.microsoft.com/office/drawing/2014/main" id="{2B537A9A-348B-E840-7403-3E809723435E}"/>
              </a:ext>
            </a:extLst>
          </p:cNvPr>
          <p:cNvSpPr/>
          <p:nvPr/>
        </p:nvSpPr>
        <p:spPr>
          <a:xfrm>
            <a:off x="855112" y="3144975"/>
            <a:ext cx="383739" cy="383739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B6FE38E-D8FB-2F18-833E-463D6453D465}"/>
              </a:ext>
            </a:extLst>
          </p:cNvPr>
          <p:cNvSpPr/>
          <p:nvPr/>
        </p:nvSpPr>
        <p:spPr>
          <a:xfrm>
            <a:off x="1449909" y="2987990"/>
            <a:ext cx="10121975" cy="697708"/>
          </a:xfrm>
          <a:custGeom>
            <a:avLst/>
            <a:gdLst>
              <a:gd name="connsiteX0" fmla="*/ 0 w 10121975"/>
              <a:gd name="connsiteY0" fmla="*/ 0 h 697708"/>
              <a:gd name="connsiteX1" fmla="*/ 10121975 w 10121975"/>
              <a:gd name="connsiteY1" fmla="*/ 0 h 697708"/>
              <a:gd name="connsiteX2" fmla="*/ 10121975 w 10121975"/>
              <a:gd name="connsiteY2" fmla="*/ 697708 h 697708"/>
              <a:gd name="connsiteX3" fmla="*/ 0 w 10121975"/>
              <a:gd name="connsiteY3" fmla="*/ 697708 h 697708"/>
              <a:gd name="connsiteX4" fmla="*/ 0 w 10121975"/>
              <a:gd name="connsiteY4" fmla="*/ 0 h 69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975" h="697708">
                <a:moveTo>
                  <a:pt x="0" y="0"/>
                </a:moveTo>
                <a:lnTo>
                  <a:pt x="10121975" y="0"/>
                </a:lnTo>
                <a:lnTo>
                  <a:pt x="10121975" y="697708"/>
                </a:lnTo>
                <a:lnTo>
                  <a:pt x="0" y="6977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3841" tIns="73841" rIns="73841" bIns="73841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 kern="1200">
                <a:solidFill>
                  <a:srgbClr val="000000"/>
                </a:solidFill>
                <a:latin typeface="Calibri"/>
                <a:cs typeface="Calibri"/>
              </a:rPr>
              <a:t>Implementierung einer Pipeline für die Datenaufbereitung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2D61AF5-FF33-525B-3B5E-F348BCB0DBF5}"/>
              </a:ext>
            </a:extLst>
          </p:cNvPr>
          <p:cNvSpPr/>
          <p:nvPr/>
        </p:nvSpPr>
        <p:spPr>
          <a:xfrm>
            <a:off x="644056" y="3860127"/>
            <a:ext cx="10927829" cy="69770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echteck 10" descr="Entscheidungsdiagramm">
            <a:extLst>
              <a:ext uri="{FF2B5EF4-FFF2-40B4-BE49-F238E27FC236}">
                <a16:creationId xmlns:a16="http://schemas.microsoft.com/office/drawing/2014/main" id="{88B3C319-9D7C-4797-5965-66098014AA3A}"/>
              </a:ext>
            </a:extLst>
          </p:cNvPr>
          <p:cNvSpPr/>
          <p:nvPr/>
        </p:nvSpPr>
        <p:spPr>
          <a:xfrm>
            <a:off x="855112" y="4017111"/>
            <a:ext cx="383739" cy="383739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350E1B49-CC0A-59BC-87F3-FC6D515ABFF7}"/>
              </a:ext>
            </a:extLst>
          </p:cNvPr>
          <p:cNvSpPr/>
          <p:nvPr/>
        </p:nvSpPr>
        <p:spPr>
          <a:xfrm>
            <a:off x="1449909" y="3860127"/>
            <a:ext cx="10121975" cy="697708"/>
          </a:xfrm>
          <a:custGeom>
            <a:avLst/>
            <a:gdLst>
              <a:gd name="connsiteX0" fmla="*/ 0 w 10121975"/>
              <a:gd name="connsiteY0" fmla="*/ 0 h 697708"/>
              <a:gd name="connsiteX1" fmla="*/ 10121975 w 10121975"/>
              <a:gd name="connsiteY1" fmla="*/ 0 h 697708"/>
              <a:gd name="connsiteX2" fmla="*/ 10121975 w 10121975"/>
              <a:gd name="connsiteY2" fmla="*/ 697708 h 697708"/>
              <a:gd name="connsiteX3" fmla="*/ 0 w 10121975"/>
              <a:gd name="connsiteY3" fmla="*/ 697708 h 697708"/>
              <a:gd name="connsiteX4" fmla="*/ 0 w 10121975"/>
              <a:gd name="connsiteY4" fmla="*/ 0 h 69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975" h="697708">
                <a:moveTo>
                  <a:pt x="0" y="0"/>
                </a:moveTo>
                <a:lnTo>
                  <a:pt x="10121975" y="0"/>
                </a:lnTo>
                <a:lnTo>
                  <a:pt x="10121975" y="697708"/>
                </a:lnTo>
                <a:lnTo>
                  <a:pt x="0" y="6977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3841" tIns="73841" rIns="73841" bIns="73841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 kern="1200">
                <a:solidFill>
                  <a:srgbClr val="000000"/>
                </a:solidFill>
                <a:latin typeface="Calibri"/>
                <a:cs typeface="Calibri"/>
              </a:rPr>
              <a:t>Auswählen und Anpassen geeigneter Algorithmen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4D5818F-222E-44E1-F2DA-CACB07913B69}"/>
              </a:ext>
            </a:extLst>
          </p:cNvPr>
          <p:cNvSpPr/>
          <p:nvPr/>
        </p:nvSpPr>
        <p:spPr>
          <a:xfrm>
            <a:off x="644056" y="4732263"/>
            <a:ext cx="10927829" cy="69770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echteck 13" descr="Häkchen">
            <a:extLst>
              <a:ext uri="{FF2B5EF4-FFF2-40B4-BE49-F238E27FC236}">
                <a16:creationId xmlns:a16="http://schemas.microsoft.com/office/drawing/2014/main" id="{C9BFAD5B-D631-133B-6FC8-FEDA42476FCD}"/>
              </a:ext>
            </a:extLst>
          </p:cNvPr>
          <p:cNvSpPr/>
          <p:nvPr/>
        </p:nvSpPr>
        <p:spPr>
          <a:xfrm>
            <a:off x="855112" y="4889247"/>
            <a:ext cx="383739" cy="383739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ECF1D733-5521-77ED-323C-2E44A5222E09}"/>
              </a:ext>
            </a:extLst>
          </p:cNvPr>
          <p:cNvSpPr/>
          <p:nvPr/>
        </p:nvSpPr>
        <p:spPr>
          <a:xfrm>
            <a:off x="1449909" y="4732263"/>
            <a:ext cx="10121975" cy="697708"/>
          </a:xfrm>
          <a:custGeom>
            <a:avLst/>
            <a:gdLst>
              <a:gd name="connsiteX0" fmla="*/ 0 w 10121975"/>
              <a:gd name="connsiteY0" fmla="*/ 0 h 697708"/>
              <a:gd name="connsiteX1" fmla="*/ 10121975 w 10121975"/>
              <a:gd name="connsiteY1" fmla="*/ 0 h 697708"/>
              <a:gd name="connsiteX2" fmla="*/ 10121975 w 10121975"/>
              <a:gd name="connsiteY2" fmla="*/ 697708 h 697708"/>
              <a:gd name="connsiteX3" fmla="*/ 0 w 10121975"/>
              <a:gd name="connsiteY3" fmla="*/ 697708 h 697708"/>
              <a:gd name="connsiteX4" fmla="*/ 0 w 10121975"/>
              <a:gd name="connsiteY4" fmla="*/ 0 h 69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975" h="697708">
                <a:moveTo>
                  <a:pt x="0" y="0"/>
                </a:moveTo>
                <a:lnTo>
                  <a:pt x="10121975" y="0"/>
                </a:lnTo>
                <a:lnTo>
                  <a:pt x="10121975" y="697708"/>
                </a:lnTo>
                <a:lnTo>
                  <a:pt x="0" y="6977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3841" tIns="73841" rIns="73841" bIns="73841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 kern="1200">
                <a:solidFill>
                  <a:srgbClr val="000000"/>
                </a:solidFill>
                <a:latin typeface="Calibri"/>
                <a:cs typeface="Calibri"/>
              </a:rPr>
              <a:t>Evaluieren der Modelle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B346D23-30AE-5A5B-00FC-E2707D55D74C}"/>
              </a:ext>
            </a:extLst>
          </p:cNvPr>
          <p:cNvSpPr/>
          <p:nvPr/>
        </p:nvSpPr>
        <p:spPr>
          <a:xfrm>
            <a:off x="644056" y="5604399"/>
            <a:ext cx="10927829" cy="69770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hteck 17" descr="Liste">
            <a:extLst>
              <a:ext uri="{FF2B5EF4-FFF2-40B4-BE49-F238E27FC236}">
                <a16:creationId xmlns:a16="http://schemas.microsoft.com/office/drawing/2014/main" id="{F14509BA-4540-A14C-EFC4-32D720FD4665}"/>
              </a:ext>
            </a:extLst>
          </p:cNvPr>
          <p:cNvSpPr/>
          <p:nvPr/>
        </p:nvSpPr>
        <p:spPr>
          <a:xfrm>
            <a:off x="855112" y="5761383"/>
            <a:ext cx="383739" cy="383739"/>
          </a:xfrm>
          <a:prstGeom prst="rect">
            <a:avLst/>
          </a:pr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7BF47948-2C84-8D57-7456-4EF9F19B31B9}"/>
              </a:ext>
            </a:extLst>
          </p:cNvPr>
          <p:cNvSpPr/>
          <p:nvPr/>
        </p:nvSpPr>
        <p:spPr>
          <a:xfrm>
            <a:off x="1449909" y="5604399"/>
            <a:ext cx="10121975" cy="697708"/>
          </a:xfrm>
          <a:custGeom>
            <a:avLst/>
            <a:gdLst>
              <a:gd name="connsiteX0" fmla="*/ 0 w 10121975"/>
              <a:gd name="connsiteY0" fmla="*/ 0 h 697708"/>
              <a:gd name="connsiteX1" fmla="*/ 10121975 w 10121975"/>
              <a:gd name="connsiteY1" fmla="*/ 0 h 697708"/>
              <a:gd name="connsiteX2" fmla="*/ 10121975 w 10121975"/>
              <a:gd name="connsiteY2" fmla="*/ 697708 h 697708"/>
              <a:gd name="connsiteX3" fmla="*/ 0 w 10121975"/>
              <a:gd name="connsiteY3" fmla="*/ 697708 h 697708"/>
              <a:gd name="connsiteX4" fmla="*/ 0 w 10121975"/>
              <a:gd name="connsiteY4" fmla="*/ 0 h 69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1975" h="697708">
                <a:moveTo>
                  <a:pt x="0" y="0"/>
                </a:moveTo>
                <a:lnTo>
                  <a:pt x="10121975" y="0"/>
                </a:lnTo>
                <a:lnTo>
                  <a:pt x="10121975" y="697708"/>
                </a:lnTo>
                <a:lnTo>
                  <a:pt x="0" y="6977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3841" tIns="73841" rIns="73841" bIns="73841" numCol="1" spcCol="1270" anchor="ctr" anchorCtr="0">
            <a:noAutofit/>
          </a:bodyPr>
          <a:lstStyle/>
          <a:p>
            <a:pPr marL="0" lvl="0" indent="0" algn="l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900" kern="1200">
                <a:solidFill>
                  <a:srgbClr val="000000"/>
                </a:solidFill>
                <a:latin typeface="Calibri"/>
                <a:cs typeface="Calibri"/>
              </a:rPr>
              <a:t>Nachvollziehbarkeit des Entwicklungsprozesses</a:t>
            </a:r>
            <a:endParaRPr lang="de-DE" sz="1900" kern="1200"/>
          </a:p>
        </p:txBody>
      </p:sp>
    </p:spTree>
    <p:extLst>
      <p:ext uri="{BB962C8B-B14F-4D97-AF65-F5344CB8AC3E}">
        <p14:creationId xmlns:p14="http://schemas.microsoft.com/office/powerpoint/2010/main" val="367709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>
                <a:latin typeface="Calibri Light"/>
                <a:cs typeface="Calibri Light"/>
              </a:rPr>
              <a:t>Nicht-Ziele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6DEE6F5-DE4F-A71E-31B9-CAD2896FED6C}"/>
              </a:ext>
            </a:extLst>
          </p:cNvPr>
          <p:cNvSpPr/>
          <p:nvPr/>
        </p:nvSpPr>
        <p:spPr>
          <a:xfrm>
            <a:off x="644056" y="211309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eck 4" descr="Präsentation mit Balkendiagramm">
            <a:extLst>
              <a:ext uri="{FF2B5EF4-FFF2-40B4-BE49-F238E27FC236}">
                <a16:creationId xmlns:a16="http://schemas.microsoft.com/office/drawing/2014/main" id="{9A24AA4C-CE0E-C34B-70F2-B7475CFD1D8F}"/>
              </a:ext>
            </a:extLst>
          </p:cNvPr>
          <p:cNvSpPr/>
          <p:nvPr/>
        </p:nvSpPr>
        <p:spPr>
          <a:xfrm>
            <a:off x="1006345" y="2382562"/>
            <a:ext cx="658708" cy="65870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E12BC90D-1582-C483-65D4-A8F4AD2EEDC4}"/>
              </a:ext>
            </a:extLst>
          </p:cNvPr>
          <p:cNvSpPr/>
          <p:nvPr/>
        </p:nvSpPr>
        <p:spPr>
          <a:xfrm>
            <a:off x="2027343" y="211309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Detaillierte visuelle Aufbereitung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CBACA5F-D74C-54BC-2A18-952725C7D458}"/>
              </a:ext>
            </a:extLst>
          </p:cNvPr>
          <p:cNvSpPr/>
          <p:nvPr/>
        </p:nvSpPr>
        <p:spPr>
          <a:xfrm>
            <a:off x="644056" y="3610155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hteck 7" descr="Schließen">
            <a:extLst>
              <a:ext uri="{FF2B5EF4-FFF2-40B4-BE49-F238E27FC236}">
                <a16:creationId xmlns:a16="http://schemas.microsoft.com/office/drawing/2014/main" id="{6B209A04-07CB-FBBC-50CF-6696E2D0E3BE}"/>
              </a:ext>
            </a:extLst>
          </p:cNvPr>
          <p:cNvSpPr/>
          <p:nvPr/>
        </p:nvSpPr>
        <p:spPr>
          <a:xfrm>
            <a:off x="1006345" y="3879627"/>
            <a:ext cx="658708" cy="658708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F7BB25E5-0770-7BC2-7FFF-FC161CA3C822}"/>
              </a:ext>
            </a:extLst>
          </p:cNvPr>
          <p:cNvSpPr/>
          <p:nvPr/>
        </p:nvSpPr>
        <p:spPr>
          <a:xfrm>
            <a:off x="2027343" y="3610155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Klassifikation von Texten außerhalb der gegebenen Oberkategorien</a:t>
            </a:r>
            <a:endParaRPr lang="en-US" sz="2500" kern="12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6EFFE37-AB0A-D24D-EAFE-897AB71DD040}"/>
              </a:ext>
            </a:extLst>
          </p:cNvPr>
          <p:cNvSpPr/>
          <p:nvPr/>
        </p:nvSpPr>
        <p:spPr>
          <a:xfrm>
            <a:off x="644056" y="5107220"/>
            <a:ext cx="10927829" cy="11976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echteck 10" descr="Gehirn im Kopf">
            <a:extLst>
              <a:ext uri="{FF2B5EF4-FFF2-40B4-BE49-F238E27FC236}">
                <a16:creationId xmlns:a16="http://schemas.microsoft.com/office/drawing/2014/main" id="{7A1FE45A-7922-BE14-DD5B-5AB16C179902}"/>
              </a:ext>
            </a:extLst>
          </p:cNvPr>
          <p:cNvSpPr/>
          <p:nvPr/>
        </p:nvSpPr>
        <p:spPr>
          <a:xfrm>
            <a:off x="1006345" y="5313317"/>
            <a:ext cx="658708" cy="658708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379FFB3B-C1A4-97BA-B5D6-B0A802C05583}"/>
              </a:ext>
            </a:extLst>
          </p:cNvPr>
          <p:cNvSpPr/>
          <p:nvPr/>
        </p:nvSpPr>
        <p:spPr>
          <a:xfrm>
            <a:off x="2027343" y="5107220"/>
            <a:ext cx="9544541" cy="1197651"/>
          </a:xfrm>
          <a:custGeom>
            <a:avLst/>
            <a:gdLst>
              <a:gd name="connsiteX0" fmla="*/ 0 w 9544541"/>
              <a:gd name="connsiteY0" fmla="*/ 0 h 1197651"/>
              <a:gd name="connsiteX1" fmla="*/ 9544541 w 9544541"/>
              <a:gd name="connsiteY1" fmla="*/ 0 h 1197651"/>
              <a:gd name="connsiteX2" fmla="*/ 9544541 w 9544541"/>
              <a:gd name="connsiteY2" fmla="*/ 1197651 h 1197651"/>
              <a:gd name="connsiteX3" fmla="*/ 0 w 9544541"/>
              <a:gd name="connsiteY3" fmla="*/ 1197651 h 1197651"/>
              <a:gd name="connsiteX4" fmla="*/ 0 w 9544541"/>
              <a:gd name="connsiteY4" fmla="*/ 0 h 119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4541" h="1197651">
                <a:moveTo>
                  <a:pt x="0" y="0"/>
                </a:moveTo>
                <a:lnTo>
                  <a:pt x="9544541" y="0"/>
                </a:lnTo>
                <a:lnTo>
                  <a:pt x="9544541" y="1197651"/>
                </a:lnTo>
                <a:lnTo>
                  <a:pt x="0" y="11976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6751" tIns="126751" rIns="126751" bIns="12675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500" kern="1200">
                <a:solidFill>
                  <a:srgbClr val="000000"/>
                </a:solidFill>
                <a:latin typeface="Calibri"/>
                <a:cs typeface="Calibri"/>
              </a:rPr>
              <a:t>Verwendung von vollständig für den Sachverhalt angepasste Modelle </a:t>
            </a:r>
            <a:endParaRPr lang="en-US" sz="2500" kern="120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9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BE10-ACD4-5B49-85A7-FCFE1A29A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2" t="8172" r="245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9CB48C7-1EEB-2D1A-06A4-65703585D78C}"/>
              </a:ext>
            </a:extLst>
          </p:cNvPr>
          <p:cNvSpPr txBox="1">
            <a:spLocks/>
          </p:cNvSpPr>
          <p:nvPr/>
        </p:nvSpPr>
        <p:spPr>
          <a:xfrm>
            <a:off x="-325261" y="1813104"/>
            <a:ext cx="7002966" cy="2824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Anforderungen &amp; deren Umsetzung</a:t>
            </a:r>
          </a:p>
        </p:txBody>
      </p:sp>
    </p:spTree>
    <p:extLst>
      <p:ext uri="{BB962C8B-B14F-4D97-AF65-F5344CB8AC3E}">
        <p14:creationId xmlns:p14="http://schemas.microsoft.com/office/powerpoint/2010/main" val="775951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r>
              <a:rPr lang="de-DE" sz="5400">
                <a:ea typeface="Calibri Light"/>
                <a:cs typeface="Calibri Light"/>
              </a:rPr>
              <a:t>Umsetzung der Datenbearbeitung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F29179B-982A-4A57-C42B-55540CE7E340}"/>
              </a:ext>
            </a:extLst>
          </p:cNvPr>
          <p:cNvSpPr/>
          <p:nvPr/>
        </p:nvSpPr>
        <p:spPr>
          <a:xfrm>
            <a:off x="9427038" y="4687431"/>
            <a:ext cx="91440" cy="4783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78339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D21933BB-C30B-4533-B6AF-27F50E0F8EFE}"/>
              </a:ext>
            </a:extLst>
          </p:cNvPr>
          <p:cNvSpPr/>
          <p:nvPr/>
        </p:nvSpPr>
        <p:spPr>
          <a:xfrm>
            <a:off x="6003102" y="3164694"/>
            <a:ext cx="3469656" cy="4783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5974"/>
                </a:lnTo>
                <a:lnTo>
                  <a:pt x="3469656" y="325974"/>
                </a:lnTo>
                <a:lnTo>
                  <a:pt x="3469656" y="478339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9D41B61E-5F88-251D-2EAB-2541BCF1EC99}"/>
              </a:ext>
            </a:extLst>
          </p:cNvPr>
          <p:cNvSpPr/>
          <p:nvPr/>
        </p:nvSpPr>
        <p:spPr>
          <a:xfrm>
            <a:off x="5957382" y="4687431"/>
            <a:ext cx="91440" cy="4783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78339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16CCE58E-1876-345C-0FCA-5DA472DDEAA5}"/>
              </a:ext>
            </a:extLst>
          </p:cNvPr>
          <p:cNvSpPr/>
          <p:nvPr/>
        </p:nvSpPr>
        <p:spPr>
          <a:xfrm>
            <a:off x="5957382" y="3164694"/>
            <a:ext cx="91440" cy="4783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78339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767C3306-CCBD-5994-5659-62D96DB127E3}"/>
              </a:ext>
            </a:extLst>
          </p:cNvPr>
          <p:cNvSpPr/>
          <p:nvPr/>
        </p:nvSpPr>
        <p:spPr>
          <a:xfrm>
            <a:off x="2654106" y="4687431"/>
            <a:ext cx="91440" cy="4783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78339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7CC5655A-A999-536E-4144-00C059FDB076}"/>
              </a:ext>
            </a:extLst>
          </p:cNvPr>
          <p:cNvSpPr/>
          <p:nvPr/>
        </p:nvSpPr>
        <p:spPr>
          <a:xfrm>
            <a:off x="2699826" y="3164694"/>
            <a:ext cx="3303276" cy="47833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303276" y="0"/>
                </a:moveTo>
                <a:lnTo>
                  <a:pt x="3303276" y="325974"/>
                </a:lnTo>
                <a:lnTo>
                  <a:pt x="0" y="325974"/>
                </a:lnTo>
                <a:lnTo>
                  <a:pt x="0" y="478339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4A0A3C8-1090-71B7-696D-A35A8B5F9713}"/>
              </a:ext>
            </a:extLst>
          </p:cNvPr>
          <p:cNvSpPr/>
          <p:nvPr/>
        </p:nvSpPr>
        <p:spPr>
          <a:xfrm>
            <a:off x="5180742" y="2120297"/>
            <a:ext cx="1644720" cy="104439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5EC41F6-A879-33D6-E4CC-D749D121D828}"/>
              </a:ext>
            </a:extLst>
          </p:cNvPr>
          <p:cNvSpPr/>
          <p:nvPr/>
        </p:nvSpPr>
        <p:spPr>
          <a:xfrm>
            <a:off x="5363489" y="2293906"/>
            <a:ext cx="1644720" cy="1044397"/>
          </a:xfrm>
          <a:custGeom>
            <a:avLst/>
            <a:gdLst>
              <a:gd name="connsiteX0" fmla="*/ 0 w 1644720"/>
              <a:gd name="connsiteY0" fmla="*/ 104440 h 1044397"/>
              <a:gd name="connsiteX1" fmla="*/ 104440 w 1644720"/>
              <a:gd name="connsiteY1" fmla="*/ 0 h 1044397"/>
              <a:gd name="connsiteX2" fmla="*/ 1540280 w 1644720"/>
              <a:gd name="connsiteY2" fmla="*/ 0 h 1044397"/>
              <a:gd name="connsiteX3" fmla="*/ 1644720 w 1644720"/>
              <a:gd name="connsiteY3" fmla="*/ 104440 h 1044397"/>
              <a:gd name="connsiteX4" fmla="*/ 1644720 w 1644720"/>
              <a:gd name="connsiteY4" fmla="*/ 939957 h 1044397"/>
              <a:gd name="connsiteX5" fmla="*/ 1540280 w 1644720"/>
              <a:gd name="connsiteY5" fmla="*/ 1044397 h 1044397"/>
              <a:gd name="connsiteX6" fmla="*/ 104440 w 1644720"/>
              <a:gd name="connsiteY6" fmla="*/ 1044397 h 1044397"/>
              <a:gd name="connsiteX7" fmla="*/ 0 w 1644720"/>
              <a:gd name="connsiteY7" fmla="*/ 939957 h 1044397"/>
              <a:gd name="connsiteX8" fmla="*/ 0 w 1644720"/>
              <a:gd name="connsiteY8" fmla="*/ 104440 h 104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720" h="1044397">
                <a:moveTo>
                  <a:pt x="0" y="104440"/>
                </a:moveTo>
                <a:cubicBezTo>
                  <a:pt x="0" y="46759"/>
                  <a:pt x="46759" y="0"/>
                  <a:pt x="104440" y="0"/>
                </a:cubicBezTo>
                <a:lnTo>
                  <a:pt x="1540280" y="0"/>
                </a:lnTo>
                <a:cubicBezTo>
                  <a:pt x="1597961" y="0"/>
                  <a:pt x="1644720" y="46759"/>
                  <a:pt x="1644720" y="104440"/>
                </a:cubicBezTo>
                <a:lnTo>
                  <a:pt x="1644720" y="939957"/>
                </a:lnTo>
                <a:cubicBezTo>
                  <a:pt x="1644720" y="997638"/>
                  <a:pt x="1597961" y="1044397"/>
                  <a:pt x="1540280" y="1044397"/>
                </a:cubicBezTo>
                <a:lnTo>
                  <a:pt x="104440" y="1044397"/>
                </a:lnTo>
                <a:cubicBezTo>
                  <a:pt x="46759" y="1044397"/>
                  <a:pt x="0" y="997638"/>
                  <a:pt x="0" y="939957"/>
                </a:cubicBezTo>
                <a:lnTo>
                  <a:pt x="0" y="10444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309" tIns="76309" rIns="76309" bIns="76309" numCol="1" spcCol="1270" anchor="ctr" anchorCtr="0">
            <a:noAutofit/>
          </a:bodyPr>
          <a:lstStyle/>
          <a:p>
            <a:pPr marL="0" lvl="0" indent="0" algn="ctr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>
                <a:solidFill>
                  <a:srgbClr val="444444"/>
                </a:solidFill>
                <a:latin typeface="Calibri"/>
                <a:cs typeface="Calibri"/>
              </a:rPr>
              <a:t>Korrektheit der Ergebnisse, Qualitätsmanagement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092B085-B319-03F2-96E1-3D82360663A9}"/>
              </a:ext>
            </a:extLst>
          </p:cNvPr>
          <p:cNvSpPr/>
          <p:nvPr/>
        </p:nvSpPr>
        <p:spPr>
          <a:xfrm>
            <a:off x="1877466" y="3643034"/>
            <a:ext cx="1644720" cy="104439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00FECC11-705D-ECCC-2CCA-578DDC55FF6A}"/>
              </a:ext>
            </a:extLst>
          </p:cNvPr>
          <p:cNvSpPr/>
          <p:nvPr/>
        </p:nvSpPr>
        <p:spPr>
          <a:xfrm>
            <a:off x="2060212" y="3816643"/>
            <a:ext cx="1644720" cy="1044397"/>
          </a:xfrm>
          <a:custGeom>
            <a:avLst/>
            <a:gdLst>
              <a:gd name="connsiteX0" fmla="*/ 0 w 1644720"/>
              <a:gd name="connsiteY0" fmla="*/ 104440 h 1044397"/>
              <a:gd name="connsiteX1" fmla="*/ 104440 w 1644720"/>
              <a:gd name="connsiteY1" fmla="*/ 0 h 1044397"/>
              <a:gd name="connsiteX2" fmla="*/ 1540280 w 1644720"/>
              <a:gd name="connsiteY2" fmla="*/ 0 h 1044397"/>
              <a:gd name="connsiteX3" fmla="*/ 1644720 w 1644720"/>
              <a:gd name="connsiteY3" fmla="*/ 104440 h 1044397"/>
              <a:gd name="connsiteX4" fmla="*/ 1644720 w 1644720"/>
              <a:gd name="connsiteY4" fmla="*/ 939957 h 1044397"/>
              <a:gd name="connsiteX5" fmla="*/ 1540280 w 1644720"/>
              <a:gd name="connsiteY5" fmla="*/ 1044397 h 1044397"/>
              <a:gd name="connsiteX6" fmla="*/ 104440 w 1644720"/>
              <a:gd name="connsiteY6" fmla="*/ 1044397 h 1044397"/>
              <a:gd name="connsiteX7" fmla="*/ 0 w 1644720"/>
              <a:gd name="connsiteY7" fmla="*/ 939957 h 1044397"/>
              <a:gd name="connsiteX8" fmla="*/ 0 w 1644720"/>
              <a:gd name="connsiteY8" fmla="*/ 104440 h 104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720" h="1044397">
                <a:moveTo>
                  <a:pt x="0" y="104440"/>
                </a:moveTo>
                <a:cubicBezTo>
                  <a:pt x="0" y="46759"/>
                  <a:pt x="46759" y="0"/>
                  <a:pt x="104440" y="0"/>
                </a:cubicBezTo>
                <a:lnTo>
                  <a:pt x="1540280" y="0"/>
                </a:lnTo>
                <a:cubicBezTo>
                  <a:pt x="1597961" y="0"/>
                  <a:pt x="1644720" y="46759"/>
                  <a:pt x="1644720" y="104440"/>
                </a:cubicBezTo>
                <a:lnTo>
                  <a:pt x="1644720" y="939957"/>
                </a:lnTo>
                <a:cubicBezTo>
                  <a:pt x="1644720" y="997638"/>
                  <a:pt x="1597961" y="1044397"/>
                  <a:pt x="1540280" y="1044397"/>
                </a:cubicBezTo>
                <a:lnTo>
                  <a:pt x="104440" y="1044397"/>
                </a:lnTo>
                <a:cubicBezTo>
                  <a:pt x="46759" y="1044397"/>
                  <a:pt x="0" y="997638"/>
                  <a:pt x="0" y="939957"/>
                </a:cubicBezTo>
                <a:lnTo>
                  <a:pt x="0" y="10444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309" tIns="76309" rIns="76309" bIns="76309" numCol="1" spcCol="1270" anchor="ctr" anchorCtr="0">
            <a:noAutofit/>
          </a:bodyPr>
          <a:lstStyle/>
          <a:p>
            <a:pPr marL="0" lvl="0" indent="0" algn="ctr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>
                <a:latin typeface="Times New Roman"/>
                <a:cs typeface="Times New Roman"/>
              </a:rPr>
              <a:t>Qualitätssicherung der Datengrundlage</a:t>
            </a:r>
            <a:endParaRPr lang="de-DE" sz="1200" kern="120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9AB916C-D64A-0C3D-E0A2-1CC64F1103D8}"/>
              </a:ext>
            </a:extLst>
          </p:cNvPr>
          <p:cNvSpPr/>
          <p:nvPr/>
        </p:nvSpPr>
        <p:spPr>
          <a:xfrm>
            <a:off x="1877466" y="5165771"/>
            <a:ext cx="1644720" cy="104439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367DCDB2-2FFA-74B3-D2CD-908F0F7EA695}"/>
              </a:ext>
            </a:extLst>
          </p:cNvPr>
          <p:cNvSpPr/>
          <p:nvPr/>
        </p:nvSpPr>
        <p:spPr>
          <a:xfrm>
            <a:off x="2060212" y="5339380"/>
            <a:ext cx="1644720" cy="1044397"/>
          </a:xfrm>
          <a:custGeom>
            <a:avLst/>
            <a:gdLst>
              <a:gd name="connsiteX0" fmla="*/ 0 w 1644720"/>
              <a:gd name="connsiteY0" fmla="*/ 104440 h 1044397"/>
              <a:gd name="connsiteX1" fmla="*/ 104440 w 1644720"/>
              <a:gd name="connsiteY1" fmla="*/ 0 h 1044397"/>
              <a:gd name="connsiteX2" fmla="*/ 1540280 w 1644720"/>
              <a:gd name="connsiteY2" fmla="*/ 0 h 1044397"/>
              <a:gd name="connsiteX3" fmla="*/ 1644720 w 1644720"/>
              <a:gd name="connsiteY3" fmla="*/ 104440 h 1044397"/>
              <a:gd name="connsiteX4" fmla="*/ 1644720 w 1644720"/>
              <a:gd name="connsiteY4" fmla="*/ 939957 h 1044397"/>
              <a:gd name="connsiteX5" fmla="*/ 1540280 w 1644720"/>
              <a:gd name="connsiteY5" fmla="*/ 1044397 h 1044397"/>
              <a:gd name="connsiteX6" fmla="*/ 104440 w 1644720"/>
              <a:gd name="connsiteY6" fmla="*/ 1044397 h 1044397"/>
              <a:gd name="connsiteX7" fmla="*/ 0 w 1644720"/>
              <a:gd name="connsiteY7" fmla="*/ 939957 h 1044397"/>
              <a:gd name="connsiteX8" fmla="*/ 0 w 1644720"/>
              <a:gd name="connsiteY8" fmla="*/ 104440 h 104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720" h="1044397">
                <a:moveTo>
                  <a:pt x="0" y="104440"/>
                </a:moveTo>
                <a:cubicBezTo>
                  <a:pt x="0" y="46759"/>
                  <a:pt x="46759" y="0"/>
                  <a:pt x="104440" y="0"/>
                </a:cubicBezTo>
                <a:lnTo>
                  <a:pt x="1540280" y="0"/>
                </a:lnTo>
                <a:cubicBezTo>
                  <a:pt x="1597961" y="0"/>
                  <a:pt x="1644720" y="46759"/>
                  <a:pt x="1644720" y="104440"/>
                </a:cubicBezTo>
                <a:lnTo>
                  <a:pt x="1644720" y="939957"/>
                </a:lnTo>
                <a:cubicBezTo>
                  <a:pt x="1644720" y="997638"/>
                  <a:pt x="1597961" y="1044397"/>
                  <a:pt x="1540280" y="1044397"/>
                </a:cubicBezTo>
                <a:lnTo>
                  <a:pt x="104440" y="1044397"/>
                </a:lnTo>
                <a:cubicBezTo>
                  <a:pt x="46759" y="1044397"/>
                  <a:pt x="0" y="997638"/>
                  <a:pt x="0" y="939957"/>
                </a:cubicBezTo>
                <a:lnTo>
                  <a:pt x="0" y="10444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309" tIns="76309" rIns="76309" bIns="76309" numCol="1" spcCol="1270" anchor="ctr" anchorCtr="0">
            <a:noAutofit/>
          </a:bodyPr>
          <a:lstStyle/>
          <a:p>
            <a:pPr marL="0" lvl="0" indent="0" algn="ctr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>
                <a:latin typeface="Calibri Light" panose="020F0302020204030204"/>
              </a:rPr>
              <a:t>Gleichverteilte Datenbasis</a:t>
            </a:r>
            <a:endParaRPr lang="de-DE" sz="1200" kern="120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6FFCD5B-FE16-84E4-B082-4AC6E3A46EB2}"/>
              </a:ext>
            </a:extLst>
          </p:cNvPr>
          <p:cNvSpPr/>
          <p:nvPr/>
        </p:nvSpPr>
        <p:spPr>
          <a:xfrm>
            <a:off x="5180742" y="3643034"/>
            <a:ext cx="1644720" cy="1044397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33914E5E-E243-8622-45FE-F5AC14DF4767}"/>
              </a:ext>
            </a:extLst>
          </p:cNvPr>
          <p:cNvSpPr/>
          <p:nvPr/>
        </p:nvSpPr>
        <p:spPr>
          <a:xfrm>
            <a:off x="5363489" y="3816643"/>
            <a:ext cx="1644720" cy="1044397"/>
          </a:xfrm>
          <a:custGeom>
            <a:avLst/>
            <a:gdLst>
              <a:gd name="connsiteX0" fmla="*/ 0 w 1644720"/>
              <a:gd name="connsiteY0" fmla="*/ 104440 h 1044397"/>
              <a:gd name="connsiteX1" fmla="*/ 104440 w 1644720"/>
              <a:gd name="connsiteY1" fmla="*/ 0 h 1044397"/>
              <a:gd name="connsiteX2" fmla="*/ 1540280 w 1644720"/>
              <a:gd name="connsiteY2" fmla="*/ 0 h 1044397"/>
              <a:gd name="connsiteX3" fmla="*/ 1644720 w 1644720"/>
              <a:gd name="connsiteY3" fmla="*/ 104440 h 1044397"/>
              <a:gd name="connsiteX4" fmla="*/ 1644720 w 1644720"/>
              <a:gd name="connsiteY4" fmla="*/ 939957 h 1044397"/>
              <a:gd name="connsiteX5" fmla="*/ 1540280 w 1644720"/>
              <a:gd name="connsiteY5" fmla="*/ 1044397 h 1044397"/>
              <a:gd name="connsiteX6" fmla="*/ 104440 w 1644720"/>
              <a:gd name="connsiteY6" fmla="*/ 1044397 h 1044397"/>
              <a:gd name="connsiteX7" fmla="*/ 0 w 1644720"/>
              <a:gd name="connsiteY7" fmla="*/ 939957 h 1044397"/>
              <a:gd name="connsiteX8" fmla="*/ 0 w 1644720"/>
              <a:gd name="connsiteY8" fmla="*/ 104440 h 104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720" h="1044397">
                <a:moveTo>
                  <a:pt x="0" y="104440"/>
                </a:moveTo>
                <a:cubicBezTo>
                  <a:pt x="0" y="46759"/>
                  <a:pt x="46759" y="0"/>
                  <a:pt x="104440" y="0"/>
                </a:cubicBezTo>
                <a:lnTo>
                  <a:pt x="1540280" y="0"/>
                </a:lnTo>
                <a:cubicBezTo>
                  <a:pt x="1597961" y="0"/>
                  <a:pt x="1644720" y="46759"/>
                  <a:pt x="1644720" y="104440"/>
                </a:cubicBezTo>
                <a:lnTo>
                  <a:pt x="1644720" y="939957"/>
                </a:lnTo>
                <a:cubicBezTo>
                  <a:pt x="1644720" y="997638"/>
                  <a:pt x="1597961" y="1044397"/>
                  <a:pt x="1540280" y="1044397"/>
                </a:cubicBezTo>
                <a:lnTo>
                  <a:pt x="104440" y="1044397"/>
                </a:lnTo>
                <a:cubicBezTo>
                  <a:pt x="46759" y="1044397"/>
                  <a:pt x="0" y="997638"/>
                  <a:pt x="0" y="939957"/>
                </a:cubicBezTo>
                <a:lnTo>
                  <a:pt x="0" y="10444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309" tIns="76309" rIns="76309" bIns="76309" numCol="1" spcCol="1270" anchor="ctr" anchorCtr="0">
            <a:noAutofit/>
          </a:bodyPr>
          <a:lstStyle/>
          <a:p>
            <a:pPr marL="0" lvl="0" indent="0" algn="ctr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>
                <a:latin typeface="Calibri"/>
                <a:cs typeface="Calibri"/>
              </a:rPr>
              <a:t>Einlesen der Daten</a:t>
            </a:r>
            <a:endParaRPr lang="de-DE" sz="1200" kern="120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24C7A24-38B5-E202-80C2-1F99251F8712}"/>
              </a:ext>
            </a:extLst>
          </p:cNvPr>
          <p:cNvSpPr/>
          <p:nvPr/>
        </p:nvSpPr>
        <p:spPr>
          <a:xfrm>
            <a:off x="5180742" y="5165771"/>
            <a:ext cx="1644720" cy="104439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EE698C7-4FBA-9CA4-29EF-86C02F7326E3}"/>
              </a:ext>
            </a:extLst>
          </p:cNvPr>
          <p:cNvSpPr/>
          <p:nvPr/>
        </p:nvSpPr>
        <p:spPr>
          <a:xfrm>
            <a:off x="5363489" y="5339380"/>
            <a:ext cx="1644720" cy="1044397"/>
          </a:xfrm>
          <a:custGeom>
            <a:avLst/>
            <a:gdLst>
              <a:gd name="connsiteX0" fmla="*/ 0 w 1644720"/>
              <a:gd name="connsiteY0" fmla="*/ 104440 h 1044397"/>
              <a:gd name="connsiteX1" fmla="*/ 104440 w 1644720"/>
              <a:gd name="connsiteY1" fmla="*/ 0 h 1044397"/>
              <a:gd name="connsiteX2" fmla="*/ 1540280 w 1644720"/>
              <a:gd name="connsiteY2" fmla="*/ 0 h 1044397"/>
              <a:gd name="connsiteX3" fmla="*/ 1644720 w 1644720"/>
              <a:gd name="connsiteY3" fmla="*/ 104440 h 1044397"/>
              <a:gd name="connsiteX4" fmla="*/ 1644720 w 1644720"/>
              <a:gd name="connsiteY4" fmla="*/ 939957 h 1044397"/>
              <a:gd name="connsiteX5" fmla="*/ 1540280 w 1644720"/>
              <a:gd name="connsiteY5" fmla="*/ 1044397 h 1044397"/>
              <a:gd name="connsiteX6" fmla="*/ 104440 w 1644720"/>
              <a:gd name="connsiteY6" fmla="*/ 1044397 h 1044397"/>
              <a:gd name="connsiteX7" fmla="*/ 0 w 1644720"/>
              <a:gd name="connsiteY7" fmla="*/ 939957 h 1044397"/>
              <a:gd name="connsiteX8" fmla="*/ 0 w 1644720"/>
              <a:gd name="connsiteY8" fmla="*/ 104440 h 104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720" h="1044397">
                <a:moveTo>
                  <a:pt x="0" y="104440"/>
                </a:moveTo>
                <a:cubicBezTo>
                  <a:pt x="0" y="46759"/>
                  <a:pt x="46759" y="0"/>
                  <a:pt x="104440" y="0"/>
                </a:cubicBezTo>
                <a:lnTo>
                  <a:pt x="1540280" y="0"/>
                </a:lnTo>
                <a:cubicBezTo>
                  <a:pt x="1597961" y="0"/>
                  <a:pt x="1644720" y="46759"/>
                  <a:pt x="1644720" y="104440"/>
                </a:cubicBezTo>
                <a:lnTo>
                  <a:pt x="1644720" y="939957"/>
                </a:lnTo>
                <a:cubicBezTo>
                  <a:pt x="1644720" y="997638"/>
                  <a:pt x="1597961" y="1044397"/>
                  <a:pt x="1540280" y="1044397"/>
                </a:cubicBezTo>
                <a:lnTo>
                  <a:pt x="104440" y="1044397"/>
                </a:lnTo>
                <a:cubicBezTo>
                  <a:pt x="46759" y="1044397"/>
                  <a:pt x="0" y="997638"/>
                  <a:pt x="0" y="939957"/>
                </a:cubicBezTo>
                <a:lnTo>
                  <a:pt x="0" y="10444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309" tIns="76309" rIns="76309" bIns="7630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>
                <a:latin typeface="Calibri"/>
                <a:cs typeface="Calibri"/>
              </a:rPr>
              <a:t>Pandas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9FCB985-56BA-ABE1-9E22-889AEB85460F}"/>
              </a:ext>
            </a:extLst>
          </p:cNvPr>
          <p:cNvSpPr/>
          <p:nvPr/>
        </p:nvSpPr>
        <p:spPr>
          <a:xfrm>
            <a:off x="8650398" y="3643034"/>
            <a:ext cx="1644720" cy="104439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FB72D8AF-E09B-6A82-96E8-B8878A733060}"/>
              </a:ext>
            </a:extLst>
          </p:cNvPr>
          <p:cNvSpPr/>
          <p:nvPr/>
        </p:nvSpPr>
        <p:spPr>
          <a:xfrm>
            <a:off x="8833145" y="3816643"/>
            <a:ext cx="1644720" cy="1044397"/>
          </a:xfrm>
          <a:custGeom>
            <a:avLst/>
            <a:gdLst>
              <a:gd name="connsiteX0" fmla="*/ 0 w 1644720"/>
              <a:gd name="connsiteY0" fmla="*/ 104440 h 1044397"/>
              <a:gd name="connsiteX1" fmla="*/ 104440 w 1644720"/>
              <a:gd name="connsiteY1" fmla="*/ 0 h 1044397"/>
              <a:gd name="connsiteX2" fmla="*/ 1540280 w 1644720"/>
              <a:gd name="connsiteY2" fmla="*/ 0 h 1044397"/>
              <a:gd name="connsiteX3" fmla="*/ 1644720 w 1644720"/>
              <a:gd name="connsiteY3" fmla="*/ 104440 h 1044397"/>
              <a:gd name="connsiteX4" fmla="*/ 1644720 w 1644720"/>
              <a:gd name="connsiteY4" fmla="*/ 939957 h 1044397"/>
              <a:gd name="connsiteX5" fmla="*/ 1540280 w 1644720"/>
              <a:gd name="connsiteY5" fmla="*/ 1044397 h 1044397"/>
              <a:gd name="connsiteX6" fmla="*/ 104440 w 1644720"/>
              <a:gd name="connsiteY6" fmla="*/ 1044397 h 1044397"/>
              <a:gd name="connsiteX7" fmla="*/ 0 w 1644720"/>
              <a:gd name="connsiteY7" fmla="*/ 939957 h 1044397"/>
              <a:gd name="connsiteX8" fmla="*/ 0 w 1644720"/>
              <a:gd name="connsiteY8" fmla="*/ 104440 h 104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720" h="1044397">
                <a:moveTo>
                  <a:pt x="0" y="104440"/>
                </a:moveTo>
                <a:cubicBezTo>
                  <a:pt x="0" y="46759"/>
                  <a:pt x="46759" y="0"/>
                  <a:pt x="104440" y="0"/>
                </a:cubicBezTo>
                <a:lnTo>
                  <a:pt x="1540280" y="0"/>
                </a:lnTo>
                <a:cubicBezTo>
                  <a:pt x="1597961" y="0"/>
                  <a:pt x="1644720" y="46759"/>
                  <a:pt x="1644720" y="104440"/>
                </a:cubicBezTo>
                <a:lnTo>
                  <a:pt x="1644720" y="939957"/>
                </a:lnTo>
                <a:cubicBezTo>
                  <a:pt x="1644720" y="997638"/>
                  <a:pt x="1597961" y="1044397"/>
                  <a:pt x="1540280" y="1044397"/>
                </a:cubicBezTo>
                <a:lnTo>
                  <a:pt x="104440" y="1044397"/>
                </a:lnTo>
                <a:cubicBezTo>
                  <a:pt x="46759" y="1044397"/>
                  <a:pt x="0" y="997638"/>
                  <a:pt x="0" y="939957"/>
                </a:cubicBezTo>
                <a:lnTo>
                  <a:pt x="0" y="10444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309" tIns="76309" rIns="76309" bIns="76309" numCol="1" spcCol="1270" anchor="ctr" anchorCtr="0">
            <a:noAutofit/>
          </a:bodyPr>
          <a:lstStyle/>
          <a:p>
            <a:pPr marL="0" lvl="0" indent="0" algn="ctr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>
                <a:latin typeface="Calibri"/>
                <a:cs typeface="Calibri"/>
              </a:rPr>
              <a:t>Verarbeitung der Daten</a:t>
            </a:r>
            <a:endParaRPr lang="de-DE" sz="1200" kern="1200">
              <a:latin typeface="Calibri"/>
              <a:ea typeface="Calibri"/>
              <a:cs typeface="Calibri"/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56555B5-DCBB-E1DB-6D40-D26E13A58299}"/>
              </a:ext>
            </a:extLst>
          </p:cNvPr>
          <p:cNvSpPr/>
          <p:nvPr/>
        </p:nvSpPr>
        <p:spPr>
          <a:xfrm>
            <a:off x="8650398" y="5165771"/>
            <a:ext cx="1644720" cy="104439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80AE63C4-5699-7F75-636B-3BEF34B04C46}"/>
              </a:ext>
            </a:extLst>
          </p:cNvPr>
          <p:cNvSpPr/>
          <p:nvPr/>
        </p:nvSpPr>
        <p:spPr>
          <a:xfrm>
            <a:off x="8833145" y="5339380"/>
            <a:ext cx="1644720" cy="1044397"/>
          </a:xfrm>
          <a:custGeom>
            <a:avLst/>
            <a:gdLst>
              <a:gd name="connsiteX0" fmla="*/ 0 w 1644720"/>
              <a:gd name="connsiteY0" fmla="*/ 104440 h 1044397"/>
              <a:gd name="connsiteX1" fmla="*/ 104440 w 1644720"/>
              <a:gd name="connsiteY1" fmla="*/ 0 h 1044397"/>
              <a:gd name="connsiteX2" fmla="*/ 1540280 w 1644720"/>
              <a:gd name="connsiteY2" fmla="*/ 0 h 1044397"/>
              <a:gd name="connsiteX3" fmla="*/ 1644720 w 1644720"/>
              <a:gd name="connsiteY3" fmla="*/ 104440 h 1044397"/>
              <a:gd name="connsiteX4" fmla="*/ 1644720 w 1644720"/>
              <a:gd name="connsiteY4" fmla="*/ 939957 h 1044397"/>
              <a:gd name="connsiteX5" fmla="*/ 1540280 w 1644720"/>
              <a:gd name="connsiteY5" fmla="*/ 1044397 h 1044397"/>
              <a:gd name="connsiteX6" fmla="*/ 104440 w 1644720"/>
              <a:gd name="connsiteY6" fmla="*/ 1044397 h 1044397"/>
              <a:gd name="connsiteX7" fmla="*/ 0 w 1644720"/>
              <a:gd name="connsiteY7" fmla="*/ 939957 h 1044397"/>
              <a:gd name="connsiteX8" fmla="*/ 0 w 1644720"/>
              <a:gd name="connsiteY8" fmla="*/ 104440 h 104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720" h="1044397">
                <a:moveTo>
                  <a:pt x="0" y="104440"/>
                </a:moveTo>
                <a:cubicBezTo>
                  <a:pt x="0" y="46759"/>
                  <a:pt x="46759" y="0"/>
                  <a:pt x="104440" y="0"/>
                </a:cubicBezTo>
                <a:lnTo>
                  <a:pt x="1540280" y="0"/>
                </a:lnTo>
                <a:cubicBezTo>
                  <a:pt x="1597961" y="0"/>
                  <a:pt x="1644720" y="46759"/>
                  <a:pt x="1644720" y="104440"/>
                </a:cubicBezTo>
                <a:lnTo>
                  <a:pt x="1644720" y="939957"/>
                </a:lnTo>
                <a:cubicBezTo>
                  <a:pt x="1644720" y="997638"/>
                  <a:pt x="1597961" y="1044397"/>
                  <a:pt x="1540280" y="1044397"/>
                </a:cubicBezTo>
                <a:lnTo>
                  <a:pt x="104440" y="1044397"/>
                </a:lnTo>
                <a:cubicBezTo>
                  <a:pt x="46759" y="1044397"/>
                  <a:pt x="0" y="997638"/>
                  <a:pt x="0" y="939957"/>
                </a:cubicBezTo>
                <a:lnTo>
                  <a:pt x="0" y="10444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309" tIns="76309" rIns="76309" bIns="76309" numCol="1" spcCol="1270" anchor="ctr" anchorCtr="0">
            <a:noAutofit/>
          </a:bodyPr>
          <a:lstStyle/>
          <a:p>
            <a:pPr marL="0" lvl="0" indent="0" algn="ctr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200" kern="1200">
                <a:latin typeface="Calibri"/>
                <a:ea typeface="Calibri"/>
                <a:cs typeface="Calibri"/>
              </a:rPr>
              <a:t>Lemmatisierung, Tokenisierung</a:t>
            </a:r>
          </a:p>
        </p:txBody>
      </p:sp>
    </p:spTree>
    <p:extLst>
      <p:ext uri="{BB962C8B-B14F-4D97-AF65-F5344CB8AC3E}">
        <p14:creationId xmlns:p14="http://schemas.microsoft.com/office/powerpoint/2010/main" val="45382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21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0957C-2C17-90BC-B1F7-DBF5799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19686"/>
            <a:ext cx="11018520" cy="1434415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r>
              <a:rPr lang="de-DE" sz="5400">
                <a:ea typeface="Calibri Light"/>
                <a:cs typeface="Calibri Light"/>
              </a:rPr>
              <a:t>Textklassifikation</a:t>
            </a:r>
            <a:endParaRPr lang="de-DE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6C8BA11-9783-5A70-2A03-DA2D7109FF25}"/>
              </a:ext>
            </a:extLst>
          </p:cNvPr>
          <p:cNvSpPr/>
          <p:nvPr/>
        </p:nvSpPr>
        <p:spPr>
          <a:xfrm>
            <a:off x="646708" y="833295"/>
            <a:ext cx="6039970" cy="359036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2CEB75D7-1965-06E2-110E-DA362BF046F8}"/>
              </a:ext>
            </a:extLst>
          </p:cNvPr>
          <p:cNvSpPr/>
          <p:nvPr/>
        </p:nvSpPr>
        <p:spPr>
          <a:xfrm>
            <a:off x="647887" y="2088481"/>
            <a:ext cx="2515671" cy="1079992"/>
          </a:xfrm>
          <a:custGeom>
            <a:avLst/>
            <a:gdLst>
              <a:gd name="connsiteX0" fmla="*/ 0 w 2515671"/>
              <a:gd name="connsiteY0" fmla="*/ 107999 h 1079992"/>
              <a:gd name="connsiteX1" fmla="*/ 107999 w 2515671"/>
              <a:gd name="connsiteY1" fmla="*/ 0 h 1079992"/>
              <a:gd name="connsiteX2" fmla="*/ 2407672 w 2515671"/>
              <a:gd name="connsiteY2" fmla="*/ 0 h 1079992"/>
              <a:gd name="connsiteX3" fmla="*/ 2515671 w 2515671"/>
              <a:gd name="connsiteY3" fmla="*/ 107999 h 1079992"/>
              <a:gd name="connsiteX4" fmla="*/ 2515671 w 2515671"/>
              <a:gd name="connsiteY4" fmla="*/ 971993 h 1079992"/>
              <a:gd name="connsiteX5" fmla="*/ 2407672 w 2515671"/>
              <a:gd name="connsiteY5" fmla="*/ 1079992 h 1079992"/>
              <a:gd name="connsiteX6" fmla="*/ 107999 w 2515671"/>
              <a:gd name="connsiteY6" fmla="*/ 1079992 h 1079992"/>
              <a:gd name="connsiteX7" fmla="*/ 0 w 2515671"/>
              <a:gd name="connsiteY7" fmla="*/ 971993 h 1079992"/>
              <a:gd name="connsiteX8" fmla="*/ 0 w 2515671"/>
              <a:gd name="connsiteY8" fmla="*/ 107999 h 107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5671" h="1079992">
                <a:moveTo>
                  <a:pt x="0" y="107999"/>
                </a:moveTo>
                <a:cubicBezTo>
                  <a:pt x="0" y="48353"/>
                  <a:pt x="48353" y="0"/>
                  <a:pt x="107999" y="0"/>
                </a:cubicBezTo>
                <a:lnTo>
                  <a:pt x="2407672" y="0"/>
                </a:lnTo>
                <a:cubicBezTo>
                  <a:pt x="2467318" y="0"/>
                  <a:pt x="2515671" y="48353"/>
                  <a:pt x="2515671" y="107999"/>
                </a:cubicBezTo>
                <a:lnTo>
                  <a:pt x="2515671" y="971993"/>
                </a:lnTo>
                <a:cubicBezTo>
                  <a:pt x="2515671" y="1031639"/>
                  <a:pt x="2467318" y="1079992"/>
                  <a:pt x="2407672" y="1079992"/>
                </a:cubicBezTo>
                <a:lnTo>
                  <a:pt x="107999" y="1079992"/>
                </a:lnTo>
                <a:cubicBezTo>
                  <a:pt x="48353" y="1079992"/>
                  <a:pt x="0" y="1031639"/>
                  <a:pt x="0" y="971993"/>
                </a:cubicBezTo>
                <a:lnTo>
                  <a:pt x="0" y="1079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832" tIns="107832" rIns="107832" bIns="107832" numCol="1" spcCol="127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>
                <a:latin typeface="Calibri Light" panose="020F0302020204030204"/>
              </a:rPr>
              <a:t>Unabhängigkeit von vordefinierten Tools</a:t>
            </a:r>
            <a:endParaRPr lang="de-DE" sz="2000" kern="120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DC269B4B-D8BA-FD2D-1F2C-F5ECC357A5D2}"/>
              </a:ext>
            </a:extLst>
          </p:cNvPr>
          <p:cNvSpPr/>
          <p:nvPr/>
        </p:nvSpPr>
        <p:spPr>
          <a:xfrm>
            <a:off x="3415125" y="2316534"/>
            <a:ext cx="533322" cy="623886"/>
          </a:xfrm>
          <a:custGeom>
            <a:avLst/>
            <a:gdLst>
              <a:gd name="connsiteX0" fmla="*/ 0 w 533322"/>
              <a:gd name="connsiteY0" fmla="*/ 124777 h 623886"/>
              <a:gd name="connsiteX1" fmla="*/ 266661 w 533322"/>
              <a:gd name="connsiteY1" fmla="*/ 124777 h 623886"/>
              <a:gd name="connsiteX2" fmla="*/ 266661 w 533322"/>
              <a:gd name="connsiteY2" fmla="*/ 0 h 623886"/>
              <a:gd name="connsiteX3" fmla="*/ 533322 w 533322"/>
              <a:gd name="connsiteY3" fmla="*/ 311943 h 623886"/>
              <a:gd name="connsiteX4" fmla="*/ 266661 w 533322"/>
              <a:gd name="connsiteY4" fmla="*/ 623886 h 623886"/>
              <a:gd name="connsiteX5" fmla="*/ 266661 w 533322"/>
              <a:gd name="connsiteY5" fmla="*/ 499109 h 623886"/>
              <a:gd name="connsiteX6" fmla="*/ 0 w 533322"/>
              <a:gd name="connsiteY6" fmla="*/ 499109 h 623886"/>
              <a:gd name="connsiteX7" fmla="*/ 0 w 533322"/>
              <a:gd name="connsiteY7" fmla="*/ 124777 h 62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322" h="623886">
                <a:moveTo>
                  <a:pt x="0" y="124777"/>
                </a:moveTo>
                <a:lnTo>
                  <a:pt x="266661" y="124777"/>
                </a:lnTo>
                <a:lnTo>
                  <a:pt x="266661" y="0"/>
                </a:lnTo>
                <a:lnTo>
                  <a:pt x="533322" y="311943"/>
                </a:lnTo>
                <a:lnTo>
                  <a:pt x="266661" y="623886"/>
                </a:lnTo>
                <a:lnTo>
                  <a:pt x="266661" y="499109"/>
                </a:lnTo>
                <a:lnTo>
                  <a:pt x="0" y="499109"/>
                </a:lnTo>
                <a:lnTo>
                  <a:pt x="0" y="12477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4777" rIns="159997" bIns="12477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EAF86DA0-D480-F6D8-8979-71498D6F8E30}"/>
              </a:ext>
            </a:extLst>
          </p:cNvPr>
          <p:cNvSpPr/>
          <p:nvPr/>
        </p:nvSpPr>
        <p:spPr>
          <a:xfrm>
            <a:off x="4169827" y="2088481"/>
            <a:ext cx="2515671" cy="1079992"/>
          </a:xfrm>
          <a:custGeom>
            <a:avLst/>
            <a:gdLst>
              <a:gd name="connsiteX0" fmla="*/ 0 w 2515671"/>
              <a:gd name="connsiteY0" fmla="*/ 107999 h 1079992"/>
              <a:gd name="connsiteX1" fmla="*/ 107999 w 2515671"/>
              <a:gd name="connsiteY1" fmla="*/ 0 h 1079992"/>
              <a:gd name="connsiteX2" fmla="*/ 2407672 w 2515671"/>
              <a:gd name="connsiteY2" fmla="*/ 0 h 1079992"/>
              <a:gd name="connsiteX3" fmla="*/ 2515671 w 2515671"/>
              <a:gd name="connsiteY3" fmla="*/ 107999 h 1079992"/>
              <a:gd name="connsiteX4" fmla="*/ 2515671 w 2515671"/>
              <a:gd name="connsiteY4" fmla="*/ 971993 h 1079992"/>
              <a:gd name="connsiteX5" fmla="*/ 2407672 w 2515671"/>
              <a:gd name="connsiteY5" fmla="*/ 1079992 h 1079992"/>
              <a:gd name="connsiteX6" fmla="*/ 107999 w 2515671"/>
              <a:gd name="connsiteY6" fmla="*/ 1079992 h 1079992"/>
              <a:gd name="connsiteX7" fmla="*/ 0 w 2515671"/>
              <a:gd name="connsiteY7" fmla="*/ 971993 h 1079992"/>
              <a:gd name="connsiteX8" fmla="*/ 0 w 2515671"/>
              <a:gd name="connsiteY8" fmla="*/ 107999 h 107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5671" h="1079992">
                <a:moveTo>
                  <a:pt x="0" y="107999"/>
                </a:moveTo>
                <a:cubicBezTo>
                  <a:pt x="0" y="48353"/>
                  <a:pt x="48353" y="0"/>
                  <a:pt x="107999" y="0"/>
                </a:cubicBezTo>
                <a:lnTo>
                  <a:pt x="2407672" y="0"/>
                </a:lnTo>
                <a:cubicBezTo>
                  <a:pt x="2467318" y="0"/>
                  <a:pt x="2515671" y="48353"/>
                  <a:pt x="2515671" y="107999"/>
                </a:cubicBezTo>
                <a:lnTo>
                  <a:pt x="2515671" y="971993"/>
                </a:lnTo>
                <a:cubicBezTo>
                  <a:pt x="2515671" y="1031639"/>
                  <a:pt x="2467318" y="1079992"/>
                  <a:pt x="2407672" y="1079992"/>
                </a:cubicBezTo>
                <a:lnTo>
                  <a:pt x="107999" y="1079992"/>
                </a:lnTo>
                <a:cubicBezTo>
                  <a:pt x="48353" y="1079992"/>
                  <a:pt x="0" y="1031639"/>
                  <a:pt x="0" y="971993"/>
                </a:cubicBezTo>
                <a:lnTo>
                  <a:pt x="0" y="1079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832" tIns="107832" rIns="107832" bIns="107832" numCol="1" spcCol="127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>
                <a:latin typeface="Calibri Light" panose="020F0302020204030204"/>
              </a:rPr>
              <a:t>Nutzung eines neuronalen Netzwerkes</a:t>
            </a:r>
            <a:endParaRPr lang="de-DE" sz="2000" kern="1200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AA42B11-EDC2-A20D-B361-D96AE13D0641}"/>
              </a:ext>
            </a:extLst>
          </p:cNvPr>
          <p:cNvSpPr/>
          <p:nvPr/>
        </p:nvSpPr>
        <p:spPr>
          <a:xfrm>
            <a:off x="659093" y="3674111"/>
            <a:ext cx="2515671" cy="1079992"/>
          </a:xfrm>
          <a:custGeom>
            <a:avLst/>
            <a:gdLst>
              <a:gd name="connsiteX0" fmla="*/ 0 w 2515671"/>
              <a:gd name="connsiteY0" fmla="*/ 107999 h 1079992"/>
              <a:gd name="connsiteX1" fmla="*/ 107999 w 2515671"/>
              <a:gd name="connsiteY1" fmla="*/ 0 h 1079992"/>
              <a:gd name="connsiteX2" fmla="*/ 2407672 w 2515671"/>
              <a:gd name="connsiteY2" fmla="*/ 0 h 1079992"/>
              <a:gd name="connsiteX3" fmla="*/ 2515671 w 2515671"/>
              <a:gd name="connsiteY3" fmla="*/ 107999 h 1079992"/>
              <a:gd name="connsiteX4" fmla="*/ 2515671 w 2515671"/>
              <a:gd name="connsiteY4" fmla="*/ 971993 h 1079992"/>
              <a:gd name="connsiteX5" fmla="*/ 2407672 w 2515671"/>
              <a:gd name="connsiteY5" fmla="*/ 1079992 h 1079992"/>
              <a:gd name="connsiteX6" fmla="*/ 107999 w 2515671"/>
              <a:gd name="connsiteY6" fmla="*/ 1079992 h 1079992"/>
              <a:gd name="connsiteX7" fmla="*/ 0 w 2515671"/>
              <a:gd name="connsiteY7" fmla="*/ 971993 h 1079992"/>
              <a:gd name="connsiteX8" fmla="*/ 0 w 2515671"/>
              <a:gd name="connsiteY8" fmla="*/ 107999 h 107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5671" h="1079992">
                <a:moveTo>
                  <a:pt x="0" y="107999"/>
                </a:moveTo>
                <a:cubicBezTo>
                  <a:pt x="0" y="48353"/>
                  <a:pt x="48353" y="0"/>
                  <a:pt x="107999" y="0"/>
                </a:cubicBezTo>
                <a:lnTo>
                  <a:pt x="2407672" y="0"/>
                </a:lnTo>
                <a:cubicBezTo>
                  <a:pt x="2467318" y="0"/>
                  <a:pt x="2515671" y="48353"/>
                  <a:pt x="2515671" y="107999"/>
                </a:cubicBezTo>
                <a:lnTo>
                  <a:pt x="2515671" y="971993"/>
                </a:lnTo>
                <a:cubicBezTo>
                  <a:pt x="2515671" y="1031639"/>
                  <a:pt x="2467318" y="1079992"/>
                  <a:pt x="2407672" y="1079992"/>
                </a:cubicBezTo>
                <a:lnTo>
                  <a:pt x="107999" y="1079992"/>
                </a:lnTo>
                <a:cubicBezTo>
                  <a:pt x="48353" y="1079992"/>
                  <a:pt x="0" y="1031639"/>
                  <a:pt x="0" y="971993"/>
                </a:cubicBezTo>
                <a:lnTo>
                  <a:pt x="0" y="107999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832" tIns="107832" rIns="107832" bIns="107832" numCol="1" spcCol="127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>
                <a:solidFill>
                  <a:schemeClr val="bg1"/>
                </a:solidFill>
                <a:latin typeface="Calibri Light" panose="020F0302020204030204"/>
              </a:rPr>
              <a:t>Klassifizierung des Inputs</a:t>
            </a:r>
            <a:endParaRPr lang="de-DE" sz="2000" kern="1200">
              <a:solidFill>
                <a:schemeClr val="bg1"/>
              </a:solidFill>
            </a:endParaRP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5A3B5C24-F334-9F29-BB72-F76ACA49E75D}"/>
              </a:ext>
            </a:extLst>
          </p:cNvPr>
          <p:cNvSpPr/>
          <p:nvPr/>
        </p:nvSpPr>
        <p:spPr>
          <a:xfrm>
            <a:off x="3426331" y="3902164"/>
            <a:ext cx="533322" cy="623886"/>
          </a:xfrm>
          <a:custGeom>
            <a:avLst/>
            <a:gdLst>
              <a:gd name="connsiteX0" fmla="*/ 0 w 533322"/>
              <a:gd name="connsiteY0" fmla="*/ 124777 h 623886"/>
              <a:gd name="connsiteX1" fmla="*/ 266661 w 533322"/>
              <a:gd name="connsiteY1" fmla="*/ 124777 h 623886"/>
              <a:gd name="connsiteX2" fmla="*/ 266661 w 533322"/>
              <a:gd name="connsiteY2" fmla="*/ 0 h 623886"/>
              <a:gd name="connsiteX3" fmla="*/ 533322 w 533322"/>
              <a:gd name="connsiteY3" fmla="*/ 311943 h 623886"/>
              <a:gd name="connsiteX4" fmla="*/ 266661 w 533322"/>
              <a:gd name="connsiteY4" fmla="*/ 623886 h 623886"/>
              <a:gd name="connsiteX5" fmla="*/ 266661 w 533322"/>
              <a:gd name="connsiteY5" fmla="*/ 499109 h 623886"/>
              <a:gd name="connsiteX6" fmla="*/ 0 w 533322"/>
              <a:gd name="connsiteY6" fmla="*/ 499109 h 623886"/>
              <a:gd name="connsiteX7" fmla="*/ 0 w 533322"/>
              <a:gd name="connsiteY7" fmla="*/ 124777 h 62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322" h="623886">
                <a:moveTo>
                  <a:pt x="0" y="124777"/>
                </a:moveTo>
                <a:lnTo>
                  <a:pt x="266661" y="124777"/>
                </a:lnTo>
                <a:lnTo>
                  <a:pt x="266661" y="0"/>
                </a:lnTo>
                <a:lnTo>
                  <a:pt x="533322" y="311943"/>
                </a:lnTo>
                <a:lnTo>
                  <a:pt x="266661" y="623886"/>
                </a:lnTo>
                <a:lnTo>
                  <a:pt x="266661" y="499109"/>
                </a:lnTo>
                <a:lnTo>
                  <a:pt x="0" y="499109"/>
                </a:lnTo>
                <a:lnTo>
                  <a:pt x="0" y="12477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4777" rIns="159997" bIns="124777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D6C1E17-3A52-534C-3B53-A8B0805233D6}"/>
              </a:ext>
            </a:extLst>
          </p:cNvPr>
          <p:cNvSpPr/>
          <p:nvPr/>
        </p:nvSpPr>
        <p:spPr>
          <a:xfrm>
            <a:off x="4181033" y="3674111"/>
            <a:ext cx="2515671" cy="1079992"/>
          </a:xfrm>
          <a:custGeom>
            <a:avLst/>
            <a:gdLst>
              <a:gd name="connsiteX0" fmla="*/ 0 w 2515671"/>
              <a:gd name="connsiteY0" fmla="*/ 107999 h 1079992"/>
              <a:gd name="connsiteX1" fmla="*/ 107999 w 2515671"/>
              <a:gd name="connsiteY1" fmla="*/ 0 h 1079992"/>
              <a:gd name="connsiteX2" fmla="*/ 2407672 w 2515671"/>
              <a:gd name="connsiteY2" fmla="*/ 0 h 1079992"/>
              <a:gd name="connsiteX3" fmla="*/ 2515671 w 2515671"/>
              <a:gd name="connsiteY3" fmla="*/ 107999 h 1079992"/>
              <a:gd name="connsiteX4" fmla="*/ 2515671 w 2515671"/>
              <a:gd name="connsiteY4" fmla="*/ 971993 h 1079992"/>
              <a:gd name="connsiteX5" fmla="*/ 2407672 w 2515671"/>
              <a:gd name="connsiteY5" fmla="*/ 1079992 h 1079992"/>
              <a:gd name="connsiteX6" fmla="*/ 107999 w 2515671"/>
              <a:gd name="connsiteY6" fmla="*/ 1079992 h 1079992"/>
              <a:gd name="connsiteX7" fmla="*/ 0 w 2515671"/>
              <a:gd name="connsiteY7" fmla="*/ 971993 h 1079992"/>
              <a:gd name="connsiteX8" fmla="*/ 0 w 2515671"/>
              <a:gd name="connsiteY8" fmla="*/ 107999 h 107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5671" h="1079992">
                <a:moveTo>
                  <a:pt x="0" y="107999"/>
                </a:moveTo>
                <a:cubicBezTo>
                  <a:pt x="0" y="48353"/>
                  <a:pt x="48353" y="0"/>
                  <a:pt x="107999" y="0"/>
                </a:cubicBezTo>
                <a:lnTo>
                  <a:pt x="2407672" y="0"/>
                </a:lnTo>
                <a:cubicBezTo>
                  <a:pt x="2467318" y="0"/>
                  <a:pt x="2515671" y="48353"/>
                  <a:pt x="2515671" y="107999"/>
                </a:cubicBezTo>
                <a:lnTo>
                  <a:pt x="2515671" y="971993"/>
                </a:lnTo>
                <a:cubicBezTo>
                  <a:pt x="2515671" y="1031639"/>
                  <a:pt x="2467318" y="1079992"/>
                  <a:pt x="2407672" y="1079992"/>
                </a:cubicBezTo>
                <a:lnTo>
                  <a:pt x="107999" y="1079992"/>
                </a:lnTo>
                <a:cubicBezTo>
                  <a:pt x="48353" y="1079992"/>
                  <a:pt x="0" y="1031639"/>
                  <a:pt x="0" y="971993"/>
                </a:cubicBezTo>
                <a:lnTo>
                  <a:pt x="0" y="107999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832" tIns="107832" rIns="107832" bIns="107832" numCol="1" spcCol="127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>
                <a:latin typeface="Calibri Light" panose="020F0302020204030204"/>
              </a:rPr>
              <a:t>Probabilistische Ausgabe der Oberkategorien</a:t>
            </a:r>
            <a:endParaRPr lang="de-DE" sz="2000" kern="1200">
              <a:solidFill>
                <a:schemeClr val="bg1"/>
              </a:solidFill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2412071-8900-3894-DCCF-A1573479D805}"/>
              </a:ext>
            </a:extLst>
          </p:cNvPr>
          <p:cNvSpPr/>
          <p:nvPr/>
        </p:nvSpPr>
        <p:spPr>
          <a:xfrm>
            <a:off x="647886" y="5282155"/>
            <a:ext cx="2515671" cy="1079992"/>
          </a:xfrm>
          <a:custGeom>
            <a:avLst/>
            <a:gdLst>
              <a:gd name="connsiteX0" fmla="*/ 0 w 2515671"/>
              <a:gd name="connsiteY0" fmla="*/ 107999 h 1079992"/>
              <a:gd name="connsiteX1" fmla="*/ 107999 w 2515671"/>
              <a:gd name="connsiteY1" fmla="*/ 0 h 1079992"/>
              <a:gd name="connsiteX2" fmla="*/ 2407672 w 2515671"/>
              <a:gd name="connsiteY2" fmla="*/ 0 h 1079992"/>
              <a:gd name="connsiteX3" fmla="*/ 2515671 w 2515671"/>
              <a:gd name="connsiteY3" fmla="*/ 107999 h 1079992"/>
              <a:gd name="connsiteX4" fmla="*/ 2515671 w 2515671"/>
              <a:gd name="connsiteY4" fmla="*/ 971993 h 1079992"/>
              <a:gd name="connsiteX5" fmla="*/ 2407672 w 2515671"/>
              <a:gd name="connsiteY5" fmla="*/ 1079992 h 1079992"/>
              <a:gd name="connsiteX6" fmla="*/ 107999 w 2515671"/>
              <a:gd name="connsiteY6" fmla="*/ 1079992 h 1079992"/>
              <a:gd name="connsiteX7" fmla="*/ 0 w 2515671"/>
              <a:gd name="connsiteY7" fmla="*/ 971993 h 1079992"/>
              <a:gd name="connsiteX8" fmla="*/ 0 w 2515671"/>
              <a:gd name="connsiteY8" fmla="*/ 107999 h 107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5671" h="1079992">
                <a:moveTo>
                  <a:pt x="0" y="107999"/>
                </a:moveTo>
                <a:cubicBezTo>
                  <a:pt x="0" y="48353"/>
                  <a:pt x="48353" y="0"/>
                  <a:pt x="107999" y="0"/>
                </a:cubicBezTo>
                <a:lnTo>
                  <a:pt x="2407672" y="0"/>
                </a:lnTo>
                <a:cubicBezTo>
                  <a:pt x="2467318" y="0"/>
                  <a:pt x="2515671" y="48353"/>
                  <a:pt x="2515671" y="107999"/>
                </a:cubicBezTo>
                <a:lnTo>
                  <a:pt x="2515671" y="971993"/>
                </a:lnTo>
                <a:cubicBezTo>
                  <a:pt x="2515671" y="1031639"/>
                  <a:pt x="2467318" y="1079992"/>
                  <a:pt x="2407672" y="1079992"/>
                </a:cubicBezTo>
                <a:lnTo>
                  <a:pt x="107999" y="1079992"/>
                </a:lnTo>
                <a:cubicBezTo>
                  <a:pt x="48353" y="1079992"/>
                  <a:pt x="0" y="1031639"/>
                  <a:pt x="0" y="971993"/>
                </a:cubicBezTo>
                <a:lnTo>
                  <a:pt x="0" y="1079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832" tIns="107832" rIns="107832" bIns="107832" numCol="1" spcCol="127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>
                <a:latin typeface="Calibri Light" panose="020F0302020204030204"/>
              </a:rPr>
              <a:t>Korrektheit der Ergebnisse</a:t>
            </a:r>
            <a:endParaRPr lang="de-DE" sz="2000" kern="120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A74D08A-E0CD-34D1-5B06-AC1AA9EE6A6E}"/>
              </a:ext>
            </a:extLst>
          </p:cNvPr>
          <p:cNvSpPr/>
          <p:nvPr/>
        </p:nvSpPr>
        <p:spPr>
          <a:xfrm>
            <a:off x="3415124" y="5510208"/>
            <a:ext cx="533322" cy="623886"/>
          </a:xfrm>
          <a:custGeom>
            <a:avLst/>
            <a:gdLst>
              <a:gd name="connsiteX0" fmla="*/ 0 w 533322"/>
              <a:gd name="connsiteY0" fmla="*/ 124777 h 623886"/>
              <a:gd name="connsiteX1" fmla="*/ 266661 w 533322"/>
              <a:gd name="connsiteY1" fmla="*/ 124777 h 623886"/>
              <a:gd name="connsiteX2" fmla="*/ 266661 w 533322"/>
              <a:gd name="connsiteY2" fmla="*/ 0 h 623886"/>
              <a:gd name="connsiteX3" fmla="*/ 533322 w 533322"/>
              <a:gd name="connsiteY3" fmla="*/ 311943 h 623886"/>
              <a:gd name="connsiteX4" fmla="*/ 266661 w 533322"/>
              <a:gd name="connsiteY4" fmla="*/ 623886 h 623886"/>
              <a:gd name="connsiteX5" fmla="*/ 266661 w 533322"/>
              <a:gd name="connsiteY5" fmla="*/ 499109 h 623886"/>
              <a:gd name="connsiteX6" fmla="*/ 0 w 533322"/>
              <a:gd name="connsiteY6" fmla="*/ 499109 h 623886"/>
              <a:gd name="connsiteX7" fmla="*/ 0 w 533322"/>
              <a:gd name="connsiteY7" fmla="*/ 124777 h 62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322" h="623886">
                <a:moveTo>
                  <a:pt x="0" y="124777"/>
                </a:moveTo>
                <a:lnTo>
                  <a:pt x="266661" y="124777"/>
                </a:lnTo>
                <a:lnTo>
                  <a:pt x="266661" y="0"/>
                </a:lnTo>
                <a:lnTo>
                  <a:pt x="533322" y="311943"/>
                </a:lnTo>
                <a:lnTo>
                  <a:pt x="266661" y="623886"/>
                </a:lnTo>
                <a:lnTo>
                  <a:pt x="266661" y="499109"/>
                </a:lnTo>
                <a:lnTo>
                  <a:pt x="0" y="499109"/>
                </a:lnTo>
                <a:lnTo>
                  <a:pt x="0" y="12477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4777" rIns="159997" bIns="124777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600" kern="1200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0A2C1798-B4A3-F0D2-2CEF-0FA853E412CE}"/>
              </a:ext>
            </a:extLst>
          </p:cNvPr>
          <p:cNvSpPr/>
          <p:nvPr/>
        </p:nvSpPr>
        <p:spPr>
          <a:xfrm>
            <a:off x="4169826" y="5282155"/>
            <a:ext cx="2515671" cy="1079992"/>
          </a:xfrm>
          <a:custGeom>
            <a:avLst/>
            <a:gdLst>
              <a:gd name="connsiteX0" fmla="*/ 0 w 2515671"/>
              <a:gd name="connsiteY0" fmla="*/ 107999 h 1079992"/>
              <a:gd name="connsiteX1" fmla="*/ 107999 w 2515671"/>
              <a:gd name="connsiteY1" fmla="*/ 0 h 1079992"/>
              <a:gd name="connsiteX2" fmla="*/ 2407672 w 2515671"/>
              <a:gd name="connsiteY2" fmla="*/ 0 h 1079992"/>
              <a:gd name="connsiteX3" fmla="*/ 2515671 w 2515671"/>
              <a:gd name="connsiteY3" fmla="*/ 107999 h 1079992"/>
              <a:gd name="connsiteX4" fmla="*/ 2515671 w 2515671"/>
              <a:gd name="connsiteY4" fmla="*/ 971993 h 1079992"/>
              <a:gd name="connsiteX5" fmla="*/ 2407672 w 2515671"/>
              <a:gd name="connsiteY5" fmla="*/ 1079992 h 1079992"/>
              <a:gd name="connsiteX6" fmla="*/ 107999 w 2515671"/>
              <a:gd name="connsiteY6" fmla="*/ 1079992 h 1079992"/>
              <a:gd name="connsiteX7" fmla="*/ 0 w 2515671"/>
              <a:gd name="connsiteY7" fmla="*/ 971993 h 1079992"/>
              <a:gd name="connsiteX8" fmla="*/ 0 w 2515671"/>
              <a:gd name="connsiteY8" fmla="*/ 107999 h 107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5671" h="1079992">
                <a:moveTo>
                  <a:pt x="0" y="107999"/>
                </a:moveTo>
                <a:cubicBezTo>
                  <a:pt x="0" y="48353"/>
                  <a:pt x="48353" y="0"/>
                  <a:pt x="107999" y="0"/>
                </a:cubicBezTo>
                <a:lnTo>
                  <a:pt x="2407672" y="0"/>
                </a:lnTo>
                <a:cubicBezTo>
                  <a:pt x="2467318" y="0"/>
                  <a:pt x="2515671" y="48353"/>
                  <a:pt x="2515671" y="107999"/>
                </a:cubicBezTo>
                <a:lnTo>
                  <a:pt x="2515671" y="971993"/>
                </a:lnTo>
                <a:cubicBezTo>
                  <a:pt x="2515671" y="1031639"/>
                  <a:pt x="2467318" y="1079992"/>
                  <a:pt x="2407672" y="1079992"/>
                </a:cubicBezTo>
                <a:lnTo>
                  <a:pt x="107999" y="1079992"/>
                </a:lnTo>
                <a:cubicBezTo>
                  <a:pt x="48353" y="1079992"/>
                  <a:pt x="0" y="1031639"/>
                  <a:pt x="0" y="971993"/>
                </a:cubicBezTo>
                <a:lnTo>
                  <a:pt x="0" y="10799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832" tIns="107832" rIns="107832" bIns="107832" numCol="1" spcCol="1270" anchor="ctr" anchorCtr="0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>
                <a:latin typeface="Calibri Light" panose="020F0302020204030204"/>
              </a:rPr>
              <a:t>Optimierung der </a:t>
            </a:r>
            <a:r>
              <a:rPr lang="de-DE" sz="2000" b="0" kern="1200">
                <a:latin typeface="Calibri Light" panose="020F0302020204030204"/>
              </a:rPr>
              <a:t>Hyperparameter</a:t>
            </a:r>
            <a:endParaRPr lang="de-DE" sz="2000" b="0" kern="120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244DACD-DD78-917D-3EC7-67B5417378C8}"/>
              </a:ext>
            </a:extLst>
          </p:cNvPr>
          <p:cNvSpPr txBox="1"/>
          <p:nvPr/>
        </p:nvSpPr>
        <p:spPr>
          <a:xfrm>
            <a:off x="7135370" y="5913545"/>
            <a:ext cx="4842358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>
                <a:solidFill>
                  <a:schemeClr val="bg1">
                    <a:lumMod val="75000"/>
                  </a:schemeClr>
                </a:solidFill>
              </a:rPr>
              <a:t>https://newscatcherapi.com/blog/how-to-classify-text-with-python-transformers-and-scikit-learn</a:t>
            </a:r>
            <a:endParaRPr lang="de-DE" sz="80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Picture 2" descr="How To Classify Text With Python, Transformers &amp; scikit-learn - NewsCatcher">
            <a:extLst>
              <a:ext uri="{FF2B5EF4-FFF2-40B4-BE49-F238E27FC236}">
                <a16:creationId xmlns:a16="http://schemas.microsoft.com/office/drawing/2014/main" id="{B6F7C757-BA89-6FF5-6469-E1B82E5A56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070" y="2704412"/>
            <a:ext cx="4466695" cy="323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  <p:bldP spid="4" grpId="0"/>
    </p:bldLst>
  </p:timing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{5CAB4644-B634-C345-A50B-D36A37BEC9AD}tf10001079</Template>
  <Application>Microsoft Office PowerPoint</Application>
  <PresentationFormat>Breitbild</PresentationFormat>
  <Slides>17</Slides>
  <Notes>8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</vt:lpstr>
      <vt:lpstr>SynTex</vt:lpstr>
      <vt:lpstr>Agenda</vt:lpstr>
      <vt:lpstr>Projektauftrag</vt:lpstr>
      <vt:lpstr>Problembeschreibung &amp; Projektziel</vt:lpstr>
      <vt:lpstr>Projektteilziele und –ergebnisse</vt:lpstr>
      <vt:lpstr>Nicht-Ziele</vt:lpstr>
      <vt:lpstr>PowerPoint-Präsentation</vt:lpstr>
      <vt:lpstr>Umsetzung der Datenbearbeitung</vt:lpstr>
      <vt:lpstr>Textklassifikation</vt:lpstr>
      <vt:lpstr>Textklassifikation</vt:lpstr>
      <vt:lpstr>Zusammenfassung</vt:lpstr>
      <vt:lpstr>PowerPoint-Präsentation</vt:lpstr>
      <vt:lpstr>PowerPoint-Präsentation</vt:lpstr>
      <vt:lpstr>Meilensteine</vt:lpstr>
      <vt:lpstr>PowerPoint-Präsentation</vt:lpstr>
      <vt:lpstr>Projektstrukturplan</vt:lpstr>
      <vt:lpstr>SynTex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Niclas Cramer</dc:creator>
  <cp:revision>11</cp:revision>
  <dcterms:created xsi:type="dcterms:W3CDTF">2023-05-18T16:17:00Z</dcterms:created>
  <dcterms:modified xsi:type="dcterms:W3CDTF">2023-05-23T15:41:30Z</dcterms:modified>
</cp:coreProperties>
</file>