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25" r:id="rId2"/>
  </p:sldMasterIdLst>
  <p:notesMasterIdLst>
    <p:notesMasterId r:id="rId35"/>
  </p:notesMasterIdLst>
  <p:sldIdLst>
    <p:sldId id="265" r:id="rId3"/>
    <p:sldId id="321" r:id="rId4"/>
    <p:sldId id="318" r:id="rId5"/>
    <p:sldId id="325" r:id="rId6"/>
    <p:sldId id="334" r:id="rId7"/>
    <p:sldId id="266" r:id="rId8"/>
    <p:sldId id="343" r:id="rId9"/>
    <p:sldId id="345" r:id="rId10"/>
    <p:sldId id="268" r:id="rId11"/>
    <p:sldId id="326" r:id="rId12"/>
    <p:sldId id="330" r:id="rId13"/>
    <p:sldId id="322" r:id="rId14"/>
    <p:sldId id="336" r:id="rId15"/>
    <p:sldId id="344" r:id="rId16"/>
    <p:sldId id="338" r:id="rId17"/>
    <p:sldId id="347" r:id="rId18"/>
    <p:sldId id="346" r:id="rId19"/>
    <p:sldId id="348" r:id="rId20"/>
    <p:sldId id="349" r:id="rId21"/>
    <p:sldId id="340" r:id="rId22"/>
    <p:sldId id="339" r:id="rId23"/>
    <p:sldId id="341" r:id="rId24"/>
    <p:sldId id="342" r:id="rId25"/>
    <p:sldId id="323" r:id="rId26"/>
    <p:sldId id="351" r:id="rId27"/>
    <p:sldId id="350" r:id="rId28"/>
    <p:sldId id="327" r:id="rId29"/>
    <p:sldId id="352" r:id="rId30"/>
    <p:sldId id="324" r:id="rId31"/>
    <p:sldId id="328" r:id="rId32"/>
    <p:sldId id="329" r:id="rId33"/>
    <p:sldId id="32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8437EEA7-257E-4C4E-9243-791E063A2400}">
          <p14:sldIdLst>
            <p14:sldId id="265"/>
            <p14:sldId id="321"/>
            <p14:sldId id="318"/>
            <p14:sldId id="325"/>
            <p14:sldId id="334"/>
          </p14:sldIdLst>
        </p14:section>
        <p14:section name="Klassifikation" id="{8CA4FF84-E378-48F7-B71E-E0310777BC05}">
          <p14:sldIdLst>
            <p14:sldId id="266"/>
            <p14:sldId id="343"/>
            <p14:sldId id="345"/>
            <p14:sldId id="268"/>
            <p14:sldId id="326"/>
            <p14:sldId id="330"/>
          </p14:sldIdLst>
        </p14:section>
        <p14:section name="Zusammenfassung" id="{C647159C-1927-4422-AB59-57875C756406}">
          <p14:sldIdLst>
            <p14:sldId id="322"/>
            <p14:sldId id="336"/>
            <p14:sldId id="344"/>
            <p14:sldId id="338"/>
            <p14:sldId id="347"/>
            <p14:sldId id="346"/>
            <p14:sldId id="348"/>
            <p14:sldId id="349"/>
            <p14:sldId id="340"/>
            <p14:sldId id="339"/>
            <p14:sldId id="341"/>
            <p14:sldId id="342"/>
          </p14:sldIdLst>
        </p14:section>
        <p14:section name="Frontend und Zusatz" id="{0FE78A30-C65B-48F8-A4CF-371BCD0C471F}">
          <p14:sldIdLst>
            <p14:sldId id="323"/>
            <p14:sldId id="351"/>
            <p14:sldId id="350"/>
            <p14:sldId id="327"/>
            <p14:sldId id="352"/>
          </p14:sldIdLst>
        </p14:section>
        <p14:section name="Abschluss" id="{92A5EB2F-116F-46D4-8FCE-4AED0B8FFA37}">
          <p14:sldIdLst>
            <p14:sldId id="324"/>
            <p14:sldId id="328"/>
            <p14:sldId id="32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F3F89-7E06-4179-B9AC-53AC44B5BEF9}" v="40" dt="2023-07-26T21:34:21.280"/>
    <p1510:client id="{258D6007-5583-D846-B268-CD48387BCB9D}" v="2813" dt="2023-07-27T07:32:57.252"/>
    <p1510:client id="{3AD1F81A-17F9-467E-B070-AA2D65090430}" v="5" dt="2023-07-26T19:09:24.304"/>
    <p1510:client id="{47AEE3B4-F5FD-4EE2-99E9-A00861D506DA}" v="298" dt="2023-07-26T17:49:49.230"/>
    <p1510:client id="{6AFE1EB1-DEF2-4729-9C32-BD0C088E5807}" v="109" dt="2023-07-26T22:29:39.875"/>
    <p1510:client id="{75DAF1C4-5B28-4062-B457-4509F791015F}" v="48" vWet="49" dt="2023-07-26T18:47:22.751"/>
    <p1510:client id="{83C92426-7D30-4A83-BA43-737E6F6E3E80}" v="23" dt="2023-07-26T18:38:05.287"/>
    <p1510:client id="{B9125637-04CD-40D1-94DC-C4A86C45A75E}" v="1121" dt="2023-07-26T21:33:36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76F5E-C5AE-E641-ABA7-C82ED0970D52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5C4D7C4F-27F8-E14D-9710-502B367F8693}">
      <dgm:prSet phldrT="[Text]"/>
      <dgm:spPr/>
      <dgm:t>
        <a:bodyPr/>
        <a:lstStyle/>
        <a:p>
          <a:r>
            <a:rPr lang="de-DE" b="0"/>
            <a:t>Kompression schwierig zu definieren</a:t>
          </a:r>
        </a:p>
      </dgm:t>
    </dgm:pt>
    <dgm:pt modelId="{ADC3DBCE-108C-C44B-8A63-77AD38FDC2DB}" type="parTrans" cxnId="{E0CC96B9-4DFA-BD4F-9A7F-C71C7DFDD863}">
      <dgm:prSet/>
      <dgm:spPr/>
      <dgm:t>
        <a:bodyPr/>
        <a:lstStyle/>
        <a:p>
          <a:endParaRPr lang="de-DE"/>
        </a:p>
      </dgm:t>
    </dgm:pt>
    <dgm:pt modelId="{72FAC13F-9CE5-F347-A148-62FDF0B86B65}" type="sibTrans" cxnId="{E0CC96B9-4DFA-BD4F-9A7F-C71C7DFDD863}">
      <dgm:prSet/>
      <dgm:spPr/>
      <dgm:t>
        <a:bodyPr/>
        <a:lstStyle/>
        <a:p>
          <a:endParaRPr lang="de-DE"/>
        </a:p>
      </dgm:t>
    </dgm:pt>
    <dgm:pt modelId="{F740E3E9-1960-1348-94E0-CE6AA72255A2}">
      <dgm:prSet phldrT="[Text]"/>
      <dgm:spPr/>
      <dgm:t>
        <a:bodyPr/>
        <a:lstStyle/>
        <a:p>
          <a:pPr rtl="0"/>
          <a:r>
            <a:rPr lang="de-DE" b="0">
              <a:latin typeface="+mn-lt"/>
            </a:rPr>
            <a:t>Hohe Abweichung</a:t>
          </a:r>
        </a:p>
      </dgm:t>
    </dgm:pt>
    <dgm:pt modelId="{887CD82D-555D-3B42-817F-334A0857955B}" type="parTrans" cxnId="{DC3E7B76-29A6-A144-BF6C-46EDEEBD0A00}">
      <dgm:prSet/>
      <dgm:spPr/>
      <dgm:t>
        <a:bodyPr/>
        <a:lstStyle/>
        <a:p>
          <a:endParaRPr lang="de-DE"/>
        </a:p>
      </dgm:t>
    </dgm:pt>
    <dgm:pt modelId="{0F71CC1F-9021-6344-939E-86A647C96E39}" type="sibTrans" cxnId="{DC3E7B76-29A6-A144-BF6C-46EDEEBD0A00}">
      <dgm:prSet/>
      <dgm:spPr/>
      <dgm:t>
        <a:bodyPr/>
        <a:lstStyle/>
        <a:p>
          <a:endParaRPr lang="de-DE"/>
        </a:p>
      </dgm:t>
    </dgm:pt>
    <dgm:pt modelId="{A791D321-4AF7-0742-AF9F-A2BCF1E204EB}">
      <dgm:prSet phldrT="[Text]"/>
      <dgm:spPr/>
      <dgm:t>
        <a:bodyPr/>
        <a:lstStyle/>
        <a:p>
          <a:r>
            <a:rPr lang="de-DE" b="0">
              <a:latin typeface="+mn-lt"/>
            </a:rPr>
            <a:t>schlechte Steuerung</a:t>
          </a:r>
        </a:p>
      </dgm:t>
    </dgm:pt>
    <dgm:pt modelId="{E8FA2897-FD92-4941-9205-8FB46BF262A6}" type="parTrans" cxnId="{97113C24-2A9A-C948-BDC6-9BEAEF9AB1F4}">
      <dgm:prSet/>
      <dgm:spPr/>
      <dgm:t>
        <a:bodyPr/>
        <a:lstStyle/>
        <a:p>
          <a:endParaRPr lang="de-DE"/>
        </a:p>
      </dgm:t>
    </dgm:pt>
    <dgm:pt modelId="{5ACD81AD-F92F-454D-A4BF-8EA8093F4FD4}" type="sibTrans" cxnId="{97113C24-2A9A-C948-BDC6-9BEAEF9AB1F4}">
      <dgm:prSet/>
      <dgm:spPr/>
      <dgm:t>
        <a:bodyPr/>
        <a:lstStyle/>
        <a:p>
          <a:endParaRPr lang="de-DE"/>
        </a:p>
      </dgm:t>
    </dgm:pt>
    <dgm:pt modelId="{AAD82822-AE95-FA4E-8C33-9320211AE9D3}">
      <dgm:prSet phldrT="[Text]"/>
      <dgm:spPr/>
      <dgm:t>
        <a:bodyPr/>
        <a:lstStyle/>
        <a:p>
          <a:r>
            <a:rPr lang="de-DE" b="0"/>
            <a:t>Unsaubere Texte</a:t>
          </a:r>
        </a:p>
      </dgm:t>
    </dgm:pt>
    <dgm:pt modelId="{2371F407-48C0-7445-B15A-7E656ECCA3FD}" type="parTrans" cxnId="{710CE3AF-8B95-D141-8E46-C9CF7BDB2C71}">
      <dgm:prSet/>
      <dgm:spPr/>
      <dgm:t>
        <a:bodyPr/>
        <a:lstStyle/>
        <a:p>
          <a:endParaRPr lang="de-DE"/>
        </a:p>
      </dgm:t>
    </dgm:pt>
    <dgm:pt modelId="{08C8D67F-22F4-A94C-BE0E-EA9BD3F4AC8A}" type="sibTrans" cxnId="{710CE3AF-8B95-D141-8E46-C9CF7BDB2C71}">
      <dgm:prSet/>
      <dgm:spPr/>
      <dgm:t>
        <a:bodyPr/>
        <a:lstStyle/>
        <a:p>
          <a:endParaRPr lang="de-DE"/>
        </a:p>
      </dgm:t>
    </dgm:pt>
    <dgm:pt modelId="{9835D9D3-C465-584E-AF73-09839EBADA36}">
      <dgm:prSet phldrT="[Text]"/>
      <dgm:spPr/>
      <dgm:t>
        <a:bodyPr/>
        <a:lstStyle/>
        <a:p>
          <a:r>
            <a:rPr lang="de-DE" b="0"/>
            <a:t>Abbrechen von Sätzen</a:t>
          </a:r>
        </a:p>
      </dgm:t>
    </dgm:pt>
    <dgm:pt modelId="{7FEB113C-1B5D-E84C-B9D2-F10F0427505F}" type="parTrans" cxnId="{A771E32D-97D7-E74F-9661-3F4F58EFB648}">
      <dgm:prSet/>
      <dgm:spPr/>
      <dgm:t>
        <a:bodyPr/>
        <a:lstStyle/>
        <a:p>
          <a:endParaRPr lang="de-DE"/>
        </a:p>
      </dgm:t>
    </dgm:pt>
    <dgm:pt modelId="{8D25EF6E-3822-3D47-A89B-B4D4EE53B4A6}" type="sibTrans" cxnId="{A771E32D-97D7-E74F-9661-3F4F58EFB648}">
      <dgm:prSet/>
      <dgm:spPr/>
      <dgm:t>
        <a:bodyPr/>
        <a:lstStyle/>
        <a:p>
          <a:endParaRPr lang="de-DE"/>
        </a:p>
      </dgm:t>
    </dgm:pt>
    <dgm:pt modelId="{2170F642-E9CC-D848-A9C2-B0DE15C613C3}">
      <dgm:prSet phldrT="[Text]"/>
      <dgm:spPr/>
      <dgm:t>
        <a:bodyPr/>
        <a:lstStyle/>
        <a:p>
          <a:pPr rtl="0"/>
          <a:r>
            <a:rPr lang="de-DE" b="0"/>
            <a:t>Nicht richtige Priorisierung der Inhalte</a:t>
          </a:r>
        </a:p>
      </dgm:t>
    </dgm:pt>
    <dgm:pt modelId="{182EAC10-EA44-4649-B1A7-9F398E2DF1CD}" type="parTrans" cxnId="{C2BA9428-91A2-A846-AA6E-78F2EDFEBBCB}">
      <dgm:prSet/>
      <dgm:spPr/>
      <dgm:t>
        <a:bodyPr/>
        <a:lstStyle/>
        <a:p>
          <a:endParaRPr lang="de-DE"/>
        </a:p>
      </dgm:t>
    </dgm:pt>
    <dgm:pt modelId="{C4B77EAD-650D-094A-AD43-69F7D2965B50}" type="sibTrans" cxnId="{C2BA9428-91A2-A846-AA6E-78F2EDFEBBCB}">
      <dgm:prSet/>
      <dgm:spPr/>
      <dgm:t>
        <a:bodyPr/>
        <a:lstStyle/>
        <a:p>
          <a:endParaRPr lang="de-DE"/>
        </a:p>
      </dgm:t>
    </dgm:pt>
    <dgm:pt modelId="{23D74628-53D2-D54E-9055-39EDE7675B58}">
      <dgm:prSet phldrT="[Text]"/>
      <dgm:spPr/>
      <dgm:t>
        <a:bodyPr/>
        <a:lstStyle/>
        <a:p>
          <a:r>
            <a:rPr lang="de-DE"/>
            <a:t>Neues Konzept</a:t>
          </a:r>
        </a:p>
      </dgm:t>
    </dgm:pt>
    <dgm:pt modelId="{39C42BE6-036D-2045-874C-86120AD032FD}" type="parTrans" cxnId="{78674621-3A93-8045-8CBF-81092E0C835D}">
      <dgm:prSet/>
      <dgm:spPr/>
      <dgm:t>
        <a:bodyPr/>
        <a:lstStyle/>
        <a:p>
          <a:endParaRPr lang="de-DE"/>
        </a:p>
      </dgm:t>
    </dgm:pt>
    <dgm:pt modelId="{EBCB0328-9AA7-BD43-A98D-7C13CD00D97D}" type="sibTrans" cxnId="{78674621-3A93-8045-8CBF-81092E0C835D}">
      <dgm:prSet/>
      <dgm:spPr/>
      <dgm:t>
        <a:bodyPr/>
        <a:lstStyle/>
        <a:p>
          <a:endParaRPr lang="de-DE"/>
        </a:p>
      </dgm:t>
    </dgm:pt>
    <dgm:pt modelId="{A1E886FA-E6E1-D241-959C-BD327148002F}">
      <dgm:prSet phldrT="[Text]"/>
      <dgm:spPr/>
      <dgm:t>
        <a:bodyPr/>
        <a:lstStyle/>
        <a:p>
          <a:r>
            <a:rPr lang="de-DE">
              <a:latin typeface="+mn-lt"/>
            </a:rPr>
            <a:t>Text-Rank</a:t>
          </a:r>
        </a:p>
      </dgm:t>
    </dgm:pt>
    <dgm:pt modelId="{9E0A9C09-B45F-F442-A4D5-AC682D4453B5}" type="parTrans" cxnId="{05FF34B8-04F2-884B-BBD6-9107E8E28F4A}">
      <dgm:prSet/>
      <dgm:spPr/>
      <dgm:t>
        <a:bodyPr/>
        <a:lstStyle/>
        <a:p>
          <a:endParaRPr lang="de-DE"/>
        </a:p>
      </dgm:t>
    </dgm:pt>
    <dgm:pt modelId="{AC0CE327-9A6A-E94C-AD83-483D21B49CEC}" type="sibTrans" cxnId="{05FF34B8-04F2-884B-BBD6-9107E8E28F4A}">
      <dgm:prSet/>
      <dgm:spPr/>
      <dgm:t>
        <a:bodyPr/>
        <a:lstStyle/>
        <a:p>
          <a:endParaRPr lang="de-DE"/>
        </a:p>
      </dgm:t>
    </dgm:pt>
    <dgm:pt modelId="{7DF61D26-C6B2-434D-B7D8-A6FC867D8656}">
      <dgm:prSet phldrT="[Text]"/>
      <dgm:spPr/>
      <dgm:t>
        <a:bodyPr/>
        <a:lstStyle/>
        <a:p>
          <a:r>
            <a:rPr lang="de-DE" err="1">
              <a:latin typeface="+mn-lt"/>
            </a:rPr>
            <a:t>Paraphrasing</a:t>
          </a:r>
          <a:endParaRPr lang="de-DE">
            <a:latin typeface="+mn-lt"/>
          </a:endParaRPr>
        </a:p>
      </dgm:t>
    </dgm:pt>
    <dgm:pt modelId="{9F81EC0E-9564-AB46-8CF9-06A0847FEE7A}" type="parTrans" cxnId="{1E15DAD9-80C2-514F-A164-90C3C306CD7D}">
      <dgm:prSet/>
      <dgm:spPr/>
      <dgm:t>
        <a:bodyPr/>
        <a:lstStyle/>
        <a:p>
          <a:endParaRPr lang="de-DE"/>
        </a:p>
      </dgm:t>
    </dgm:pt>
    <dgm:pt modelId="{1F5887EA-FAD3-3A44-A79D-01C34BB2972E}" type="sibTrans" cxnId="{1E15DAD9-80C2-514F-A164-90C3C306CD7D}">
      <dgm:prSet/>
      <dgm:spPr/>
      <dgm:t>
        <a:bodyPr/>
        <a:lstStyle/>
        <a:p>
          <a:endParaRPr lang="de-DE"/>
        </a:p>
      </dgm:t>
    </dgm:pt>
    <dgm:pt modelId="{93333EE5-2E95-A346-9EC8-C03027A802A8}" type="pres">
      <dgm:prSet presAssocID="{97B76F5E-C5AE-E641-ABA7-C82ED0970D52}" presName="Name0" presStyleCnt="0">
        <dgm:presLayoutVars>
          <dgm:dir/>
          <dgm:animLvl val="lvl"/>
          <dgm:resizeHandles val="exact"/>
        </dgm:presLayoutVars>
      </dgm:prSet>
      <dgm:spPr/>
    </dgm:pt>
    <dgm:pt modelId="{B0A09FBE-78EE-9E48-9123-8B08993C4D65}" type="pres">
      <dgm:prSet presAssocID="{5C4D7C4F-27F8-E14D-9710-502B367F8693}" presName="linNode" presStyleCnt="0"/>
      <dgm:spPr/>
    </dgm:pt>
    <dgm:pt modelId="{EB10BB33-631D-5846-ABE6-BA2E9E4C4B9C}" type="pres">
      <dgm:prSet presAssocID="{5C4D7C4F-27F8-E14D-9710-502B367F869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35EBCD-F55C-6248-952C-92600614E432}" type="pres">
      <dgm:prSet presAssocID="{5C4D7C4F-27F8-E14D-9710-502B367F8693}" presName="descendantText" presStyleLbl="alignAccFollowNode1" presStyleIdx="0" presStyleCnt="3">
        <dgm:presLayoutVars>
          <dgm:bulletEnabled val="1"/>
        </dgm:presLayoutVars>
      </dgm:prSet>
      <dgm:spPr/>
    </dgm:pt>
    <dgm:pt modelId="{B1AFC43C-AF7D-424E-B3B4-B66D17C7FB53}" type="pres">
      <dgm:prSet presAssocID="{72FAC13F-9CE5-F347-A148-62FDF0B86B65}" presName="sp" presStyleCnt="0"/>
      <dgm:spPr/>
    </dgm:pt>
    <dgm:pt modelId="{83C8EC4C-DD24-8B48-AAF2-DC2B4A1E4489}" type="pres">
      <dgm:prSet presAssocID="{AAD82822-AE95-FA4E-8C33-9320211AE9D3}" presName="linNode" presStyleCnt="0"/>
      <dgm:spPr/>
    </dgm:pt>
    <dgm:pt modelId="{FB594192-D04B-984F-BEDB-FB0E6C759BB9}" type="pres">
      <dgm:prSet presAssocID="{AAD82822-AE95-FA4E-8C33-9320211AE9D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943980E-6DAA-3A45-BCFB-DBB890991651}" type="pres">
      <dgm:prSet presAssocID="{AAD82822-AE95-FA4E-8C33-9320211AE9D3}" presName="descendantText" presStyleLbl="alignAccFollowNode1" presStyleIdx="1" presStyleCnt="3">
        <dgm:presLayoutVars>
          <dgm:bulletEnabled val="1"/>
        </dgm:presLayoutVars>
      </dgm:prSet>
      <dgm:spPr/>
    </dgm:pt>
    <dgm:pt modelId="{B06A4967-ABAD-3748-9B69-4E45FC9DDD3F}" type="pres">
      <dgm:prSet presAssocID="{08C8D67F-22F4-A94C-BE0E-EA9BD3F4AC8A}" presName="sp" presStyleCnt="0"/>
      <dgm:spPr/>
    </dgm:pt>
    <dgm:pt modelId="{F168EA2A-F65B-8944-AA7C-F27E13A9688A}" type="pres">
      <dgm:prSet presAssocID="{23D74628-53D2-D54E-9055-39EDE7675B58}" presName="linNode" presStyleCnt="0"/>
      <dgm:spPr/>
    </dgm:pt>
    <dgm:pt modelId="{F31D95FA-13CF-8E4F-84A0-43C6666AF591}" type="pres">
      <dgm:prSet presAssocID="{23D74628-53D2-D54E-9055-39EDE7675B5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E5D405A-C12F-AB45-B10F-E6DB8D59C0E5}" type="pres">
      <dgm:prSet presAssocID="{23D74628-53D2-D54E-9055-39EDE7675B5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7E1405-85E8-474F-97F3-A2854FB253C8}" type="presOf" srcId="{9835D9D3-C465-584E-AF73-09839EBADA36}" destId="{B943980E-6DAA-3A45-BCFB-DBB890991651}" srcOrd="0" destOrd="0" presId="urn:microsoft.com/office/officeart/2005/8/layout/vList5"/>
    <dgm:cxn modelId="{78674621-3A93-8045-8CBF-81092E0C835D}" srcId="{97B76F5E-C5AE-E641-ABA7-C82ED0970D52}" destId="{23D74628-53D2-D54E-9055-39EDE7675B58}" srcOrd="2" destOrd="0" parTransId="{39C42BE6-036D-2045-874C-86120AD032FD}" sibTransId="{EBCB0328-9AA7-BD43-A98D-7C13CD00D97D}"/>
    <dgm:cxn modelId="{33705523-AFEE-D84A-B43D-7D791D347BB5}" type="presOf" srcId="{97B76F5E-C5AE-E641-ABA7-C82ED0970D52}" destId="{93333EE5-2E95-A346-9EC8-C03027A802A8}" srcOrd="0" destOrd="0" presId="urn:microsoft.com/office/officeart/2005/8/layout/vList5"/>
    <dgm:cxn modelId="{97113C24-2A9A-C948-BDC6-9BEAEF9AB1F4}" srcId="{5C4D7C4F-27F8-E14D-9710-502B367F8693}" destId="{A791D321-4AF7-0742-AF9F-A2BCF1E204EB}" srcOrd="1" destOrd="0" parTransId="{E8FA2897-FD92-4941-9205-8FB46BF262A6}" sibTransId="{5ACD81AD-F92F-454D-A4BF-8EA8093F4FD4}"/>
    <dgm:cxn modelId="{EB696325-EB5B-C943-AD06-49266B5D2248}" type="presOf" srcId="{5C4D7C4F-27F8-E14D-9710-502B367F8693}" destId="{EB10BB33-631D-5846-ABE6-BA2E9E4C4B9C}" srcOrd="0" destOrd="0" presId="urn:microsoft.com/office/officeart/2005/8/layout/vList5"/>
    <dgm:cxn modelId="{C2BA9428-91A2-A846-AA6E-78F2EDFEBBCB}" srcId="{AAD82822-AE95-FA4E-8C33-9320211AE9D3}" destId="{2170F642-E9CC-D848-A9C2-B0DE15C613C3}" srcOrd="1" destOrd="0" parTransId="{182EAC10-EA44-4649-B1A7-9F398E2DF1CD}" sibTransId="{C4B77EAD-650D-094A-AD43-69F7D2965B50}"/>
    <dgm:cxn modelId="{C6278C2A-258D-5E48-A176-5FECB6D643E4}" type="presOf" srcId="{7DF61D26-C6B2-434D-B7D8-A6FC867D8656}" destId="{8E5D405A-C12F-AB45-B10F-E6DB8D59C0E5}" srcOrd="0" destOrd="1" presId="urn:microsoft.com/office/officeart/2005/8/layout/vList5"/>
    <dgm:cxn modelId="{A771E32D-97D7-E74F-9661-3F4F58EFB648}" srcId="{AAD82822-AE95-FA4E-8C33-9320211AE9D3}" destId="{9835D9D3-C465-584E-AF73-09839EBADA36}" srcOrd="0" destOrd="0" parTransId="{7FEB113C-1B5D-E84C-B9D2-F10F0427505F}" sibTransId="{8D25EF6E-3822-3D47-A89B-B4D4EE53B4A6}"/>
    <dgm:cxn modelId="{3DFD9042-B73E-BE41-96A1-CCDCA8019071}" type="presOf" srcId="{23D74628-53D2-D54E-9055-39EDE7675B58}" destId="{F31D95FA-13CF-8E4F-84A0-43C6666AF591}" srcOrd="0" destOrd="0" presId="urn:microsoft.com/office/officeart/2005/8/layout/vList5"/>
    <dgm:cxn modelId="{DC3E7B76-29A6-A144-BF6C-46EDEEBD0A00}" srcId="{5C4D7C4F-27F8-E14D-9710-502B367F8693}" destId="{F740E3E9-1960-1348-94E0-CE6AA72255A2}" srcOrd="0" destOrd="0" parTransId="{887CD82D-555D-3B42-817F-334A0857955B}" sibTransId="{0F71CC1F-9021-6344-939E-86A647C96E39}"/>
    <dgm:cxn modelId="{288A8E8B-166F-E945-AE79-66658219A51C}" type="presOf" srcId="{A791D321-4AF7-0742-AF9F-A2BCF1E204EB}" destId="{9035EBCD-F55C-6248-952C-92600614E432}" srcOrd="0" destOrd="1" presId="urn:microsoft.com/office/officeart/2005/8/layout/vList5"/>
    <dgm:cxn modelId="{710CE3AF-8B95-D141-8E46-C9CF7BDB2C71}" srcId="{97B76F5E-C5AE-E641-ABA7-C82ED0970D52}" destId="{AAD82822-AE95-FA4E-8C33-9320211AE9D3}" srcOrd="1" destOrd="0" parTransId="{2371F407-48C0-7445-B15A-7E656ECCA3FD}" sibTransId="{08C8D67F-22F4-A94C-BE0E-EA9BD3F4AC8A}"/>
    <dgm:cxn modelId="{84597BB4-00EA-B743-B060-BDA5293954F1}" type="presOf" srcId="{2170F642-E9CC-D848-A9C2-B0DE15C613C3}" destId="{B943980E-6DAA-3A45-BCFB-DBB890991651}" srcOrd="0" destOrd="1" presId="urn:microsoft.com/office/officeart/2005/8/layout/vList5"/>
    <dgm:cxn modelId="{05FF34B8-04F2-884B-BBD6-9107E8E28F4A}" srcId="{23D74628-53D2-D54E-9055-39EDE7675B58}" destId="{A1E886FA-E6E1-D241-959C-BD327148002F}" srcOrd="0" destOrd="0" parTransId="{9E0A9C09-B45F-F442-A4D5-AC682D4453B5}" sibTransId="{AC0CE327-9A6A-E94C-AD83-483D21B49CEC}"/>
    <dgm:cxn modelId="{E0CC96B9-4DFA-BD4F-9A7F-C71C7DFDD863}" srcId="{97B76F5E-C5AE-E641-ABA7-C82ED0970D52}" destId="{5C4D7C4F-27F8-E14D-9710-502B367F8693}" srcOrd="0" destOrd="0" parTransId="{ADC3DBCE-108C-C44B-8A63-77AD38FDC2DB}" sibTransId="{72FAC13F-9CE5-F347-A148-62FDF0B86B65}"/>
    <dgm:cxn modelId="{C2712DBB-79BF-4B43-AC42-9B9511E32357}" type="presOf" srcId="{F740E3E9-1960-1348-94E0-CE6AA72255A2}" destId="{9035EBCD-F55C-6248-952C-92600614E432}" srcOrd="0" destOrd="0" presId="urn:microsoft.com/office/officeart/2005/8/layout/vList5"/>
    <dgm:cxn modelId="{1E15DAD9-80C2-514F-A164-90C3C306CD7D}" srcId="{23D74628-53D2-D54E-9055-39EDE7675B58}" destId="{7DF61D26-C6B2-434D-B7D8-A6FC867D8656}" srcOrd="1" destOrd="0" parTransId="{9F81EC0E-9564-AB46-8CF9-06A0847FEE7A}" sibTransId="{1F5887EA-FAD3-3A44-A79D-01C34BB2972E}"/>
    <dgm:cxn modelId="{B54540E7-2C55-E749-AC27-BEFAE61FEEAA}" type="presOf" srcId="{AAD82822-AE95-FA4E-8C33-9320211AE9D3}" destId="{FB594192-D04B-984F-BEDB-FB0E6C759BB9}" srcOrd="0" destOrd="0" presId="urn:microsoft.com/office/officeart/2005/8/layout/vList5"/>
    <dgm:cxn modelId="{4C2BC1FA-C4BE-4548-B53F-AD57D5A6ADD8}" type="presOf" srcId="{A1E886FA-E6E1-D241-959C-BD327148002F}" destId="{8E5D405A-C12F-AB45-B10F-E6DB8D59C0E5}" srcOrd="0" destOrd="0" presId="urn:microsoft.com/office/officeart/2005/8/layout/vList5"/>
    <dgm:cxn modelId="{7A326EA2-8747-E84D-B299-C47ED7940EA1}" type="presParOf" srcId="{93333EE5-2E95-A346-9EC8-C03027A802A8}" destId="{B0A09FBE-78EE-9E48-9123-8B08993C4D65}" srcOrd="0" destOrd="0" presId="urn:microsoft.com/office/officeart/2005/8/layout/vList5"/>
    <dgm:cxn modelId="{A3BEF270-9369-9740-9E29-417F3EC77F01}" type="presParOf" srcId="{B0A09FBE-78EE-9E48-9123-8B08993C4D65}" destId="{EB10BB33-631D-5846-ABE6-BA2E9E4C4B9C}" srcOrd="0" destOrd="0" presId="urn:microsoft.com/office/officeart/2005/8/layout/vList5"/>
    <dgm:cxn modelId="{BCBDC83F-87EB-1D4C-AFC8-6C12494754AD}" type="presParOf" srcId="{B0A09FBE-78EE-9E48-9123-8B08993C4D65}" destId="{9035EBCD-F55C-6248-952C-92600614E432}" srcOrd="1" destOrd="0" presId="urn:microsoft.com/office/officeart/2005/8/layout/vList5"/>
    <dgm:cxn modelId="{4EE05BAD-A5D0-F64A-890B-EE7C69AC4418}" type="presParOf" srcId="{93333EE5-2E95-A346-9EC8-C03027A802A8}" destId="{B1AFC43C-AF7D-424E-B3B4-B66D17C7FB53}" srcOrd="1" destOrd="0" presId="urn:microsoft.com/office/officeart/2005/8/layout/vList5"/>
    <dgm:cxn modelId="{75CA0C2F-70F2-624B-B2BD-FD5156D3E07A}" type="presParOf" srcId="{93333EE5-2E95-A346-9EC8-C03027A802A8}" destId="{83C8EC4C-DD24-8B48-AAF2-DC2B4A1E4489}" srcOrd="2" destOrd="0" presId="urn:microsoft.com/office/officeart/2005/8/layout/vList5"/>
    <dgm:cxn modelId="{1B417DCA-5EFF-664F-A4DA-27B3ACE2D0A5}" type="presParOf" srcId="{83C8EC4C-DD24-8B48-AAF2-DC2B4A1E4489}" destId="{FB594192-D04B-984F-BEDB-FB0E6C759BB9}" srcOrd="0" destOrd="0" presId="urn:microsoft.com/office/officeart/2005/8/layout/vList5"/>
    <dgm:cxn modelId="{48A3B30D-73DB-4C40-8D55-EA8B165FAD5F}" type="presParOf" srcId="{83C8EC4C-DD24-8B48-AAF2-DC2B4A1E4489}" destId="{B943980E-6DAA-3A45-BCFB-DBB890991651}" srcOrd="1" destOrd="0" presId="urn:microsoft.com/office/officeart/2005/8/layout/vList5"/>
    <dgm:cxn modelId="{F8E86F70-C1E8-E348-B394-A4918622400C}" type="presParOf" srcId="{93333EE5-2E95-A346-9EC8-C03027A802A8}" destId="{B06A4967-ABAD-3748-9B69-4E45FC9DDD3F}" srcOrd="3" destOrd="0" presId="urn:microsoft.com/office/officeart/2005/8/layout/vList5"/>
    <dgm:cxn modelId="{CFB6FA54-4498-1C41-98D4-D8C78B19F691}" type="presParOf" srcId="{93333EE5-2E95-A346-9EC8-C03027A802A8}" destId="{F168EA2A-F65B-8944-AA7C-F27E13A9688A}" srcOrd="4" destOrd="0" presId="urn:microsoft.com/office/officeart/2005/8/layout/vList5"/>
    <dgm:cxn modelId="{D0A9C501-BF08-B34B-BAFA-3CB763A4078D}" type="presParOf" srcId="{F168EA2A-F65B-8944-AA7C-F27E13A9688A}" destId="{F31D95FA-13CF-8E4F-84A0-43C6666AF591}" srcOrd="0" destOrd="0" presId="urn:microsoft.com/office/officeart/2005/8/layout/vList5"/>
    <dgm:cxn modelId="{55868D73-FCC7-9E4C-B888-86449042767D}" type="presParOf" srcId="{F168EA2A-F65B-8944-AA7C-F27E13A9688A}" destId="{8E5D405A-C12F-AB45-B10F-E6DB8D59C0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8ABFA-D73E-5D4C-B1C6-A63D9CF32F9F}" type="doc">
      <dgm:prSet loTypeId="urn:microsoft.com/office/officeart/2005/8/layout/vProcess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5579427C-2E24-2D4D-96E5-2FFCD1778484}">
      <dgm:prSet phldrT="[Text]" custT="1"/>
      <dgm:spPr/>
      <dgm:t>
        <a:bodyPr/>
        <a:lstStyle/>
        <a:p>
          <a:r>
            <a:rPr lang="de-DE" sz="1400"/>
            <a:t>Länge des Inputs</a:t>
          </a:r>
        </a:p>
      </dgm:t>
    </dgm:pt>
    <dgm:pt modelId="{7257E905-0071-E443-9BCA-4EE3257BCF5A}" type="parTrans" cxnId="{D6B62548-32A8-6B49-9C2C-475381ACD9CE}">
      <dgm:prSet/>
      <dgm:spPr/>
      <dgm:t>
        <a:bodyPr/>
        <a:lstStyle/>
        <a:p>
          <a:endParaRPr lang="de-DE"/>
        </a:p>
      </dgm:t>
    </dgm:pt>
    <dgm:pt modelId="{F4003121-D9E4-DD44-AB03-5D15C54BC999}" type="sibTrans" cxnId="{D6B62548-32A8-6B49-9C2C-475381ACD9CE}">
      <dgm:prSet/>
      <dgm:spPr/>
      <dgm:t>
        <a:bodyPr/>
        <a:lstStyle/>
        <a:p>
          <a:endParaRPr lang="de-DE"/>
        </a:p>
      </dgm:t>
    </dgm:pt>
    <dgm:pt modelId="{0CDAED4B-2C6B-6343-B88F-10ED2B9A20C2}">
      <dgm:prSet phldrT="[Text]" custT="1"/>
      <dgm:spPr/>
      <dgm:t>
        <a:bodyPr/>
        <a:lstStyle/>
        <a:p>
          <a:r>
            <a:rPr lang="de-DE" sz="1000"/>
            <a:t> </a:t>
          </a:r>
          <a:r>
            <a:rPr lang="de-DE" sz="1000">
              <a:latin typeface="+mn-lt"/>
            </a:rPr>
            <a:t>Modelle mit maximal 256 – 512 Token</a:t>
          </a:r>
        </a:p>
      </dgm:t>
    </dgm:pt>
    <dgm:pt modelId="{5446785B-BF79-4C44-8956-D0914F693057}" type="parTrans" cxnId="{2A6DDB87-75D6-4B47-8F87-698F1A4F675B}">
      <dgm:prSet/>
      <dgm:spPr/>
      <dgm:t>
        <a:bodyPr/>
        <a:lstStyle/>
        <a:p>
          <a:endParaRPr lang="de-DE"/>
        </a:p>
      </dgm:t>
    </dgm:pt>
    <dgm:pt modelId="{03A43328-D5C2-6649-8D82-EF56A8572BEC}" type="sibTrans" cxnId="{2A6DDB87-75D6-4B47-8F87-698F1A4F675B}">
      <dgm:prSet/>
      <dgm:spPr/>
      <dgm:t>
        <a:bodyPr/>
        <a:lstStyle/>
        <a:p>
          <a:endParaRPr lang="de-DE"/>
        </a:p>
      </dgm:t>
    </dgm:pt>
    <dgm:pt modelId="{F7DD7BB6-E934-7146-83B4-22F8469DB9EE}">
      <dgm:prSet phldrT="[Text]" custT="1"/>
      <dgm:spPr/>
      <dgm:t>
        <a:bodyPr/>
        <a:lstStyle/>
        <a:p>
          <a:r>
            <a:rPr lang="de-DE" sz="1400"/>
            <a:t>Alternative für </a:t>
          </a:r>
          <a:r>
            <a:rPr lang="de-DE" sz="1400">
              <a:latin typeface="Calibri Light" panose="020F0302020204030204"/>
            </a:rPr>
            <a:t>lange</a:t>
          </a:r>
          <a:r>
            <a:rPr lang="de-DE" sz="1400"/>
            <a:t> Inputs</a:t>
          </a:r>
        </a:p>
      </dgm:t>
    </dgm:pt>
    <dgm:pt modelId="{D4C8C8F3-F7A3-8849-BB06-402CA9A54969}" type="parTrans" cxnId="{183447CD-8C8C-634F-A7F8-9ED6FB412036}">
      <dgm:prSet/>
      <dgm:spPr/>
      <dgm:t>
        <a:bodyPr/>
        <a:lstStyle/>
        <a:p>
          <a:endParaRPr lang="de-DE"/>
        </a:p>
      </dgm:t>
    </dgm:pt>
    <dgm:pt modelId="{874CE2F3-51AB-3843-842A-CAEF67E34CBE}" type="sibTrans" cxnId="{183447CD-8C8C-634F-A7F8-9ED6FB412036}">
      <dgm:prSet/>
      <dgm:spPr/>
      <dgm:t>
        <a:bodyPr/>
        <a:lstStyle/>
        <a:p>
          <a:endParaRPr lang="de-DE"/>
        </a:p>
      </dgm:t>
    </dgm:pt>
    <dgm:pt modelId="{4E477035-5382-D140-BD44-262C5CAB30C3}">
      <dgm:prSet phldrT="[Text]"/>
      <dgm:spPr/>
      <dgm:t>
        <a:bodyPr/>
        <a:lstStyle/>
        <a:p>
          <a:r>
            <a:rPr lang="de-DE" sz="1000">
              <a:latin typeface="+mn-lt"/>
            </a:rPr>
            <a:t> Pegasus mit 4096 Token als Input</a:t>
          </a:r>
        </a:p>
      </dgm:t>
    </dgm:pt>
    <dgm:pt modelId="{C61A42EE-B0E4-F74E-8CA7-616D67466CC4}" type="parTrans" cxnId="{C68B0728-936B-AB47-BBBF-D5B777C0FABD}">
      <dgm:prSet/>
      <dgm:spPr/>
      <dgm:t>
        <a:bodyPr/>
        <a:lstStyle/>
        <a:p>
          <a:endParaRPr lang="de-DE"/>
        </a:p>
      </dgm:t>
    </dgm:pt>
    <dgm:pt modelId="{D345CFE4-B3D2-1543-A2F6-052110E02C99}" type="sibTrans" cxnId="{C68B0728-936B-AB47-BBBF-D5B777C0FABD}">
      <dgm:prSet/>
      <dgm:spPr/>
      <dgm:t>
        <a:bodyPr/>
        <a:lstStyle/>
        <a:p>
          <a:endParaRPr lang="de-DE"/>
        </a:p>
      </dgm:t>
    </dgm:pt>
    <dgm:pt modelId="{0F61636B-DF8B-E94D-8E17-8BA3BD4A5C25}">
      <dgm:prSet phldrT="[Text]" custT="1"/>
      <dgm:spPr/>
      <dgm:t>
        <a:bodyPr/>
        <a:lstStyle/>
        <a:p>
          <a:r>
            <a:rPr lang="de-DE" sz="1400" dirty="0"/>
            <a:t>Gleichbleibende Kompression</a:t>
          </a:r>
        </a:p>
      </dgm:t>
    </dgm:pt>
    <dgm:pt modelId="{9205B9C0-551B-1446-904C-12FDEC0C5504}" type="parTrans" cxnId="{ADFD2FDB-55EF-D141-B3F2-A56068DE37BA}">
      <dgm:prSet/>
      <dgm:spPr/>
      <dgm:t>
        <a:bodyPr/>
        <a:lstStyle/>
        <a:p>
          <a:endParaRPr lang="de-DE"/>
        </a:p>
      </dgm:t>
    </dgm:pt>
    <dgm:pt modelId="{F31C0475-541B-CB47-9D97-FA119AA2C5C4}" type="sibTrans" cxnId="{ADFD2FDB-55EF-D141-B3F2-A56068DE37BA}">
      <dgm:prSet/>
      <dgm:spPr/>
      <dgm:t>
        <a:bodyPr/>
        <a:lstStyle/>
        <a:p>
          <a:endParaRPr lang="de-DE"/>
        </a:p>
      </dgm:t>
    </dgm:pt>
    <dgm:pt modelId="{F76720DA-70CD-F64A-B410-D8280A6E4893}">
      <dgm:prSet phldrT="[Text]"/>
      <dgm:spPr/>
      <dgm:t>
        <a:bodyPr/>
        <a:lstStyle/>
        <a:p>
          <a:r>
            <a:rPr lang="de-DE" sz="1000" dirty="0"/>
            <a:t> Ausgabe immer bei rund 30% Original-Text</a:t>
          </a:r>
        </a:p>
      </dgm:t>
    </dgm:pt>
    <dgm:pt modelId="{114795E6-E9A4-424D-A017-B682635CC904}" type="parTrans" cxnId="{B368D320-12E4-424F-A930-EFE626541F50}">
      <dgm:prSet/>
      <dgm:spPr/>
      <dgm:t>
        <a:bodyPr/>
        <a:lstStyle/>
        <a:p>
          <a:endParaRPr lang="de-DE"/>
        </a:p>
      </dgm:t>
    </dgm:pt>
    <dgm:pt modelId="{BDBE409A-9757-AB43-B4BA-74E38962D622}" type="sibTrans" cxnId="{B368D320-12E4-424F-A930-EFE626541F50}">
      <dgm:prSet/>
      <dgm:spPr/>
      <dgm:t>
        <a:bodyPr/>
        <a:lstStyle/>
        <a:p>
          <a:endParaRPr lang="de-DE"/>
        </a:p>
      </dgm:t>
    </dgm:pt>
    <dgm:pt modelId="{AA76C496-8E65-EB45-AE5D-E4177C2BB46D}">
      <dgm:prSet phldrT="[Text]" custT="1"/>
      <dgm:spPr/>
      <dgm:t>
        <a:bodyPr/>
        <a:lstStyle/>
        <a:p>
          <a:r>
            <a:rPr lang="de-DE" sz="1400"/>
            <a:t>Modifizierungen</a:t>
          </a:r>
        </a:p>
      </dgm:t>
    </dgm:pt>
    <dgm:pt modelId="{EC35F8DA-8279-0B42-AD12-512E13546015}" type="parTrans" cxnId="{34A30CFF-C1FC-7646-9FA9-6E66C521FE28}">
      <dgm:prSet/>
      <dgm:spPr/>
      <dgm:t>
        <a:bodyPr/>
        <a:lstStyle/>
        <a:p>
          <a:endParaRPr lang="de-DE"/>
        </a:p>
      </dgm:t>
    </dgm:pt>
    <dgm:pt modelId="{22A0B016-E7A5-3B41-B8D4-3FD628AFA179}" type="sibTrans" cxnId="{34A30CFF-C1FC-7646-9FA9-6E66C521FE28}">
      <dgm:prSet/>
      <dgm:spPr/>
      <dgm:t>
        <a:bodyPr/>
        <a:lstStyle/>
        <a:p>
          <a:endParaRPr lang="de-DE"/>
        </a:p>
      </dgm:t>
    </dgm:pt>
    <dgm:pt modelId="{4E60618C-A5FD-C043-B982-BB38B2D12A53}">
      <dgm:prSet phldrT="[Text]" custT="1"/>
      <dgm:spPr/>
      <dgm:t>
        <a:bodyPr/>
        <a:lstStyle/>
        <a:p>
          <a:r>
            <a:rPr lang="de-DE" sz="1000">
              <a:latin typeface="+mn-lt"/>
            </a:rPr>
            <a:t> Grundlage bis 20k Wörter</a:t>
          </a:r>
        </a:p>
      </dgm:t>
    </dgm:pt>
    <dgm:pt modelId="{914B98BF-F930-5345-925C-A441D100382A}" type="parTrans" cxnId="{BF8E500D-ED8B-3C4D-96F0-FB7B794860D1}">
      <dgm:prSet/>
      <dgm:spPr/>
      <dgm:t>
        <a:bodyPr/>
        <a:lstStyle/>
        <a:p>
          <a:endParaRPr lang="de-DE"/>
        </a:p>
      </dgm:t>
    </dgm:pt>
    <dgm:pt modelId="{08B12CBE-E7CA-7548-803A-29B5B71BC8B9}" type="sibTrans" cxnId="{BF8E500D-ED8B-3C4D-96F0-FB7B794860D1}">
      <dgm:prSet/>
      <dgm:spPr/>
      <dgm:t>
        <a:bodyPr/>
        <a:lstStyle/>
        <a:p>
          <a:endParaRPr lang="de-DE"/>
        </a:p>
      </dgm:t>
    </dgm:pt>
    <dgm:pt modelId="{3A8DA90F-DCC1-E342-B4CA-371062815B61}">
      <dgm:prSet/>
      <dgm:spPr/>
      <dgm:t>
        <a:bodyPr/>
        <a:lstStyle/>
        <a:p>
          <a:r>
            <a:rPr lang="de-DE" sz="1000">
              <a:latin typeface="+mn-lt"/>
            </a:rPr>
            <a:t> Penalty, Max und Min </a:t>
          </a:r>
          <a:r>
            <a:rPr lang="de-DE" sz="1000" err="1">
              <a:latin typeface="+mn-lt"/>
            </a:rPr>
            <a:t>Tokenlänge</a:t>
          </a:r>
          <a:endParaRPr lang="de-DE" sz="1000">
            <a:latin typeface="+mn-lt"/>
          </a:endParaRPr>
        </a:p>
      </dgm:t>
    </dgm:pt>
    <dgm:pt modelId="{A6E9C1B6-AAA9-364A-82F8-3E6F1AB9F968}" type="parTrans" cxnId="{CA10C040-6B79-3448-8BB3-A4C0E609430C}">
      <dgm:prSet/>
      <dgm:spPr/>
      <dgm:t>
        <a:bodyPr/>
        <a:lstStyle/>
        <a:p>
          <a:endParaRPr lang="de-DE"/>
        </a:p>
      </dgm:t>
    </dgm:pt>
    <dgm:pt modelId="{31AC36AD-CFF7-9A4E-9AA7-3179C59F27F7}" type="sibTrans" cxnId="{CA10C040-6B79-3448-8BB3-A4C0E609430C}">
      <dgm:prSet/>
      <dgm:spPr/>
      <dgm:t>
        <a:bodyPr/>
        <a:lstStyle/>
        <a:p>
          <a:endParaRPr lang="de-DE"/>
        </a:p>
      </dgm:t>
    </dgm:pt>
    <dgm:pt modelId="{2DECD129-F378-9D4F-830C-9EEDBE010CF4}">
      <dgm:prSet/>
      <dgm:spPr/>
      <dgm:t>
        <a:bodyPr/>
        <a:lstStyle/>
        <a:p>
          <a:pPr rtl="0"/>
          <a:r>
            <a:rPr lang="de-DE" sz="1000">
              <a:latin typeface="+mn-lt"/>
            </a:rPr>
            <a:t> Begrenzung der Kompression auf 20-80 Prozent</a:t>
          </a:r>
        </a:p>
      </dgm:t>
    </dgm:pt>
    <dgm:pt modelId="{330B0117-2477-1B47-BB1C-D11DE30725EC}" type="parTrans" cxnId="{959D9684-9C06-1A4D-9475-CF705EF72192}">
      <dgm:prSet/>
      <dgm:spPr/>
      <dgm:t>
        <a:bodyPr/>
        <a:lstStyle/>
        <a:p>
          <a:endParaRPr lang="de-DE"/>
        </a:p>
      </dgm:t>
    </dgm:pt>
    <dgm:pt modelId="{04A4E87F-CC2B-4C4F-8706-FF931E24BC1C}" type="sibTrans" cxnId="{959D9684-9C06-1A4D-9475-CF705EF72192}">
      <dgm:prSet/>
      <dgm:spPr/>
      <dgm:t>
        <a:bodyPr/>
        <a:lstStyle/>
        <a:p>
          <a:endParaRPr lang="de-DE"/>
        </a:p>
      </dgm:t>
    </dgm:pt>
    <dgm:pt modelId="{B967D146-9E6E-7047-B89F-2027F1807EC0}">
      <dgm:prSet phldrT="[Text]"/>
      <dgm:spPr/>
      <dgm:t>
        <a:bodyPr/>
        <a:lstStyle/>
        <a:p>
          <a:pPr rtl="0"/>
          <a:r>
            <a:rPr lang="de-DE" sz="1000" dirty="0">
              <a:latin typeface="+mn-lt"/>
            </a:rPr>
            <a:t> Batches der Inputs </a:t>
          </a:r>
        </a:p>
      </dgm:t>
    </dgm:pt>
    <dgm:pt modelId="{788EDDB6-0B58-2241-A622-A08F5078E0A6}" type="parTrans" cxnId="{ACBF535B-3B75-744E-80A6-3488AC7F329A}">
      <dgm:prSet/>
      <dgm:spPr/>
      <dgm:t>
        <a:bodyPr/>
        <a:lstStyle/>
        <a:p>
          <a:endParaRPr lang="de-DE"/>
        </a:p>
      </dgm:t>
    </dgm:pt>
    <dgm:pt modelId="{F7C101F1-496C-2944-A955-E0E6C56AF8A1}" type="sibTrans" cxnId="{ACBF535B-3B75-744E-80A6-3488AC7F329A}">
      <dgm:prSet/>
      <dgm:spPr/>
      <dgm:t>
        <a:bodyPr/>
        <a:lstStyle/>
        <a:p>
          <a:endParaRPr lang="de-DE"/>
        </a:p>
      </dgm:t>
    </dgm:pt>
    <dgm:pt modelId="{E1F44FC8-D400-314B-B190-D445BD88029F}">
      <dgm:prSet phldrT="[Text]" custT="1"/>
      <dgm:spPr/>
      <dgm:t>
        <a:bodyPr/>
        <a:lstStyle/>
        <a:p>
          <a:r>
            <a:rPr lang="de-DE" sz="1400" dirty="0"/>
            <a:t>Aufteilen der Texte</a:t>
          </a:r>
          <a:endParaRPr lang="de-DE" sz="1400" dirty="0">
            <a:latin typeface="+mn-lt"/>
          </a:endParaRPr>
        </a:p>
      </dgm:t>
    </dgm:pt>
    <dgm:pt modelId="{612871DB-850D-9240-AC14-52C767395181}" type="parTrans" cxnId="{AC6DFE1C-1885-994D-BEE7-E302EFE975CC}">
      <dgm:prSet/>
      <dgm:spPr/>
      <dgm:t>
        <a:bodyPr/>
        <a:lstStyle/>
        <a:p>
          <a:endParaRPr lang="de-DE"/>
        </a:p>
      </dgm:t>
    </dgm:pt>
    <dgm:pt modelId="{F6B60A88-6903-5344-A373-14D9DC1340F8}" type="sibTrans" cxnId="{AC6DFE1C-1885-994D-BEE7-E302EFE975CC}">
      <dgm:prSet/>
      <dgm:spPr/>
      <dgm:t>
        <a:bodyPr/>
        <a:lstStyle/>
        <a:p>
          <a:endParaRPr lang="de-DE"/>
        </a:p>
      </dgm:t>
    </dgm:pt>
    <dgm:pt modelId="{B97C7165-F636-B34F-A1E0-4122134FE730}">
      <dgm:prSet phldrT="[Text]" custT="1"/>
      <dgm:spPr/>
      <dgm:t>
        <a:bodyPr/>
        <a:lstStyle/>
        <a:p>
          <a:r>
            <a:rPr lang="de-DE" sz="1000">
              <a:latin typeface="+mn-lt"/>
            </a:rPr>
            <a:t> Aufspalten </a:t>
          </a:r>
          <a:r>
            <a:rPr lang="de-DE" sz="1000" dirty="0">
              <a:latin typeface="+mn-lt"/>
            </a:rPr>
            <a:t>bei 180 Token</a:t>
          </a:r>
        </a:p>
      </dgm:t>
    </dgm:pt>
    <dgm:pt modelId="{59671455-0DC7-2F4D-B2B6-55FFD8E46A4E}" type="parTrans" cxnId="{80ACC374-4086-7E43-9D51-E27704D8AB4A}">
      <dgm:prSet/>
      <dgm:spPr/>
      <dgm:t>
        <a:bodyPr/>
        <a:lstStyle/>
        <a:p>
          <a:endParaRPr lang="de-DE"/>
        </a:p>
      </dgm:t>
    </dgm:pt>
    <dgm:pt modelId="{A4DD80E6-EDBE-054F-8B94-EAF57CCDE570}" type="sibTrans" cxnId="{80ACC374-4086-7E43-9D51-E27704D8AB4A}">
      <dgm:prSet/>
      <dgm:spPr/>
      <dgm:t>
        <a:bodyPr/>
        <a:lstStyle/>
        <a:p>
          <a:endParaRPr lang="de-DE"/>
        </a:p>
      </dgm:t>
    </dgm:pt>
    <dgm:pt modelId="{348FF95B-81D2-2445-89F0-C22320884B04}">
      <dgm:prSet custT="1"/>
      <dgm:spPr/>
      <dgm:t>
        <a:bodyPr/>
        <a:lstStyle/>
        <a:p>
          <a:r>
            <a:rPr lang="de-DE" sz="1000" dirty="0">
              <a:latin typeface="+mn-lt"/>
            </a:rPr>
            <a:t> Individuelle Zusammenfassung und dann Zusammensetzung</a:t>
          </a:r>
        </a:p>
      </dgm:t>
    </dgm:pt>
    <dgm:pt modelId="{FC4F2643-DB58-9745-AA6B-20737DA21BF1}" type="parTrans" cxnId="{6DE8FA9A-7EFA-E643-8728-FD014E13F79C}">
      <dgm:prSet/>
      <dgm:spPr/>
      <dgm:t>
        <a:bodyPr/>
        <a:lstStyle/>
        <a:p>
          <a:endParaRPr lang="de-DE"/>
        </a:p>
      </dgm:t>
    </dgm:pt>
    <dgm:pt modelId="{90BC5867-1C3A-0B4E-AFF3-0CCA429ECE5B}" type="sibTrans" cxnId="{6DE8FA9A-7EFA-E643-8728-FD014E13F79C}">
      <dgm:prSet/>
      <dgm:spPr/>
      <dgm:t>
        <a:bodyPr/>
        <a:lstStyle/>
        <a:p>
          <a:endParaRPr lang="de-DE"/>
        </a:p>
      </dgm:t>
    </dgm:pt>
    <dgm:pt modelId="{3B2AAE6F-456D-C943-AB7D-4A625DFC4339}" type="pres">
      <dgm:prSet presAssocID="{0B38ABFA-D73E-5D4C-B1C6-A63D9CF32F9F}" presName="outerComposite" presStyleCnt="0">
        <dgm:presLayoutVars>
          <dgm:chMax val="5"/>
          <dgm:dir/>
          <dgm:resizeHandles val="exact"/>
        </dgm:presLayoutVars>
      </dgm:prSet>
      <dgm:spPr/>
    </dgm:pt>
    <dgm:pt modelId="{3B11C417-9D7E-464E-B3ED-DCA323DDB5D9}" type="pres">
      <dgm:prSet presAssocID="{0B38ABFA-D73E-5D4C-B1C6-A63D9CF32F9F}" presName="dummyMaxCanvas" presStyleCnt="0">
        <dgm:presLayoutVars/>
      </dgm:prSet>
      <dgm:spPr/>
    </dgm:pt>
    <dgm:pt modelId="{5E5ABA48-D812-A444-8F9D-94C542E13FF5}" type="pres">
      <dgm:prSet presAssocID="{0B38ABFA-D73E-5D4C-B1C6-A63D9CF32F9F}" presName="FiveNodes_1" presStyleLbl="node1" presStyleIdx="0" presStyleCnt="5">
        <dgm:presLayoutVars>
          <dgm:bulletEnabled val="1"/>
        </dgm:presLayoutVars>
      </dgm:prSet>
      <dgm:spPr/>
    </dgm:pt>
    <dgm:pt modelId="{8DCC754D-A9D5-174F-AC44-580A7A68405E}" type="pres">
      <dgm:prSet presAssocID="{0B38ABFA-D73E-5D4C-B1C6-A63D9CF32F9F}" presName="FiveNodes_2" presStyleLbl="node1" presStyleIdx="1" presStyleCnt="5">
        <dgm:presLayoutVars>
          <dgm:bulletEnabled val="1"/>
        </dgm:presLayoutVars>
      </dgm:prSet>
      <dgm:spPr/>
    </dgm:pt>
    <dgm:pt modelId="{9BAAB0C1-3B05-2B47-8DAB-A4197EC776F4}" type="pres">
      <dgm:prSet presAssocID="{0B38ABFA-D73E-5D4C-B1C6-A63D9CF32F9F}" presName="FiveNodes_3" presStyleLbl="node1" presStyleIdx="2" presStyleCnt="5">
        <dgm:presLayoutVars>
          <dgm:bulletEnabled val="1"/>
        </dgm:presLayoutVars>
      </dgm:prSet>
      <dgm:spPr/>
    </dgm:pt>
    <dgm:pt modelId="{E584218D-F207-B84D-B211-FFA6EEAC2801}" type="pres">
      <dgm:prSet presAssocID="{0B38ABFA-D73E-5D4C-B1C6-A63D9CF32F9F}" presName="FiveNodes_4" presStyleLbl="node1" presStyleIdx="3" presStyleCnt="5">
        <dgm:presLayoutVars>
          <dgm:bulletEnabled val="1"/>
        </dgm:presLayoutVars>
      </dgm:prSet>
      <dgm:spPr/>
    </dgm:pt>
    <dgm:pt modelId="{37843FE2-FD07-2D40-A57B-DF6B940E8476}" type="pres">
      <dgm:prSet presAssocID="{0B38ABFA-D73E-5D4C-B1C6-A63D9CF32F9F}" presName="FiveNodes_5" presStyleLbl="node1" presStyleIdx="4" presStyleCnt="5">
        <dgm:presLayoutVars>
          <dgm:bulletEnabled val="1"/>
        </dgm:presLayoutVars>
      </dgm:prSet>
      <dgm:spPr/>
    </dgm:pt>
    <dgm:pt modelId="{12A0585E-C234-3549-81CD-6482F3581C4D}" type="pres">
      <dgm:prSet presAssocID="{0B38ABFA-D73E-5D4C-B1C6-A63D9CF32F9F}" presName="FiveConn_1-2" presStyleLbl="fgAccFollowNode1" presStyleIdx="0" presStyleCnt="4">
        <dgm:presLayoutVars>
          <dgm:bulletEnabled val="1"/>
        </dgm:presLayoutVars>
      </dgm:prSet>
      <dgm:spPr/>
    </dgm:pt>
    <dgm:pt modelId="{F6B56203-9F2B-FF4C-B1E0-599177A06BCC}" type="pres">
      <dgm:prSet presAssocID="{0B38ABFA-D73E-5D4C-B1C6-A63D9CF32F9F}" presName="FiveConn_2-3" presStyleLbl="fgAccFollowNode1" presStyleIdx="1" presStyleCnt="4">
        <dgm:presLayoutVars>
          <dgm:bulletEnabled val="1"/>
        </dgm:presLayoutVars>
      </dgm:prSet>
      <dgm:spPr/>
    </dgm:pt>
    <dgm:pt modelId="{99ECDB33-21F3-5941-A47C-A5A8C2AD6B71}" type="pres">
      <dgm:prSet presAssocID="{0B38ABFA-D73E-5D4C-B1C6-A63D9CF32F9F}" presName="FiveConn_3-4" presStyleLbl="fgAccFollowNode1" presStyleIdx="2" presStyleCnt="4">
        <dgm:presLayoutVars>
          <dgm:bulletEnabled val="1"/>
        </dgm:presLayoutVars>
      </dgm:prSet>
      <dgm:spPr/>
    </dgm:pt>
    <dgm:pt modelId="{9F0987F0-2F82-AF46-8233-769C3629D464}" type="pres">
      <dgm:prSet presAssocID="{0B38ABFA-D73E-5D4C-B1C6-A63D9CF32F9F}" presName="FiveConn_4-5" presStyleLbl="fgAccFollowNode1" presStyleIdx="3" presStyleCnt="4">
        <dgm:presLayoutVars>
          <dgm:bulletEnabled val="1"/>
        </dgm:presLayoutVars>
      </dgm:prSet>
      <dgm:spPr/>
    </dgm:pt>
    <dgm:pt modelId="{1EF003BE-E0F9-994F-8459-3205510FDA00}" type="pres">
      <dgm:prSet presAssocID="{0B38ABFA-D73E-5D4C-B1C6-A63D9CF32F9F}" presName="FiveNodes_1_text" presStyleLbl="node1" presStyleIdx="4" presStyleCnt="5">
        <dgm:presLayoutVars>
          <dgm:bulletEnabled val="1"/>
        </dgm:presLayoutVars>
      </dgm:prSet>
      <dgm:spPr/>
    </dgm:pt>
    <dgm:pt modelId="{E55CE2F2-EC02-3C4E-8A5B-6E4EA6026C5F}" type="pres">
      <dgm:prSet presAssocID="{0B38ABFA-D73E-5D4C-B1C6-A63D9CF32F9F}" presName="FiveNodes_2_text" presStyleLbl="node1" presStyleIdx="4" presStyleCnt="5">
        <dgm:presLayoutVars>
          <dgm:bulletEnabled val="1"/>
        </dgm:presLayoutVars>
      </dgm:prSet>
      <dgm:spPr/>
    </dgm:pt>
    <dgm:pt modelId="{72105442-D824-A841-98DD-906C4FAD2F33}" type="pres">
      <dgm:prSet presAssocID="{0B38ABFA-D73E-5D4C-B1C6-A63D9CF32F9F}" presName="FiveNodes_3_text" presStyleLbl="node1" presStyleIdx="4" presStyleCnt="5">
        <dgm:presLayoutVars>
          <dgm:bulletEnabled val="1"/>
        </dgm:presLayoutVars>
      </dgm:prSet>
      <dgm:spPr/>
    </dgm:pt>
    <dgm:pt modelId="{17B49007-C0CC-A44E-A68F-FAF8138C6116}" type="pres">
      <dgm:prSet presAssocID="{0B38ABFA-D73E-5D4C-B1C6-A63D9CF32F9F}" presName="FiveNodes_4_text" presStyleLbl="node1" presStyleIdx="4" presStyleCnt="5">
        <dgm:presLayoutVars>
          <dgm:bulletEnabled val="1"/>
        </dgm:presLayoutVars>
      </dgm:prSet>
      <dgm:spPr/>
    </dgm:pt>
    <dgm:pt modelId="{C6748492-5474-CC45-9BFE-43253621F208}" type="pres">
      <dgm:prSet presAssocID="{0B38ABFA-D73E-5D4C-B1C6-A63D9CF32F9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F252C02-523A-9E41-94AE-BB312C1DD38F}" type="presOf" srcId="{0B38ABFA-D73E-5D4C-B1C6-A63D9CF32F9F}" destId="{3B2AAE6F-456D-C943-AB7D-4A625DFC4339}" srcOrd="0" destOrd="0" presId="urn:microsoft.com/office/officeart/2005/8/layout/vProcess5"/>
    <dgm:cxn modelId="{BF8E500D-ED8B-3C4D-96F0-FB7B794860D1}" srcId="{5579427C-2E24-2D4D-96E5-2FFCD1778484}" destId="{4E60618C-A5FD-C043-B982-BB38B2D12A53}" srcOrd="1" destOrd="0" parTransId="{914B98BF-F930-5345-925C-A441D100382A}" sibTransId="{08B12CBE-E7CA-7548-803A-29B5B71BC8B9}"/>
    <dgm:cxn modelId="{D0811710-D1BF-714C-BFC1-8124958FF74F}" type="presOf" srcId="{3A8DA90F-DCC1-E342-B4CA-371062815B61}" destId="{C6748492-5474-CC45-9BFE-43253621F208}" srcOrd="1" destOrd="1" presId="urn:microsoft.com/office/officeart/2005/8/layout/vProcess5"/>
    <dgm:cxn modelId="{80D5A215-323C-584B-9302-60C7E49E1EED}" type="presOf" srcId="{2DECD129-F378-9D4F-830C-9EEDBE010CF4}" destId="{37843FE2-FD07-2D40-A57B-DF6B940E8476}" srcOrd="0" destOrd="2" presId="urn:microsoft.com/office/officeart/2005/8/layout/vProcess5"/>
    <dgm:cxn modelId="{1BCD571B-8147-EC40-8AD3-F2993326477E}" type="presOf" srcId="{E1F44FC8-D400-314B-B190-D445BD88029F}" destId="{9BAAB0C1-3B05-2B47-8DAB-A4197EC776F4}" srcOrd="0" destOrd="0" presId="urn:microsoft.com/office/officeart/2005/8/layout/vProcess5"/>
    <dgm:cxn modelId="{7C9B5A1C-CA8D-4D40-91F2-BEE626CE4D92}" type="presOf" srcId="{0F61636B-DF8B-E94D-8E17-8BA3BD4A5C25}" destId="{E584218D-F207-B84D-B211-FFA6EEAC2801}" srcOrd="0" destOrd="0" presId="urn:microsoft.com/office/officeart/2005/8/layout/vProcess5"/>
    <dgm:cxn modelId="{AC6DFE1C-1885-994D-BEE7-E302EFE975CC}" srcId="{0B38ABFA-D73E-5D4C-B1C6-A63D9CF32F9F}" destId="{E1F44FC8-D400-314B-B190-D445BD88029F}" srcOrd="2" destOrd="0" parTransId="{612871DB-850D-9240-AC14-52C767395181}" sibTransId="{F6B60A88-6903-5344-A373-14D9DC1340F8}"/>
    <dgm:cxn modelId="{7D60AF1E-664E-6F4F-861C-C0F8B995A26D}" type="presOf" srcId="{0CDAED4B-2C6B-6343-B88F-10ED2B9A20C2}" destId="{1EF003BE-E0F9-994F-8459-3205510FDA00}" srcOrd="1" destOrd="1" presId="urn:microsoft.com/office/officeart/2005/8/layout/vProcess5"/>
    <dgm:cxn modelId="{B368D320-12E4-424F-A930-EFE626541F50}" srcId="{0F61636B-DF8B-E94D-8E17-8BA3BD4A5C25}" destId="{F76720DA-70CD-F64A-B410-D8280A6E4893}" srcOrd="0" destOrd="0" parTransId="{114795E6-E9A4-424D-A017-B682635CC904}" sibTransId="{BDBE409A-9757-AB43-B4BA-74E38962D622}"/>
    <dgm:cxn modelId="{E6482E21-506D-3C4E-8AFD-F6A9D93C38E7}" type="presOf" srcId="{AA76C496-8E65-EB45-AE5D-E4177C2BB46D}" destId="{C6748492-5474-CC45-9BFE-43253621F208}" srcOrd="1" destOrd="0" presId="urn:microsoft.com/office/officeart/2005/8/layout/vProcess5"/>
    <dgm:cxn modelId="{C68B0728-936B-AB47-BBBF-D5B777C0FABD}" srcId="{F7DD7BB6-E934-7146-83B4-22F8469DB9EE}" destId="{4E477035-5382-D140-BD44-262C5CAB30C3}" srcOrd="0" destOrd="0" parTransId="{C61A42EE-B0E4-F74E-8CA7-616D67466CC4}" sibTransId="{D345CFE4-B3D2-1543-A2F6-052110E02C99}"/>
    <dgm:cxn modelId="{A06CD22D-9F6E-8249-B287-984320DB0B24}" type="presOf" srcId="{3A8DA90F-DCC1-E342-B4CA-371062815B61}" destId="{37843FE2-FD07-2D40-A57B-DF6B940E8476}" srcOrd="0" destOrd="1" presId="urn:microsoft.com/office/officeart/2005/8/layout/vProcess5"/>
    <dgm:cxn modelId="{13974233-C8FB-0C47-A65E-C80526D44C81}" type="presOf" srcId="{F76720DA-70CD-F64A-B410-D8280A6E4893}" destId="{E584218D-F207-B84D-B211-FFA6EEAC2801}" srcOrd="0" destOrd="1" presId="urn:microsoft.com/office/officeart/2005/8/layout/vProcess5"/>
    <dgm:cxn modelId="{2B43DD39-E91F-B04B-A8C2-956D0884A4CA}" type="presOf" srcId="{348FF95B-81D2-2445-89F0-C22320884B04}" destId="{9BAAB0C1-3B05-2B47-8DAB-A4197EC776F4}" srcOrd="0" destOrd="2" presId="urn:microsoft.com/office/officeart/2005/8/layout/vProcess5"/>
    <dgm:cxn modelId="{F742613E-6C9C-2A42-BE5C-7E7A05C69CDD}" type="presOf" srcId="{F31C0475-541B-CB47-9D97-FA119AA2C5C4}" destId="{9F0987F0-2F82-AF46-8233-769C3629D464}" srcOrd="0" destOrd="0" presId="urn:microsoft.com/office/officeart/2005/8/layout/vProcess5"/>
    <dgm:cxn modelId="{CA10C040-6B79-3448-8BB3-A4C0E609430C}" srcId="{AA76C496-8E65-EB45-AE5D-E4177C2BB46D}" destId="{3A8DA90F-DCC1-E342-B4CA-371062815B61}" srcOrd="0" destOrd="0" parTransId="{A6E9C1B6-AAA9-364A-82F8-3E6F1AB9F968}" sibTransId="{31AC36AD-CFF7-9A4E-9AA7-3179C59F27F7}"/>
    <dgm:cxn modelId="{3E732743-1716-354A-8BEE-AE290E4EC607}" type="presOf" srcId="{5579427C-2E24-2D4D-96E5-2FFCD1778484}" destId="{5E5ABA48-D812-A444-8F9D-94C542E13FF5}" srcOrd="0" destOrd="0" presId="urn:microsoft.com/office/officeart/2005/8/layout/vProcess5"/>
    <dgm:cxn modelId="{D6B62548-32A8-6B49-9C2C-475381ACD9CE}" srcId="{0B38ABFA-D73E-5D4C-B1C6-A63D9CF32F9F}" destId="{5579427C-2E24-2D4D-96E5-2FFCD1778484}" srcOrd="0" destOrd="0" parTransId="{7257E905-0071-E443-9BCA-4EE3257BCF5A}" sibTransId="{F4003121-D9E4-DD44-AB03-5D15C54BC999}"/>
    <dgm:cxn modelId="{EB9DB24C-81A8-0C4B-8C13-789D62B46C96}" type="presOf" srcId="{B97C7165-F636-B34F-A1E0-4122134FE730}" destId="{72105442-D824-A841-98DD-906C4FAD2F33}" srcOrd="1" destOrd="1" presId="urn:microsoft.com/office/officeart/2005/8/layout/vProcess5"/>
    <dgm:cxn modelId="{ACBF535B-3B75-744E-80A6-3488AC7F329A}" srcId="{F7DD7BB6-E934-7146-83B4-22F8469DB9EE}" destId="{B967D146-9E6E-7047-B89F-2027F1807EC0}" srcOrd="1" destOrd="0" parTransId="{788EDDB6-0B58-2241-A622-A08F5078E0A6}" sibTransId="{F7C101F1-496C-2944-A955-E0E6C56AF8A1}"/>
    <dgm:cxn modelId="{E56EE65F-24B4-6B46-B8A1-3411442E6F54}" type="presOf" srcId="{4E60618C-A5FD-C043-B982-BB38B2D12A53}" destId="{5E5ABA48-D812-A444-8F9D-94C542E13FF5}" srcOrd="0" destOrd="2" presId="urn:microsoft.com/office/officeart/2005/8/layout/vProcess5"/>
    <dgm:cxn modelId="{701A3062-0040-3F46-A45D-5CC942DB63B0}" type="presOf" srcId="{F7DD7BB6-E934-7146-83B4-22F8469DB9EE}" destId="{E55CE2F2-EC02-3C4E-8A5B-6E4EA6026C5F}" srcOrd="1" destOrd="0" presId="urn:microsoft.com/office/officeart/2005/8/layout/vProcess5"/>
    <dgm:cxn modelId="{E5C57170-FF8C-CB4D-822F-B00519CEAA57}" type="presOf" srcId="{0F61636B-DF8B-E94D-8E17-8BA3BD4A5C25}" destId="{17B49007-C0CC-A44E-A68F-FAF8138C6116}" srcOrd="1" destOrd="0" presId="urn:microsoft.com/office/officeart/2005/8/layout/vProcess5"/>
    <dgm:cxn modelId="{80ACC374-4086-7E43-9D51-E27704D8AB4A}" srcId="{E1F44FC8-D400-314B-B190-D445BD88029F}" destId="{B97C7165-F636-B34F-A1E0-4122134FE730}" srcOrd="0" destOrd="0" parTransId="{59671455-0DC7-2F4D-B2B6-55FFD8E46A4E}" sibTransId="{A4DD80E6-EDBE-054F-8B94-EAF57CCDE570}"/>
    <dgm:cxn modelId="{672F507D-9C34-2149-BB9E-E7923D2653C7}" type="presOf" srcId="{4E477035-5382-D140-BD44-262C5CAB30C3}" destId="{E55CE2F2-EC02-3C4E-8A5B-6E4EA6026C5F}" srcOrd="1" destOrd="1" presId="urn:microsoft.com/office/officeart/2005/8/layout/vProcess5"/>
    <dgm:cxn modelId="{959D9684-9C06-1A4D-9475-CF705EF72192}" srcId="{AA76C496-8E65-EB45-AE5D-E4177C2BB46D}" destId="{2DECD129-F378-9D4F-830C-9EEDBE010CF4}" srcOrd="1" destOrd="0" parTransId="{330B0117-2477-1B47-BB1C-D11DE30725EC}" sibTransId="{04A4E87F-CC2B-4C4F-8706-FF931E24BC1C}"/>
    <dgm:cxn modelId="{2A6DDB87-75D6-4B47-8F87-698F1A4F675B}" srcId="{5579427C-2E24-2D4D-96E5-2FFCD1778484}" destId="{0CDAED4B-2C6B-6343-B88F-10ED2B9A20C2}" srcOrd="0" destOrd="0" parTransId="{5446785B-BF79-4C44-8956-D0914F693057}" sibTransId="{03A43328-D5C2-6649-8D82-EF56A8572BEC}"/>
    <dgm:cxn modelId="{4137C28C-892C-7243-A9B6-B0E7DC642F24}" type="presOf" srcId="{0CDAED4B-2C6B-6343-B88F-10ED2B9A20C2}" destId="{5E5ABA48-D812-A444-8F9D-94C542E13FF5}" srcOrd="0" destOrd="1" presId="urn:microsoft.com/office/officeart/2005/8/layout/vProcess5"/>
    <dgm:cxn modelId="{B8D3D595-01C0-4045-AFD6-AAF6B79F36A2}" type="presOf" srcId="{B97C7165-F636-B34F-A1E0-4122134FE730}" destId="{9BAAB0C1-3B05-2B47-8DAB-A4197EC776F4}" srcOrd="0" destOrd="1" presId="urn:microsoft.com/office/officeart/2005/8/layout/vProcess5"/>
    <dgm:cxn modelId="{6DE8FA9A-7EFA-E643-8728-FD014E13F79C}" srcId="{E1F44FC8-D400-314B-B190-D445BD88029F}" destId="{348FF95B-81D2-2445-89F0-C22320884B04}" srcOrd="1" destOrd="0" parTransId="{FC4F2643-DB58-9745-AA6B-20737DA21BF1}" sibTransId="{90BC5867-1C3A-0B4E-AFF3-0CCA429ECE5B}"/>
    <dgm:cxn modelId="{C4AD12A1-C8AA-6E4A-9B2E-340D3606463E}" type="presOf" srcId="{F7DD7BB6-E934-7146-83B4-22F8469DB9EE}" destId="{8DCC754D-A9D5-174F-AC44-580A7A68405E}" srcOrd="0" destOrd="0" presId="urn:microsoft.com/office/officeart/2005/8/layout/vProcess5"/>
    <dgm:cxn modelId="{3C32E0A3-3AB5-BD4E-9047-7C2039A99058}" type="presOf" srcId="{F6B60A88-6903-5344-A373-14D9DC1340F8}" destId="{99ECDB33-21F3-5941-A47C-A5A8C2AD6B71}" srcOrd="0" destOrd="0" presId="urn:microsoft.com/office/officeart/2005/8/layout/vProcess5"/>
    <dgm:cxn modelId="{13A20EAA-ED82-A140-94BB-3ACDB6F0A16D}" type="presOf" srcId="{AA76C496-8E65-EB45-AE5D-E4177C2BB46D}" destId="{37843FE2-FD07-2D40-A57B-DF6B940E8476}" srcOrd="0" destOrd="0" presId="urn:microsoft.com/office/officeart/2005/8/layout/vProcess5"/>
    <dgm:cxn modelId="{59ECC9AA-4384-1943-9B41-93C3A6E05933}" type="presOf" srcId="{348FF95B-81D2-2445-89F0-C22320884B04}" destId="{72105442-D824-A841-98DD-906C4FAD2F33}" srcOrd="1" destOrd="2" presId="urn:microsoft.com/office/officeart/2005/8/layout/vProcess5"/>
    <dgm:cxn modelId="{7511C0AF-5335-1A4B-845C-3461EE129FB6}" type="presOf" srcId="{4E477035-5382-D140-BD44-262C5CAB30C3}" destId="{8DCC754D-A9D5-174F-AC44-580A7A68405E}" srcOrd="0" destOrd="1" presId="urn:microsoft.com/office/officeart/2005/8/layout/vProcess5"/>
    <dgm:cxn modelId="{529199C5-D473-8646-B0DB-5A94259E81BB}" type="presOf" srcId="{B967D146-9E6E-7047-B89F-2027F1807EC0}" destId="{8DCC754D-A9D5-174F-AC44-580A7A68405E}" srcOrd="0" destOrd="2" presId="urn:microsoft.com/office/officeart/2005/8/layout/vProcess5"/>
    <dgm:cxn modelId="{C57256C7-4547-B941-97B2-37FB72FAC88D}" type="presOf" srcId="{F4003121-D9E4-DD44-AB03-5D15C54BC999}" destId="{12A0585E-C234-3549-81CD-6482F3581C4D}" srcOrd="0" destOrd="0" presId="urn:microsoft.com/office/officeart/2005/8/layout/vProcess5"/>
    <dgm:cxn modelId="{82D429C8-25B8-3B4A-8F15-590D385E36A7}" type="presOf" srcId="{2DECD129-F378-9D4F-830C-9EEDBE010CF4}" destId="{C6748492-5474-CC45-9BFE-43253621F208}" srcOrd="1" destOrd="2" presId="urn:microsoft.com/office/officeart/2005/8/layout/vProcess5"/>
    <dgm:cxn modelId="{183447CD-8C8C-634F-A7F8-9ED6FB412036}" srcId="{0B38ABFA-D73E-5D4C-B1C6-A63D9CF32F9F}" destId="{F7DD7BB6-E934-7146-83B4-22F8469DB9EE}" srcOrd="1" destOrd="0" parTransId="{D4C8C8F3-F7A3-8849-BB06-402CA9A54969}" sibTransId="{874CE2F3-51AB-3843-842A-CAEF67E34CBE}"/>
    <dgm:cxn modelId="{CDAD72D5-956E-D64E-9B1D-61C4ACFDD42C}" type="presOf" srcId="{874CE2F3-51AB-3843-842A-CAEF67E34CBE}" destId="{F6B56203-9F2B-FF4C-B1E0-599177A06BCC}" srcOrd="0" destOrd="0" presId="urn:microsoft.com/office/officeart/2005/8/layout/vProcess5"/>
    <dgm:cxn modelId="{46E41ED7-C349-4F4F-82D5-9BE5FB97A2BE}" type="presOf" srcId="{E1F44FC8-D400-314B-B190-D445BD88029F}" destId="{72105442-D824-A841-98DD-906C4FAD2F33}" srcOrd="1" destOrd="0" presId="urn:microsoft.com/office/officeart/2005/8/layout/vProcess5"/>
    <dgm:cxn modelId="{ADFD2FDB-55EF-D141-B3F2-A56068DE37BA}" srcId="{0B38ABFA-D73E-5D4C-B1C6-A63D9CF32F9F}" destId="{0F61636B-DF8B-E94D-8E17-8BA3BD4A5C25}" srcOrd="3" destOrd="0" parTransId="{9205B9C0-551B-1446-904C-12FDEC0C5504}" sibTransId="{F31C0475-541B-CB47-9D97-FA119AA2C5C4}"/>
    <dgm:cxn modelId="{D053ADE8-AD73-D943-A1BF-0329AF53F1DD}" type="presOf" srcId="{4E60618C-A5FD-C043-B982-BB38B2D12A53}" destId="{1EF003BE-E0F9-994F-8459-3205510FDA00}" srcOrd="1" destOrd="2" presId="urn:microsoft.com/office/officeart/2005/8/layout/vProcess5"/>
    <dgm:cxn modelId="{6216A0F7-A295-4748-9BF7-7603BB67023E}" type="presOf" srcId="{B967D146-9E6E-7047-B89F-2027F1807EC0}" destId="{E55CE2F2-EC02-3C4E-8A5B-6E4EA6026C5F}" srcOrd="1" destOrd="2" presId="urn:microsoft.com/office/officeart/2005/8/layout/vProcess5"/>
    <dgm:cxn modelId="{AACE60FE-88B4-0D4A-B25C-E300A4566166}" type="presOf" srcId="{F76720DA-70CD-F64A-B410-D8280A6E4893}" destId="{17B49007-C0CC-A44E-A68F-FAF8138C6116}" srcOrd="1" destOrd="1" presId="urn:microsoft.com/office/officeart/2005/8/layout/vProcess5"/>
    <dgm:cxn modelId="{34A30CFF-C1FC-7646-9FA9-6E66C521FE28}" srcId="{0B38ABFA-D73E-5D4C-B1C6-A63D9CF32F9F}" destId="{AA76C496-8E65-EB45-AE5D-E4177C2BB46D}" srcOrd="4" destOrd="0" parTransId="{EC35F8DA-8279-0B42-AD12-512E13546015}" sibTransId="{22A0B016-E7A5-3B41-B8D4-3FD628AFA179}"/>
    <dgm:cxn modelId="{240B80FF-1FF0-E14E-A113-B8CF5F901FF2}" type="presOf" srcId="{5579427C-2E24-2D4D-96E5-2FFCD1778484}" destId="{1EF003BE-E0F9-994F-8459-3205510FDA00}" srcOrd="1" destOrd="0" presId="urn:microsoft.com/office/officeart/2005/8/layout/vProcess5"/>
    <dgm:cxn modelId="{47DC690A-CC55-0542-9FD7-70C11EA1CC9C}" type="presParOf" srcId="{3B2AAE6F-456D-C943-AB7D-4A625DFC4339}" destId="{3B11C417-9D7E-464E-B3ED-DCA323DDB5D9}" srcOrd="0" destOrd="0" presId="urn:microsoft.com/office/officeart/2005/8/layout/vProcess5"/>
    <dgm:cxn modelId="{68296D5B-BF57-CB4A-B678-4369F6155FAE}" type="presParOf" srcId="{3B2AAE6F-456D-C943-AB7D-4A625DFC4339}" destId="{5E5ABA48-D812-A444-8F9D-94C542E13FF5}" srcOrd="1" destOrd="0" presId="urn:microsoft.com/office/officeart/2005/8/layout/vProcess5"/>
    <dgm:cxn modelId="{AE4D0275-D377-1A46-84F5-56E27348BC0A}" type="presParOf" srcId="{3B2AAE6F-456D-C943-AB7D-4A625DFC4339}" destId="{8DCC754D-A9D5-174F-AC44-580A7A68405E}" srcOrd="2" destOrd="0" presId="urn:microsoft.com/office/officeart/2005/8/layout/vProcess5"/>
    <dgm:cxn modelId="{B5550E0B-4FBD-1245-A9DD-B3B417A40964}" type="presParOf" srcId="{3B2AAE6F-456D-C943-AB7D-4A625DFC4339}" destId="{9BAAB0C1-3B05-2B47-8DAB-A4197EC776F4}" srcOrd="3" destOrd="0" presId="urn:microsoft.com/office/officeart/2005/8/layout/vProcess5"/>
    <dgm:cxn modelId="{7B483D44-DD4E-B347-A2B9-3B62757E39BA}" type="presParOf" srcId="{3B2AAE6F-456D-C943-AB7D-4A625DFC4339}" destId="{E584218D-F207-B84D-B211-FFA6EEAC2801}" srcOrd="4" destOrd="0" presId="urn:microsoft.com/office/officeart/2005/8/layout/vProcess5"/>
    <dgm:cxn modelId="{C3C75126-DEF7-0B4F-94C5-9A979ADE15E7}" type="presParOf" srcId="{3B2AAE6F-456D-C943-AB7D-4A625DFC4339}" destId="{37843FE2-FD07-2D40-A57B-DF6B940E8476}" srcOrd="5" destOrd="0" presId="urn:microsoft.com/office/officeart/2005/8/layout/vProcess5"/>
    <dgm:cxn modelId="{08B0F77E-92F1-F342-92CB-89D23D54D3DE}" type="presParOf" srcId="{3B2AAE6F-456D-C943-AB7D-4A625DFC4339}" destId="{12A0585E-C234-3549-81CD-6482F3581C4D}" srcOrd="6" destOrd="0" presId="urn:microsoft.com/office/officeart/2005/8/layout/vProcess5"/>
    <dgm:cxn modelId="{4384E216-EDE3-E64D-9CAB-4CEE8FF442F0}" type="presParOf" srcId="{3B2AAE6F-456D-C943-AB7D-4A625DFC4339}" destId="{F6B56203-9F2B-FF4C-B1E0-599177A06BCC}" srcOrd="7" destOrd="0" presId="urn:microsoft.com/office/officeart/2005/8/layout/vProcess5"/>
    <dgm:cxn modelId="{226E4772-171F-B945-B976-405052397FFB}" type="presParOf" srcId="{3B2AAE6F-456D-C943-AB7D-4A625DFC4339}" destId="{99ECDB33-21F3-5941-A47C-A5A8C2AD6B71}" srcOrd="8" destOrd="0" presId="urn:microsoft.com/office/officeart/2005/8/layout/vProcess5"/>
    <dgm:cxn modelId="{3E4A5E5E-57B4-E748-A5C9-EC3CEA9FAE48}" type="presParOf" srcId="{3B2AAE6F-456D-C943-AB7D-4A625DFC4339}" destId="{9F0987F0-2F82-AF46-8233-769C3629D464}" srcOrd="9" destOrd="0" presId="urn:microsoft.com/office/officeart/2005/8/layout/vProcess5"/>
    <dgm:cxn modelId="{30661D84-E813-3943-A0EB-4BD534A4B32E}" type="presParOf" srcId="{3B2AAE6F-456D-C943-AB7D-4A625DFC4339}" destId="{1EF003BE-E0F9-994F-8459-3205510FDA00}" srcOrd="10" destOrd="0" presId="urn:microsoft.com/office/officeart/2005/8/layout/vProcess5"/>
    <dgm:cxn modelId="{9A81DFF1-F78C-2A44-8692-69F65C79368E}" type="presParOf" srcId="{3B2AAE6F-456D-C943-AB7D-4A625DFC4339}" destId="{E55CE2F2-EC02-3C4E-8A5B-6E4EA6026C5F}" srcOrd="11" destOrd="0" presId="urn:microsoft.com/office/officeart/2005/8/layout/vProcess5"/>
    <dgm:cxn modelId="{2DCBFE70-0C01-5B49-A252-AB23C04EDE13}" type="presParOf" srcId="{3B2AAE6F-456D-C943-AB7D-4A625DFC4339}" destId="{72105442-D824-A841-98DD-906C4FAD2F33}" srcOrd="12" destOrd="0" presId="urn:microsoft.com/office/officeart/2005/8/layout/vProcess5"/>
    <dgm:cxn modelId="{3E2DE304-E533-E744-A888-B6CCBC6DFDC2}" type="presParOf" srcId="{3B2AAE6F-456D-C943-AB7D-4A625DFC4339}" destId="{17B49007-C0CC-A44E-A68F-FAF8138C6116}" srcOrd="13" destOrd="0" presId="urn:microsoft.com/office/officeart/2005/8/layout/vProcess5"/>
    <dgm:cxn modelId="{0BE97F00-A06B-2740-BA55-65191BD606E2}" type="presParOf" srcId="{3B2AAE6F-456D-C943-AB7D-4A625DFC4339}" destId="{C6748492-5474-CC45-9BFE-43253621F20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5EBCD-F55C-6248-952C-92600614E432}">
      <dsp:nvSpPr>
        <dsp:cNvPr id="0" name=""/>
        <dsp:cNvSpPr/>
      </dsp:nvSpPr>
      <dsp:spPr>
        <a:xfrm rot="5400000">
          <a:off x="1739423" y="-502412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>
              <a:latin typeface="+mn-lt"/>
            </a:rPr>
            <a:t>Hohe Abweichung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>
              <a:latin typeface="+mn-lt"/>
            </a:rPr>
            <a:t>schlechte Steuerung</a:t>
          </a:r>
        </a:p>
      </dsp:txBody>
      <dsp:txXfrm rot="-5400000">
        <a:off x="1134569" y="141851"/>
        <a:ext cx="1977602" cy="728484"/>
      </dsp:txXfrm>
    </dsp:sp>
    <dsp:sp modelId="{EB10BB33-631D-5846-ABE6-BA2E9E4C4B9C}">
      <dsp:nvSpPr>
        <dsp:cNvPr id="0" name=""/>
        <dsp:cNvSpPr/>
      </dsp:nvSpPr>
      <dsp:spPr>
        <a:xfrm>
          <a:off x="0" y="1528"/>
          <a:ext cx="1134568" cy="10091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/>
            <a:t>Kompression schwierig zu definieren</a:t>
          </a:r>
        </a:p>
      </dsp:txBody>
      <dsp:txXfrm>
        <a:off x="49262" y="50790"/>
        <a:ext cx="1036044" cy="910603"/>
      </dsp:txXfrm>
    </dsp:sp>
    <dsp:sp modelId="{B943980E-6DAA-3A45-BCFB-DBB890991651}">
      <dsp:nvSpPr>
        <dsp:cNvPr id="0" name=""/>
        <dsp:cNvSpPr/>
      </dsp:nvSpPr>
      <dsp:spPr>
        <a:xfrm rot="5400000">
          <a:off x="1739423" y="557171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-49615"/>
            <a:satOff val="-18960"/>
            <a:lumOff val="-2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49615"/>
              <a:satOff val="-18960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/>
            <a:t>Abbrechen von Sätzen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0" kern="1200"/>
            <a:t>Nicht richtige Priorisierung der Inhalte</a:t>
          </a:r>
        </a:p>
      </dsp:txBody>
      <dsp:txXfrm rot="-5400000">
        <a:off x="1134569" y="1201435"/>
        <a:ext cx="1977602" cy="728484"/>
      </dsp:txXfrm>
    </dsp:sp>
    <dsp:sp modelId="{FB594192-D04B-984F-BEDB-FB0E6C759BB9}">
      <dsp:nvSpPr>
        <dsp:cNvPr id="0" name=""/>
        <dsp:cNvSpPr/>
      </dsp:nvSpPr>
      <dsp:spPr>
        <a:xfrm>
          <a:off x="0" y="1061113"/>
          <a:ext cx="1134568" cy="1009127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/>
            <a:t>Unsaubere Texte</a:t>
          </a:r>
        </a:p>
      </dsp:txBody>
      <dsp:txXfrm>
        <a:off x="49262" y="1110375"/>
        <a:ext cx="1036044" cy="910603"/>
      </dsp:txXfrm>
    </dsp:sp>
    <dsp:sp modelId="{8E5D405A-C12F-AB45-B10F-E6DB8D59C0E5}">
      <dsp:nvSpPr>
        <dsp:cNvPr id="0" name=""/>
        <dsp:cNvSpPr/>
      </dsp:nvSpPr>
      <dsp:spPr>
        <a:xfrm rot="5400000">
          <a:off x="1739423" y="1616755"/>
          <a:ext cx="807302" cy="2017011"/>
        </a:xfrm>
        <a:prstGeom prst="round2SameRect">
          <a:avLst/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latin typeface="+mn-lt"/>
            </a:rPr>
            <a:t>Text-Rank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err="1">
              <a:latin typeface="+mn-lt"/>
            </a:rPr>
            <a:t>Paraphrasing</a:t>
          </a:r>
          <a:endParaRPr lang="de-DE" sz="1400" kern="1200">
            <a:latin typeface="+mn-lt"/>
          </a:endParaRPr>
        </a:p>
      </dsp:txBody>
      <dsp:txXfrm rot="-5400000">
        <a:off x="1134569" y="2261019"/>
        <a:ext cx="1977602" cy="728484"/>
      </dsp:txXfrm>
    </dsp:sp>
    <dsp:sp modelId="{F31D95FA-13CF-8E4F-84A0-43C6666AF591}">
      <dsp:nvSpPr>
        <dsp:cNvPr id="0" name=""/>
        <dsp:cNvSpPr/>
      </dsp:nvSpPr>
      <dsp:spPr>
        <a:xfrm>
          <a:off x="0" y="2120697"/>
          <a:ext cx="1134568" cy="1009127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Neues Konzept</a:t>
          </a:r>
        </a:p>
      </dsp:txBody>
      <dsp:txXfrm>
        <a:off x="49262" y="2169959"/>
        <a:ext cx="1036044" cy="91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ABA48-D812-A444-8F9D-94C542E13FF5}">
      <dsp:nvSpPr>
        <dsp:cNvPr id="0" name=""/>
        <dsp:cNvSpPr/>
      </dsp:nvSpPr>
      <dsp:spPr>
        <a:xfrm>
          <a:off x="0" y="0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Länge des Inputs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/>
            <a:t> </a:t>
          </a:r>
          <a:r>
            <a:rPr lang="de-DE" sz="1000" kern="1200">
              <a:latin typeface="+mn-lt"/>
            </a:rPr>
            <a:t>Modelle mit maximal 256 – 512 Token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Grundlage bis 20k Wörter</a:t>
          </a:r>
        </a:p>
      </dsp:txBody>
      <dsp:txXfrm>
        <a:off x="25003" y="25003"/>
        <a:ext cx="2712749" cy="803658"/>
      </dsp:txXfrm>
    </dsp:sp>
    <dsp:sp modelId="{8DCC754D-A9D5-174F-AC44-580A7A68405E}">
      <dsp:nvSpPr>
        <dsp:cNvPr id="0" name=""/>
        <dsp:cNvSpPr/>
      </dsp:nvSpPr>
      <dsp:spPr>
        <a:xfrm>
          <a:off x="278822" y="972229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Alternative für </a:t>
          </a:r>
          <a:r>
            <a:rPr lang="de-DE" sz="1400" kern="1200">
              <a:latin typeface="Calibri Light" panose="020F0302020204030204"/>
            </a:rPr>
            <a:t>lange</a:t>
          </a:r>
          <a:r>
            <a:rPr lang="de-DE" sz="1400" kern="1200"/>
            <a:t> Inputs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Pegasus mit 4096 Token als Input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latin typeface="+mn-lt"/>
            </a:rPr>
            <a:t> Batches der Inputs </a:t>
          </a:r>
        </a:p>
      </dsp:txBody>
      <dsp:txXfrm>
        <a:off x="303825" y="997232"/>
        <a:ext cx="2850088" cy="803658"/>
      </dsp:txXfrm>
    </dsp:sp>
    <dsp:sp modelId="{9BAAB0C1-3B05-2B47-8DAB-A4197EC776F4}">
      <dsp:nvSpPr>
        <dsp:cNvPr id="0" name=""/>
        <dsp:cNvSpPr/>
      </dsp:nvSpPr>
      <dsp:spPr>
        <a:xfrm>
          <a:off x="557645" y="1944458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Aufteilen der Texte</a:t>
          </a:r>
          <a:endParaRPr lang="de-DE" sz="1400" kern="1200" dirty="0">
            <a:latin typeface="+mn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Aufspalten </a:t>
          </a:r>
          <a:r>
            <a:rPr lang="de-DE" sz="1000" kern="1200" dirty="0">
              <a:latin typeface="+mn-lt"/>
            </a:rPr>
            <a:t>bei 180 Token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latin typeface="+mn-lt"/>
            </a:rPr>
            <a:t> Individuelle Zusammenfassung und dann Zusammensetzung</a:t>
          </a:r>
        </a:p>
      </dsp:txBody>
      <dsp:txXfrm>
        <a:off x="582648" y="1969461"/>
        <a:ext cx="2850088" cy="803658"/>
      </dsp:txXfrm>
    </dsp:sp>
    <dsp:sp modelId="{E584218D-F207-B84D-B211-FFA6EEAC2801}">
      <dsp:nvSpPr>
        <dsp:cNvPr id="0" name=""/>
        <dsp:cNvSpPr/>
      </dsp:nvSpPr>
      <dsp:spPr>
        <a:xfrm>
          <a:off x="836468" y="2916687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Gleichbleibende Kompression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 Ausgabe immer bei rund 30% Original-Text</a:t>
          </a:r>
        </a:p>
      </dsp:txBody>
      <dsp:txXfrm>
        <a:off x="861471" y="2941690"/>
        <a:ext cx="2850088" cy="803658"/>
      </dsp:txXfrm>
    </dsp:sp>
    <dsp:sp modelId="{37843FE2-FD07-2D40-A57B-DF6B940E8476}">
      <dsp:nvSpPr>
        <dsp:cNvPr id="0" name=""/>
        <dsp:cNvSpPr/>
      </dsp:nvSpPr>
      <dsp:spPr>
        <a:xfrm>
          <a:off x="1115290" y="3888917"/>
          <a:ext cx="3733799" cy="85366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Modifizierungen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 Penalty, Max und Min </a:t>
          </a:r>
          <a:r>
            <a:rPr lang="de-DE" sz="1000" kern="1200" err="1">
              <a:latin typeface="+mn-lt"/>
            </a:rPr>
            <a:t>Tokenlänge</a:t>
          </a:r>
          <a:endParaRPr lang="de-DE" sz="1000" kern="1200">
            <a:latin typeface="+mn-lt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latin typeface="+mn-lt"/>
            </a:rPr>
            <a:t> Begrenzung der Kompression auf 20-80 Prozent</a:t>
          </a:r>
        </a:p>
      </dsp:txBody>
      <dsp:txXfrm>
        <a:off x="1140293" y="3913920"/>
        <a:ext cx="2850088" cy="803658"/>
      </dsp:txXfrm>
    </dsp:sp>
    <dsp:sp modelId="{12A0585E-C234-3549-81CD-6482F3581C4D}">
      <dsp:nvSpPr>
        <dsp:cNvPr id="0" name=""/>
        <dsp:cNvSpPr/>
      </dsp:nvSpPr>
      <dsp:spPr>
        <a:xfrm>
          <a:off x="3178917" y="623649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303765" y="623649"/>
        <a:ext cx="305186" cy="417549"/>
      </dsp:txXfrm>
    </dsp:sp>
    <dsp:sp modelId="{F6B56203-9F2B-FF4C-B1E0-599177A06BCC}">
      <dsp:nvSpPr>
        <dsp:cNvPr id="0" name=""/>
        <dsp:cNvSpPr/>
      </dsp:nvSpPr>
      <dsp:spPr>
        <a:xfrm>
          <a:off x="3457739" y="1595878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33077"/>
            <a:satOff val="-12640"/>
            <a:lumOff val="-171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3077"/>
              <a:satOff val="-12640"/>
              <a:lumOff val="-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582587" y="1595878"/>
        <a:ext cx="305186" cy="417549"/>
      </dsp:txXfrm>
    </dsp:sp>
    <dsp:sp modelId="{99ECDB33-21F3-5941-A47C-A5A8C2AD6B71}">
      <dsp:nvSpPr>
        <dsp:cNvPr id="0" name=""/>
        <dsp:cNvSpPr/>
      </dsp:nvSpPr>
      <dsp:spPr>
        <a:xfrm>
          <a:off x="3736562" y="2553880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66154"/>
            <a:satOff val="-25281"/>
            <a:lumOff val="-34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66154"/>
              <a:satOff val="-25281"/>
              <a:lumOff val="-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3861410" y="2553880"/>
        <a:ext cx="305186" cy="417549"/>
      </dsp:txXfrm>
    </dsp:sp>
    <dsp:sp modelId="{9F0987F0-2F82-AF46-8233-769C3629D464}">
      <dsp:nvSpPr>
        <dsp:cNvPr id="0" name=""/>
        <dsp:cNvSpPr/>
      </dsp:nvSpPr>
      <dsp:spPr>
        <a:xfrm>
          <a:off x="4015385" y="3535594"/>
          <a:ext cx="554882" cy="554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500" kern="1200"/>
        </a:p>
      </dsp:txBody>
      <dsp:txXfrm>
        <a:off x="4140233" y="3535594"/>
        <a:ext cx="305186" cy="417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8E0BD-C12C-48B6-A56D-1D25AA309642}" type="datetimeFigureOut">
              <a:t>27.07.23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15E6-2B08-4E7A-A24F-882421FC12D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6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31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5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9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311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0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Fokus auf hoher Textqualität mit</a:t>
            </a:r>
            <a:endParaRPr lang="de-DE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möglichst guter Kompressionsrate</a:t>
            </a:r>
          </a:p>
          <a:p>
            <a:r>
              <a:rPr lang="de-DE" sz="1200">
                <a:ea typeface="Calibri"/>
                <a:cs typeface="Calibri"/>
              </a:rPr>
              <a:t>--&gt; Kompressionsrate nicht optimal</a:t>
            </a:r>
          </a:p>
          <a:p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Durchschnittliche Abweichung von 8 %</a:t>
            </a:r>
          </a:p>
          <a:p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Mehrheitlich sind die Texte zu lang</a:t>
            </a:r>
          </a:p>
          <a:p>
            <a:pPr marL="342900" indent="-342900">
              <a:buFont typeface="Arial"/>
              <a:buChar char="•"/>
            </a:pPr>
            <a:endParaRPr lang="de-DE" sz="12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1200">
                <a:ea typeface="Calibri"/>
                <a:cs typeface="Calibri"/>
              </a:rPr>
              <a:t>Problem: lange Sätze (Story)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</a:rPr>
              <a:t>Story schneidet schlecht ab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  <a:sym typeface="Wingdings" pitchFamily="2" charset="2"/>
              </a:rPr>
              <a:t> Entwicklung wegen </a:t>
            </a:r>
            <a:r>
              <a:rPr lang="de-DE" sz="1200" err="1">
                <a:ea typeface="Calibri"/>
                <a:cs typeface="Calibri"/>
                <a:sym typeface="Wingdings" pitchFamily="2" charset="2"/>
              </a:rPr>
              <a:t>transformer</a:t>
            </a:r>
            <a:r>
              <a:rPr lang="de-DE" sz="1200">
                <a:ea typeface="Calibri"/>
                <a:cs typeface="Calibri"/>
                <a:sym typeface="Wingdings" pitchFamily="2" charset="2"/>
              </a:rPr>
              <a:t> Modellen wahrscheinlich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sz="1200">
                <a:ea typeface="Calibri"/>
                <a:cs typeface="Calibri"/>
                <a:sym typeface="Wingdings" pitchFamily="2" charset="2"/>
              </a:rPr>
              <a:t>Je höher Kompression desto mehr Batches bei langen Texten  haben immer etwas extra drauf, damit die texte qualitativ hochwertig sind  wegen Limitierung der Tokens </a:t>
            </a:r>
            <a:endParaRPr lang="de-DE" sz="120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05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2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54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59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Gespräch mit Stakeholdern --&gt; erleichtern der Eingabe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PDF, </a:t>
            </a:r>
            <a:r>
              <a:rPr lang="de-DE" err="1">
                <a:ea typeface="Calibri"/>
                <a:cs typeface="Calibri"/>
              </a:rPr>
              <a:t>Docx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txt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05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585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80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21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756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9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5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2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04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6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1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64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9EE8-1F5C-B947-88B9-ACE38350E0F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BB2-E8E9-6A4B-AD15-70258B178757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1BEA-BCD0-DC43-BA39-D0664D748A33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ADBC-074A-2842-ADBF-5B8B94ACFE07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4657-7FF1-C348-9992-A505872CC09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266-7128-114F-BE72-84B2EF2DF865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7B71-3C15-FA4C-BED8-61B565D37AC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9CDE-8F2D-C044-9A62-AE2156345C9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FF04-9FAC-C745-B854-A95F9FD1429D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40A-5293-4A42-A4E3-5B28FDCD50AD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4CF4-1B2B-4142-9E83-852C11561F5A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1F4-E607-454E-B70C-FA9707DB4BD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E1E6-7516-BE42-8626-FDFC78E5EC9F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72A-9AEA-CF4B-90E3-916FF511DA8D}" type="datetime1">
              <a:rPr lang="de-DE" smtClean="0"/>
              <a:t>27.07.23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9AF7-B763-6541-81A2-E2D9696F82F6}" type="datetime1">
              <a:rPr lang="de-DE" smtClean="0"/>
              <a:t>27.07.23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83AE-C77D-7D4A-A51E-6361734C8D1D}" type="datetime1">
              <a:rPr lang="de-DE" smtClean="0"/>
              <a:t>27.07.23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EE0-6B56-9141-B66C-17F4FF51C73A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FB56-79FC-8141-9C50-1CF372C7902E}" type="datetime1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7C0A-6282-BA4B-973B-9532B5C83BA2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EC51-7E21-FD4A-A9C0-BA771307084C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C266-8E31-8140-8C29-84A4F98293E4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EB-EE5B-724D-A893-919FCA16284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9AA1-1525-7742-AF94-8A42DF21C24B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01-7724-7940-84D3-6A153E154212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A5DE-1A26-DB42-90D9-1BD4E5632B5F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B7B5-04F3-7341-A317-EDBC1A406783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9F45-141B-3941-B5AD-4CFAD3FB50A8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D3C9-BC56-AF4E-B7C6-F27A04FD97F9}" type="datetime1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772" r:id="rId20"/>
    <p:sldLayoutId id="2147483754" r:id="rId21"/>
    <p:sldLayoutId id="2147483724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982E-399E-9141-8324-08E8AD7E47FB}" type="datetimeFigureOut">
              <a:rPr lang="de-DE" smtClean="0"/>
              <a:t>27.07.23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sv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sv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0.png"/><Relationship Id="rId7" Type="http://schemas.openxmlformats.org/officeDocument/2006/relationships/image" Target="../media/image51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.sv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0.png"/><Relationship Id="rId7" Type="http://schemas.openxmlformats.org/officeDocument/2006/relationships/image" Target="../media/image51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.sv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1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7.svg"/><Relationship Id="rId5" Type="http://schemas.openxmlformats.org/officeDocument/2006/relationships/image" Target="../media/image16.png"/><Relationship Id="rId4" Type="http://schemas.openxmlformats.org/officeDocument/2006/relationships/image" Target="../media/image6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Projektrealisierung</a:t>
            </a:r>
            <a:r>
              <a:rPr lang="en-US" sz="3200"/>
              <a:t> - </a:t>
            </a:r>
            <a:r>
              <a:rPr lang="en-US" sz="3200" err="1"/>
              <a:t>Abschlusspräsentation</a:t>
            </a:r>
            <a:endParaRPr lang="en-US" sz="3200" err="1">
              <a:cs typeface="Calibri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164B75-085C-B4FF-57CA-9685E831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8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Umsetzung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Attribut1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Künstliche Intelligenz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Eigenes neuronales Netz liefert sehr gute Ergebnisse</a:t>
            </a: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285750" indent="-285750" defTabSz="800100">
              <a:spcBef>
                <a:spcPct val="0"/>
              </a:spcBef>
              <a:spcAft>
                <a:spcPct val="35000"/>
              </a:spcAft>
              <a:buFont typeface="Calibri"/>
              <a:buChar char="-"/>
            </a:pPr>
            <a:r>
              <a:rPr lang="de-DE">
                <a:cs typeface="Calibri"/>
              </a:rPr>
              <a:t>Sehr hohe </a:t>
            </a:r>
            <a:r>
              <a:rPr lang="de-DE" err="1">
                <a:cs typeface="Calibri"/>
              </a:rPr>
              <a:t>Accuracy</a:t>
            </a:r>
            <a:r>
              <a:rPr lang="de-DE">
                <a:cs typeface="Calibri"/>
              </a:rPr>
              <a:t> von etwa 99%</a:t>
            </a:r>
          </a:p>
          <a:p>
            <a:pPr marL="285750" indent="-285750" defTabSz="800100">
              <a:spcBef>
                <a:spcPct val="0"/>
              </a:spcBef>
              <a:spcAft>
                <a:spcPct val="35000"/>
              </a:spcAft>
              <a:buFont typeface="Calibri"/>
              <a:buChar char="-"/>
            </a:pPr>
            <a:r>
              <a:rPr lang="de-DE">
                <a:cs typeface="Calibri"/>
              </a:rPr>
              <a:t>Gibt Wahrscheinlichkeiten für jede Klasse aus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Kreise mit Pfeilen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Transformer-Modell verursacht zu viele Probleme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10</a:t>
            </a:fld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6F760DC1-F912-F546-D604-5817BAA75B16}"/>
              </a:ext>
            </a:extLst>
          </p:cNvPr>
          <p:cNvSpPr/>
          <p:nvPr/>
        </p:nvSpPr>
        <p:spPr>
          <a:xfrm>
            <a:off x="2025414" y="2105519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Signifikanzen bei mehreren Features festgestellt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Visualisierung der Features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3" descr="Ein Bild, das Diagramm, Text, Screenshot, Reihe enthält.&#10;&#10;Beschreibung automatisch generiert.">
            <a:extLst>
              <a:ext uri="{FF2B5EF4-FFF2-40B4-BE49-F238E27FC236}">
                <a16:creationId xmlns:a16="http://schemas.microsoft.com/office/drawing/2014/main" id="{8873A5CB-EF08-3B70-AB34-75FBAF12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06" y="2680520"/>
            <a:ext cx="4634088" cy="3510144"/>
          </a:xfrm>
          <a:prstGeom prst="rect">
            <a:avLst/>
          </a:prstGeom>
        </p:spPr>
      </p:pic>
      <p:pic>
        <p:nvPicPr>
          <p:cNvPr id="4" name="Grafik 4" descr="Ein Bild, das Diagramm, Text, Screenshot, Reihe enthält.&#10;&#10;Beschreibung automatisch generiert.">
            <a:extLst>
              <a:ext uri="{FF2B5EF4-FFF2-40B4-BE49-F238E27FC236}">
                <a16:creationId xmlns:a16="http://schemas.microsoft.com/office/drawing/2014/main" id="{709A23DF-CDB6-3A38-8D20-DF529B0DE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78" y="2708743"/>
            <a:ext cx="4634088" cy="35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Zusammenfassung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07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3ADFF7-6D6C-77FD-E82E-FDE2A354C80A}"/>
              </a:ext>
            </a:extLst>
          </p:cNvPr>
          <p:cNvSpPr/>
          <p:nvPr/>
        </p:nvSpPr>
        <p:spPr>
          <a:xfrm>
            <a:off x="3756788" y="2672259"/>
            <a:ext cx="4332514" cy="29236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Transformer - Modelle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13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Sollzustand</a:t>
            </a:r>
          </a:p>
        </p:txBody>
      </p:sp>
      <p:pic>
        <p:nvPicPr>
          <p:cNvPr id="1026" name="Picture 2" descr="8.300+ Fotos, Bilder und lizenzfreie Bilder zu Pegasus - iStock | Einhorn,  Pferd, Flügel">
            <a:extLst>
              <a:ext uri="{FF2B5EF4-FFF2-40B4-BE49-F238E27FC236}">
                <a16:creationId xmlns:a16="http://schemas.microsoft.com/office/drawing/2014/main" id="{3B15A7B0-2393-03D2-242C-8A272E55E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t="28169" r="28393" b="27679"/>
          <a:stretch/>
        </p:blipFill>
        <p:spPr bwMode="auto">
          <a:xfrm>
            <a:off x="6257096" y="2867089"/>
            <a:ext cx="1028687" cy="8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C1B6FF8-316A-09B9-A039-31859B50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026" y="2873044"/>
            <a:ext cx="854087" cy="854087"/>
          </a:xfrm>
          <a:prstGeom prst="rect">
            <a:avLst/>
          </a:prstGeom>
        </p:spPr>
      </p:pic>
      <p:pic>
        <p:nvPicPr>
          <p:cNvPr id="5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6E87D368-67A1-058A-FB19-A3DF243AD8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7" r="23011" b="17364"/>
          <a:stretch/>
        </p:blipFill>
        <p:spPr>
          <a:xfrm>
            <a:off x="5314113" y="3898864"/>
            <a:ext cx="942983" cy="1047254"/>
          </a:xfrm>
          <a:prstGeom prst="rect">
            <a:avLst/>
          </a:prstGeom>
        </p:spPr>
      </p:pic>
      <p:sp>
        <p:nvSpPr>
          <p:cNvPr id="3" name="Rechteck 2" descr="Dokument Silhouette">
            <a:extLst>
              <a:ext uri="{FF2B5EF4-FFF2-40B4-BE49-F238E27FC236}">
                <a16:creationId xmlns:a16="http://schemas.microsoft.com/office/drawing/2014/main" id="{05D27350-FC16-5079-0877-21E8FA1C18C9}"/>
              </a:ext>
            </a:extLst>
          </p:cNvPr>
          <p:cNvSpPr/>
          <p:nvPr/>
        </p:nvSpPr>
        <p:spPr>
          <a:xfrm>
            <a:off x="10159421" y="3721176"/>
            <a:ext cx="796329" cy="816370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1881AFDC-40E2-C50B-F870-8946C957A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4885" y="4946118"/>
            <a:ext cx="803568" cy="765703"/>
          </a:xfrm>
          <a:prstGeom prst="rect">
            <a:avLst/>
          </a:prstGeom>
        </p:spPr>
      </p:pic>
      <p:sp>
        <p:nvSpPr>
          <p:cNvPr id="6" name="Rechteck 5" descr="Dokument mit einfarbiger Füllung">
            <a:extLst>
              <a:ext uri="{FF2B5EF4-FFF2-40B4-BE49-F238E27FC236}">
                <a16:creationId xmlns:a16="http://schemas.microsoft.com/office/drawing/2014/main" id="{700880FF-6D57-3940-7E97-ADFE52330690}"/>
              </a:ext>
            </a:extLst>
          </p:cNvPr>
          <p:cNvSpPr/>
          <p:nvPr/>
        </p:nvSpPr>
        <p:spPr>
          <a:xfrm>
            <a:off x="1240301" y="2645562"/>
            <a:ext cx="942982" cy="880260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4DCB4E-9B39-C319-2D96-A8EA54A144DD}"/>
              </a:ext>
            </a:extLst>
          </p:cNvPr>
          <p:cNvCxnSpPr>
            <a:cxnSpLocks/>
          </p:cNvCxnSpPr>
          <p:nvPr/>
        </p:nvCxnSpPr>
        <p:spPr>
          <a:xfrm flipV="1">
            <a:off x="8089302" y="4129361"/>
            <a:ext cx="2070119" cy="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fik 37" descr="Bücher Silhouette">
            <a:extLst>
              <a:ext uri="{FF2B5EF4-FFF2-40B4-BE49-F238E27FC236}">
                <a16:creationId xmlns:a16="http://schemas.microsoft.com/office/drawing/2014/main" id="{E58C64C8-01F4-8504-4433-CF53B56DC5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3884" y="3751222"/>
            <a:ext cx="914400" cy="9144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8DCCB24-2541-6B8F-670B-FD6E7B146BDA}"/>
              </a:ext>
            </a:extLst>
          </p:cNvPr>
          <p:cNvCxnSpPr>
            <a:cxnSpLocks/>
          </p:cNvCxnSpPr>
          <p:nvPr/>
        </p:nvCxnSpPr>
        <p:spPr>
          <a:xfrm flipV="1">
            <a:off x="2259002" y="4163184"/>
            <a:ext cx="1475208" cy="12665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6A22FE-836C-2F40-6640-2809903D660F}"/>
              </a:ext>
            </a:extLst>
          </p:cNvPr>
          <p:cNvCxnSpPr>
            <a:cxnSpLocks/>
          </p:cNvCxnSpPr>
          <p:nvPr/>
        </p:nvCxnSpPr>
        <p:spPr>
          <a:xfrm>
            <a:off x="2261735" y="2862840"/>
            <a:ext cx="1482913" cy="13003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118E27E-9D8D-B22B-19ED-A3EBC5C12682}"/>
              </a:ext>
            </a:extLst>
          </p:cNvPr>
          <p:cNvCxnSpPr>
            <a:cxnSpLocks/>
          </p:cNvCxnSpPr>
          <p:nvPr/>
        </p:nvCxnSpPr>
        <p:spPr>
          <a:xfrm flipV="1">
            <a:off x="2252023" y="4152746"/>
            <a:ext cx="1075091" cy="1257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14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Sollzustand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0E50D29-8CB9-4828-F39C-575015837AED}"/>
              </a:ext>
            </a:extLst>
          </p:cNvPr>
          <p:cNvSpPr txBox="1"/>
          <p:nvPr/>
        </p:nvSpPr>
        <p:spPr>
          <a:xfrm>
            <a:off x="569504" y="2683005"/>
            <a:ext cx="6158675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Textzusammenfassung: BART, Pegasus oder TF5-Modell</a:t>
            </a:r>
          </a:p>
          <a:p>
            <a:pPr marL="285750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Bestimmen der Ausgabelänge auf Min/Max Länge der Token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2400">
                <a:cs typeface="Calibri"/>
              </a:rPr>
              <a:t>Vergleichen der Modelle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de-DE">
              <a:cs typeface="Calibri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17A578-7184-76A9-408A-465FBF99171F}"/>
              </a:ext>
            </a:extLst>
          </p:cNvPr>
          <p:cNvSpPr/>
          <p:nvPr/>
        </p:nvSpPr>
        <p:spPr>
          <a:xfrm>
            <a:off x="8610600" y="3566409"/>
            <a:ext cx="1871521" cy="11878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Transformer - Modelle</a:t>
            </a:r>
          </a:p>
        </p:txBody>
      </p:sp>
      <p:pic>
        <p:nvPicPr>
          <p:cNvPr id="9" name="Picture 2" descr="8.300+ Fotos, Bilder und lizenzfreie Bilder zu Pegasus - iStock | Einhorn,  Pferd, Flügel">
            <a:extLst>
              <a:ext uri="{FF2B5EF4-FFF2-40B4-BE49-F238E27FC236}">
                <a16:creationId xmlns:a16="http://schemas.microsoft.com/office/drawing/2014/main" id="{BFF935C8-C9DC-7C36-465E-50318E440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t="28169" r="28393" b="27679"/>
          <a:stretch/>
        </p:blipFill>
        <p:spPr bwMode="auto">
          <a:xfrm>
            <a:off x="9968873" y="3593896"/>
            <a:ext cx="444363" cy="3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10CBFDF-5078-6B2D-721A-FE5095728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945" y="3617657"/>
            <a:ext cx="368941" cy="368941"/>
          </a:xfrm>
          <a:prstGeom prst="rect">
            <a:avLst/>
          </a:prstGeom>
        </p:spPr>
      </p:pic>
      <p:pic>
        <p:nvPicPr>
          <p:cNvPr id="15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3935F834-A5EC-CA69-5A08-1636C1C03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057" r="23011" b="17364"/>
          <a:stretch/>
        </p:blipFill>
        <p:spPr>
          <a:xfrm>
            <a:off x="9340414" y="3826532"/>
            <a:ext cx="407341" cy="452383"/>
          </a:xfrm>
          <a:prstGeom prst="rect">
            <a:avLst/>
          </a:prstGeom>
        </p:spPr>
      </p:pic>
      <p:sp>
        <p:nvSpPr>
          <p:cNvPr id="16" name="Rechteck 15" descr="Dokument Silhouette">
            <a:extLst>
              <a:ext uri="{FF2B5EF4-FFF2-40B4-BE49-F238E27FC236}">
                <a16:creationId xmlns:a16="http://schemas.microsoft.com/office/drawing/2014/main" id="{E1E6E649-8D5C-468F-3AAA-B0F702B3C78D}"/>
              </a:ext>
            </a:extLst>
          </p:cNvPr>
          <p:cNvSpPr/>
          <p:nvPr/>
        </p:nvSpPr>
        <p:spPr>
          <a:xfrm>
            <a:off x="11250107" y="3882142"/>
            <a:ext cx="556276" cy="556383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>
              <a:solidFill>
                <a:schemeClr val="tx1"/>
              </a:solidFill>
            </a:endParaRPr>
          </a:p>
        </p:txBody>
      </p:sp>
      <p:pic>
        <p:nvPicPr>
          <p:cNvPr id="18" name="Grafik 17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415F3E1D-1A80-3FED-2415-F1C3CC9736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9706" y="4439867"/>
            <a:ext cx="347118" cy="330761"/>
          </a:xfrm>
          <a:prstGeom prst="rect">
            <a:avLst/>
          </a:prstGeom>
        </p:spPr>
      </p:pic>
      <p:sp>
        <p:nvSpPr>
          <p:cNvPr id="19" name="Rechteck 18" descr="Dokument mit einfarbiger Füllung">
            <a:extLst>
              <a:ext uri="{FF2B5EF4-FFF2-40B4-BE49-F238E27FC236}">
                <a16:creationId xmlns:a16="http://schemas.microsoft.com/office/drawing/2014/main" id="{F79692E2-DD19-3E8E-F4D1-0EAA39673EDD}"/>
              </a:ext>
            </a:extLst>
          </p:cNvPr>
          <p:cNvSpPr/>
          <p:nvPr/>
        </p:nvSpPr>
        <p:spPr>
          <a:xfrm>
            <a:off x="7638943" y="3429000"/>
            <a:ext cx="463658" cy="453142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3F367F2-AF23-7416-2D71-7F08B35536FB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>
            <a:off x="8008748" y="4160334"/>
            <a:ext cx="601852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A0AC956-C2EC-EF95-BB9E-0B7CCABA670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8143169" y="4160334"/>
            <a:ext cx="449914" cy="49746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7961A0C-2C4A-94CE-87FF-F2D38F74726A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0482121" y="4160334"/>
            <a:ext cx="767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afik 24" descr="Bücher Silhouette">
            <a:extLst>
              <a:ext uri="{FF2B5EF4-FFF2-40B4-BE49-F238E27FC236}">
                <a16:creationId xmlns:a16="http://schemas.microsoft.com/office/drawing/2014/main" id="{44E12E61-7D07-7F61-2A62-3D1C570897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13754" y="3962837"/>
            <a:ext cx="394994" cy="394994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E7367B9-A9E2-47CB-A36F-2BFA6C0C3C32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8102601" y="3655571"/>
            <a:ext cx="507999" cy="50476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0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15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Herausforderungen</a:t>
            </a:r>
          </a:p>
        </p:txBody>
      </p:sp>
      <p:sp>
        <p:nvSpPr>
          <p:cNvPr id="2" name="Eingebuchteter Pfeil nach rechts 1">
            <a:extLst>
              <a:ext uri="{FF2B5EF4-FFF2-40B4-BE49-F238E27FC236}">
                <a16:creationId xmlns:a16="http://schemas.microsoft.com/office/drawing/2014/main" id="{8B98CEB5-2F15-DFCC-F3B8-EAC0EFD07800}"/>
              </a:ext>
            </a:extLst>
          </p:cNvPr>
          <p:cNvSpPr/>
          <p:nvPr/>
        </p:nvSpPr>
        <p:spPr>
          <a:xfrm>
            <a:off x="5311241" y="3465577"/>
            <a:ext cx="1856177" cy="98023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Ergebnisse</a:t>
            </a:r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1ACE746-31AB-BEB0-DD84-C0BE75712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886758"/>
              </p:ext>
            </p:extLst>
          </p:nvPr>
        </p:nvGraphicFramePr>
        <p:xfrm>
          <a:off x="7673438" y="2385953"/>
          <a:ext cx="3151580" cy="3131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2F6459C-0D26-4F7C-48F4-94FC70B11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983101"/>
              </p:ext>
            </p:extLst>
          </p:nvPr>
        </p:nvGraphicFramePr>
        <p:xfrm>
          <a:off x="395103" y="1946865"/>
          <a:ext cx="4849090" cy="474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60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048" y="149233"/>
            <a:ext cx="4575273" cy="6559533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0" t="54753" r="684" b="-196"/>
          <a:stretch/>
        </p:blipFill>
        <p:spPr>
          <a:xfrm>
            <a:off x="2853261" y="1079489"/>
            <a:ext cx="6485478" cy="4294165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DE8120-A3C9-1CF1-EC90-1B07B62EE310}"/>
              </a:ext>
            </a:extLst>
          </p:cNvPr>
          <p:cNvSpPr/>
          <p:nvPr/>
        </p:nvSpPr>
        <p:spPr>
          <a:xfrm>
            <a:off x="6437745" y="740418"/>
            <a:ext cx="1166335" cy="16979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8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2F5B9EA-35D8-51BF-C648-CFC216E71D32}"/>
              </a:ext>
            </a:extLst>
          </p:cNvPr>
          <p:cNvSpPr/>
          <p:nvPr/>
        </p:nvSpPr>
        <p:spPr>
          <a:xfrm>
            <a:off x="6558774" y="3202104"/>
            <a:ext cx="1897015" cy="1922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Paraphrase - Modell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E326E2-051E-B89F-8010-3BCB23FF42BD}"/>
              </a:ext>
            </a:extLst>
          </p:cNvPr>
          <p:cNvSpPr/>
          <p:nvPr/>
        </p:nvSpPr>
        <p:spPr>
          <a:xfrm>
            <a:off x="3473131" y="3202104"/>
            <a:ext cx="1897015" cy="1922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>
                <a:solidFill>
                  <a:schemeClr val="tx1"/>
                </a:solidFill>
              </a:rPr>
              <a:t>Text Rank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18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</a:t>
            </a:r>
          </a:p>
        </p:txBody>
      </p:sp>
      <p:pic>
        <p:nvPicPr>
          <p:cNvPr id="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875AD272-901B-80F5-4152-A9B23A96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91" y="3558917"/>
            <a:ext cx="942982" cy="942982"/>
          </a:xfrm>
          <a:prstGeom prst="rect">
            <a:avLst/>
          </a:prstGeom>
        </p:spPr>
      </p:pic>
      <p:pic>
        <p:nvPicPr>
          <p:cNvPr id="6" name="Grafik 5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037201DF-A4F8-C88B-90A8-9F57CC3A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18" y="4928264"/>
            <a:ext cx="942982" cy="898548"/>
          </a:xfrm>
          <a:prstGeom prst="rect">
            <a:avLst/>
          </a:prstGeom>
        </p:spPr>
      </p:pic>
      <p:pic>
        <p:nvPicPr>
          <p:cNvPr id="11" name="Grafik 10" descr="Filter mit einfarbiger Füllung">
            <a:extLst>
              <a:ext uri="{FF2B5EF4-FFF2-40B4-BE49-F238E27FC236}">
                <a16:creationId xmlns:a16="http://schemas.microsoft.com/office/drawing/2014/main" id="{11330E2D-4647-02E1-A4E5-7A9096C70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7534" y="3552627"/>
            <a:ext cx="914400" cy="914400"/>
          </a:xfrm>
          <a:prstGeom prst="rect">
            <a:avLst/>
          </a:prstGeom>
        </p:spPr>
      </p:pic>
      <p:pic>
        <p:nvPicPr>
          <p:cNvPr id="16" name="Grafik 15" descr="Dokument Silhouette">
            <a:extLst>
              <a:ext uri="{FF2B5EF4-FFF2-40B4-BE49-F238E27FC236}">
                <a16:creationId xmlns:a16="http://schemas.microsoft.com/office/drawing/2014/main" id="{A19B57BC-3258-2C69-403A-EBF35E8C0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2304" y="3705984"/>
            <a:ext cx="914400" cy="914400"/>
          </a:xfrm>
          <a:prstGeom prst="rect">
            <a:avLst/>
          </a:prstGeom>
        </p:spPr>
      </p:pic>
      <p:pic>
        <p:nvPicPr>
          <p:cNvPr id="18" name="Grafik 17" descr="Dokument mit einfarbiger Füllung">
            <a:extLst>
              <a:ext uri="{FF2B5EF4-FFF2-40B4-BE49-F238E27FC236}">
                <a16:creationId xmlns:a16="http://schemas.microsoft.com/office/drawing/2014/main" id="{EBC1520E-1FC1-C2D7-E300-8F6E4C1E2F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5818" y="2405640"/>
            <a:ext cx="914400" cy="914400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DB84A9B-E509-B542-A0C5-BB4D14E57AA9}"/>
              </a:ext>
            </a:extLst>
          </p:cNvPr>
          <p:cNvCxnSpPr>
            <a:cxnSpLocks/>
          </p:cNvCxnSpPr>
          <p:nvPr/>
        </p:nvCxnSpPr>
        <p:spPr>
          <a:xfrm>
            <a:off x="8455789" y="4163184"/>
            <a:ext cx="1576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A2100EB-42C9-8560-2BD9-AD6C91383DAC}"/>
              </a:ext>
            </a:extLst>
          </p:cNvPr>
          <p:cNvCxnSpPr>
            <a:cxnSpLocks/>
          </p:cNvCxnSpPr>
          <p:nvPr/>
        </p:nvCxnSpPr>
        <p:spPr>
          <a:xfrm>
            <a:off x="5370146" y="4163184"/>
            <a:ext cx="1188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1C81E3B-9B22-4F89-FA18-F4900B38B956}"/>
              </a:ext>
            </a:extLst>
          </p:cNvPr>
          <p:cNvCxnSpPr>
            <a:cxnSpLocks/>
          </p:cNvCxnSpPr>
          <p:nvPr/>
        </p:nvCxnSpPr>
        <p:spPr>
          <a:xfrm flipV="1">
            <a:off x="1987485" y="4163184"/>
            <a:ext cx="1475208" cy="126654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11A58A-355C-DDA9-9DFE-2EC54F500CCB}"/>
              </a:ext>
            </a:extLst>
          </p:cNvPr>
          <p:cNvCxnSpPr>
            <a:cxnSpLocks/>
          </p:cNvCxnSpPr>
          <p:nvPr/>
        </p:nvCxnSpPr>
        <p:spPr>
          <a:xfrm>
            <a:off x="1990218" y="2862840"/>
            <a:ext cx="1482913" cy="13003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3165680-6D00-3A47-4E7D-1DACFFD2AC51}"/>
              </a:ext>
            </a:extLst>
          </p:cNvPr>
          <p:cNvCxnSpPr>
            <a:cxnSpLocks/>
          </p:cNvCxnSpPr>
          <p:nvPr/>
        </p:nvCxnSpPr>
        <p:spPr>
          <a:xfrm flipV="1">
            <a:off x="1980506" y="4152746"/>
            <a:ext cx="1075091" cy="1257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 descr="Bücher Silhouette">
            <a:extLst>
              <a:ext uri="{FF2B5EF4-FFF2-40B4-BE49-F238E27FC236}">
                <a16:creationId xmlns:a16="http://schemas.microsoft.com/office/drawing/2014/main" id="{358F32E8-ADA8-437D-9F5A-84854ED48A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6106" y="3739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19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97B762-C0CF-596F-4901-216200B18B08}"/>
              </a:ext>
            </a:extLst>
          </p:cNvPr>
          <p:cNvSpPr/>
          <p:nvPr/>
        </p:nvSpPr>
        <p:spPr>
          <a:xfrm>
            <a:off x="9512938" y="3612354"/>
            <a:ext cx="998590" cy="914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Paraphrase - Modell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A8C776-7E25-5F31-1D91-0FCB1937839C}"/>
              </a:ext>
            </a:extLst>
          </p:cNvPr>
          <p:cNvSpPr/>
          <p:nvPr/>
        </p:nvSpPr>
        <p:spPr>
          <a:xfrm>
            <a:off x="8228733" y="3612351"/>
            <a:ext cx="998590" cy="9145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  <a:p>
            <a:pPr algn="ctr"/>
            <a:r>
              <a:rPr lang="de-DE" sz="1400">
                <a:solidFill>
                  <a:schemeClr val="tx1"/>
                </a:solidFill>
              </a:rPr>
              <a:t>Text Rank</a:t>
            </a:r>
          </a:p>
        </p:txBody>
      </p:sp>
      <p:pic>
        <p:nvPicPr>
          <p:cNvPr id="8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0A802AE-0AFC-E5DE-D69B-2287B5A2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39" y="3593903"/>
            <a:ext cx="484541" cy="484541"/>
          </a:xfrm>
          <a:prstGeom prst="rect">
            <a:avLst/>
          </a:prstGeom>
        </p:spPr>
      </p:pic>
      <p:pic>
        <p:nvPicPr>
          <p:cNvPr id="9" name="Grafik 8" descr="Ein Bild, das Grafiken, Silhouette enthält.&#10;&#10;Automatisch generierte Beschreibung">
            <a:extLst>
              <a:ext uri="{FF2B5EF4-FFF2-40B4-BE49-F238E27FC236}">
                <a16:creationId xmlns:a16="http://schemas.microsoft.com/office/drawing/2014/main" id="{0BF11FB0-45E4-84F3-A1EE-2D858FA60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026" y="4334116"/>
            <a:ext cx="381535" cy="363557"/>
          </a:xfrm>
          <a:prstGeom prst="rect">
            <a:avLst/>
          </a:prstGeom>
        </p:spPr>
      </p:pic>
      <p:pic>
        <p:nvPicPr>
          <p:cNvPr id="10" name="Grafik 9" descr="Filter mit einfarbiger Füllung">
            <a:extLst>
              <a:ext uri="{FF2B5EF4-FFF2-40B4-BE49-F238E27FC236}">
                <a16:creationId xmlns:a16="http://schemas.microsoft.com/office/drawing/2014/main" id="{9173DE3F-AD0B-8271-78A8-83FC2F91A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3043" y="3686315"/>
            <a:ext cx="369971" cy="369971"/>
          </a:xfrm>
          <a:prstGeom prst="rect">
            <a:avLst/>
          </a:prstGeom>
        </p:spPr>
      </p:pic>
      <p:pic>
        <p:nvPicPr>
          <p:cNvPr id="15" name="Grafik 14" descr="Dokument Silhouette">
            <a:extLst>
              <a:ext uri="{FF2B5EF4-FFF2-40B4-BE49-F238E27FC236}">
                <a16:creationId xmlns:a16="http://schemas.microsoft.com/office/drawing/2014/main" id="{2F86C6EC-2744-63C1-A795-550EB07BC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72831" y="3829129"/>
            <a:ext cx="480969" cy="480969"/>
          </a:xfrm>
          <a:prstGeom prst="rect">
            <a:avLst/>
          </a:prstGeom>
        </p:spPr>
      </p:pic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40556B87-85E2-EB0A-BDFC-4AB8B7710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43721" y="3345771"/>
            <a:ext cx="396840" cy="396840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6591B1C-3ED4-7A82-D84C-B7592AAD67B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0511528" y="4069614"/>
            <a:ext cx="36130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D15901-3CA4-4161-9182-9E9EEFCBC0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9227323" y="4069612"/>
            <a:ext cx="285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FF3BCF4-B256-090D-F279-134F067CC03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7840561" y="4069612"/>
            <a:ext cx="388172" cy="446283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6B28056-877E-99E8-3248-C86ED3DABDA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7840561" y="3544191"/>
            <a:ext cx="388172" cy="52542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2749C13-4E19-6CCB-F1BC-A92B1CF36C5D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 flipV="1">
            <a:off x="7840561" y="4069612"/>
            <a:ext cx="388172" cy="394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afik 28" descr="Bücher Silhouette">
            <a:extLst>
              <a:ext uri="{FF2B5EF4-FFF2-40B4-BE49-F238E27FC236}">
                <a16:creationId xmlns:a16="http://schemas.microsoft.com/office/drawing/2014/main" id="{9D7C8A7F-78D1-0F62-16DB-9D9BA600F5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70590" y="3888566"/>
            <a:ext cx="369971" cy="3699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5FAB77-8094-CF6B-0E13-27F52F62F9DA}"/>
              </a:ext>
            </a:extLst>
          </p:cNvPr>
          <p:cNvSpPr txBox="1"/>
          <p:nvPr/>
        </p:nvSpPr>
        <p:spPr>
          <a:xfrm>
            <a:off x="571584" y="2043282"/>
            <a:ext cx="591350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±5 Prozent als Ziel </a:t>
            </a:r>
            <a:endParaRPr lang="de-DE"/>
          </a:p>
          <a:p>
            <a:pPr marL="285750" lvl="1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CNN-Bart Modell 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Modelle mit eigenen Trainingsdaten erstellt (auf </a:t>
            </a:r>
            <a:r>
              <a:rPr lang="de-DE" sz="2400" err="1">
                <a:cs typeface="Calibri"/>
              </a:rPr>
              <a:t>Huggingface</a:t>
            </a:r>
            <a:r>
              <a:rPr lang="de-DE" sz="2400">
                <a:cs typeface="Calibri"/>
              </a:rPr>
              <a:t> verfügbar)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Trainingsdaten wurden mit zufälligen Kompressionsraten erstellt</a:t>
            </a:r>
            <a:endParaRPr lang="de-DE" sz="240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de-DE" sz="2400">
                <a:cs typeface="Calibri"/>
              </a:rPr>
              <a:t>Für jede Kategorie ein Modell erstellt</a:t>
            </a:r>
            <a:endParaRPr lang="en-US" sz="240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de-DE" sz="2400"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1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8DCC6-A740-5F6E-BF69-DB49B427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369"/>
            <a:ext cx="10515600" cy="1325563"/>
          </a:xfrm>
        </p:spPr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9BA423-FE26-32C3-53CC-CB3741EC5AA3}"/>
              </a:ext>
            </a:extLst>
          </p:cNvPr>
          <p:cNvSpPr/>
          <p:nvPr/>
        </p:nvSpPr>
        <p:spPr>
          <a:xfrm>
            <a:off x="838200" y="1782561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Ziel">
            <a:extLst>
              <a:ext uri="{FF2B5EF4-FFF2-40B4-BE49-F238E27FC236}">
                <a16:creationId xmlns:a16="http://schemas.microsoft.com/office/drawing/2014/main" id="{CE8BCDF2-ACF6-5C12-07F4-5C29CB02E078}"/>
              </a:ext>
            </a:extLst>
          </p:cNvPr>
          <p:cNvSpPr/>
          <p:nvPr/>
        </p:nvSpPr>
        <p:spPr>
          <a:xfrm>
            <a:off x="1057237" y="1945481"/>
            <a:ext cx="398249" cy="39824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DBC1F25-B342-C8EF-21B0-6F3E22CE3700}"/>
              </a:ext>
            </a:extLst>
          </p:cNvPr>
          <p:cNvSpPr/>
          <p:nvPr/>
        </p:nvSpPr>
        <p:spPr>
          <a:xfrm>
            <a:off x="1674523" y="1782561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defTabSz="844550">
              <a:spcBef>
                <a:spcPct val="0"/>
              </a:spcBef>
              <a:spcAft>
                <a:spcPct val="35000"/>
              </a:spcAft>
            </a:pPr>
            <a:r>
              <a:rPr lang="de-DE" sz="1900">
                <a:latin typeface="Calibri"/>
                <a:ea typeface="Calibri"/>
                <a:cs typeface="Calibri"/>
              </a:rPr>
              <a:t>Einführung &amp; Projektstart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EA0DDE-2386-6C53-B525-EC02F0422EC9}"/>
              </a:ext>
            </a:extLst>
          </p:cNvPr>
          <p:cNvSpPr/>
          <p:nvPr/>
        </p:nvSpPr>
        <p:spPr>
          <a:xfrm>
            <a:off x="838200" y="2687673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hteck 8" descr="Arrow Circle">
            <a:extLst>
              <a:ext uri="{FF2B5EF4-FFF2-40B4-BE49-F238E27FC236}">
                <a16:creationId xmlns:a16="http://schemas.microsoft.com/office/drawing/2014/main" id="{B5D1155C-AADF-C0E3-A4F1-2C0D8242D518}"/>
              </a:ext>
            </a:extLst>
          </p:cNvPr>
          <p:cNvSpPr/>
          <p:nvPr/>
        </p:nvSpPr>
        <p:spPr>
          <a:xfrm>
            <a:off x="1057237" y="2850593"/>
            <a:ext cx="398249" cy="3982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91FBBC42-6EA6-CE5E-A259-D0107EE4B693}"/>
              </a:ext>
            </a:extLst>
          </p:cNvPr>
          <p:cNvSpPr/>
          <p:nvPr/>
        </p:nvSpPr>
        <p:spPr>
          <a:xfrm>
            <a:off x="1674523" y="2687673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ea typeface="Calibri"/>
                <a:cs typeface="Calibri"/>
              </a:rPr>
              <a:t>Klassifikation</a:t>
            </a:r>
            <a:endParaRPr lang="de-DE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4CF476-A577-5190-F487-E6F1E954BC3B}"/>
              </a:ext>
            </a:extLst>
          </p:cNvPr>
          <p:cNvSpPr/>
          <p:nvPr/>
        </p:nvSpPr>
        <p:spPr>
          <a:xfrm>
            <a:off x="838200" y="3592786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UI UX mit einfarbiger Füllung">
            <a:extLst>
              <a:ext uri="{FF2B5EF4-FFF2-40B4-BE49-F238E27FC236}">
                <a16:creationId xmlns:a16="http://schemas.microsoft.com/office/drawing/2014/main" id="{897BA590-4B1F-DD71-3F07-D61A79DD2845}"/>
              </a:ext>
            </a:extLst>
          </p:cNvPr>
          <p:cNvSpPr/>
          <p:nvPr/>
        </p:nvSpPr>
        <p:spPr>
          <a:xfrm>
            <a:off x="1057237" y="3755706"/>
            <a:ext cx="398249" cy="39824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E13EDA4-B6BC-68C2-EF9B-3CB94A90C7BA}"/>
              </a:ext>
            </a:extLst>
          </p:cNvPr>
          <p:cNvSpPr/>
          <p:nvPr/>
        </p:nvSpPr>
        <p:spPr>
          <a:xfrm>
            <a:off x="1674523" y="3592786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cs typeface="Calibri"/>
              </a:rPr>
              <a:t>Zusammenfassung</a:t>
            </a:r>
            <a:endParaRPr lang="de-DE" sz="1900">
              <a:cs typeface="Calibri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7DA17BB-98AF-FB41-0E1B-33199BC34EB2}"/>
              </a:ext>
            </a:extLst>
          </p:cNvPr>
          <p:cNvSpPr/>
          <p:nvPr/>
        </p:nvSpPr>
        <p:spPr>
          <a:xfrm>
            <a:off x="838200" y="4497898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hteck 14" descr="Häkchen">
            <a:extLst>
              <a:ext uri="{FF2B5EF4-FFF2-40B4-BE49-F238E27FC236}">
                <a16:creationId xmlns:a16="http://schemas.microsoft.com/office/drawing/2014/main" id="{525D37F0-0870-BC83-49D5-234641ED978C}"/>
              </a:ext>
            </a:extLst>
          </p:cNvPr>
          <p:cNvSpPr/>
          <p:nvPr/>
        </p:nvSpPr>
        <p:spPr>
          <a:xfrm>
            <a:off x="1057237" y="4660818"/>
            <a:ext cx="398249" cy="39824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EF1907A0-64C5-621B-59E5-D077A3A628E4}"/>
              </a:ext>
            </a:extLst>
          </p:cNvPr>
          <p:cNvSpPr/>
          <p:nvPr/>
        </p:nvSpPr>
        <p:spPr>
          <a:xfrm>
            <a:off x="1674523" y="4497898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defTabSz="844550">
              <a:spcBef>
                <a:spcPct val="0"/>
              </a:spcBef>
              <a:spcAft>
                <a:spcPct val="35000"/>
              </a:spcAft>
            </a:pPr>
            <a:r>
              <a:rPr lang="de-DE" sz="1900">
                <a:latin typeface="Calibri"/>
                <a:ea typeface="Calibri"/>
                <a:cs typeface="Calibri"/>
              </a:rPr>
              <a:t>Frontend &amp; Zusatzfunktionen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807AEF6-AB10-4666-0946-E55D20738A81}"/>
              </a:ext>
            </a:extLst>
          </p:cNvPr>
          <p:cNvSpPr/>
          <p:nvPr/>
        </p:nvSpPr>
        <p:spPr>
          <a:xfrm>
            <a:off x="838200" y="5403010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hteck 17" descr="Untertitel">
            <a:extLst>
              <a:ext uri="{FF2B5EF4-FFF2-40B4-BE49-F238E27FC236}">
                <a16:creationId xmlns:a16="http://schemas.microsoft.com/office/drawing/2014/main" id="{542882EB-62B2-308D-D5EC-0977C6676627}"/>
              </a:ext>
            </a:extLst>
          </p:cNvPr>
          <p:cNvSpPr/>
          <p:nvPr/>
        </p:nvSpPr>
        <p:spPr>
          <a:xfrm>
            <a:off x="1057237" y="5565930"/>
            <a:ext cx="398249" cy="398249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2FBE97F-76FD-8C9D-7445-2A625D68376B}"/>
              </a:ext>
            </a:extLst>
          </p:cNvPr>
          <p:cNvSpPr/>
          <p:nvPr/>
        </p:nvSpPr>
        <p:spPr>
          <a:xfrm>
            <a:off x="1674523" y="5403010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>
                <a:latin typeface="Calibri"/>
                <a:ea typeface="Calibri"/>
                <a:cs typeface="Calibri"/>
              </a:rPr>
              <a:t>Abschluss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6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20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 Rank</a:t>
            </a:r>
          </a:p>
        </p:txBody>
      </p:sp>
      <p:pic>
        <p:nvPicPr>
          <p:cNvPr id="3" name="Picture 3" descr="A diagram of text and sentence ranking&#10;&#10;Description automatically generated">
            <a:extLst>
              <a:ext uri="{FF2B5EF4-FFF2-40B4-BE49-F238E27FC236}">
                <a16:creationId xmlns:a16="http://schemas.microsoft.com/office/drawing/2014/main" id="{CFC9FEEA-4087-FB85-FDEB-A185E523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77" y="2218802"/>
            <a:ext cx="7978237" cy="37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21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Paraphrasing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1BCE81D-DAD3-429C-24C9-D320B6D7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75" y="2045375"/>
            <a:ext cx="9591895" cy="42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22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Erstellen der Modelle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1F6896-8BE9-F46A-C50A-06A791A3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52" y="1963201"/>
            <a:ext cx="8912098" cy="45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23</a:t>
            </a:fld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B33FCBC1-1933-80A6-4B4D-80DC3DA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Ergebnisse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E18402F-89F3-F791-1DB9-6C5F1C512A14}"/>
              </a:ext>
            </a:extLst>
          </p:cNvPr>
          <p:cNvSpPr txBox="1"/>
          <p:nvPr/>
        </p:nvSpPr>
        <p:spPr>
          <a:xfrm>
            <a:off x="572493" y="2517631"/>
            <a:ext cx="6103089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Trade-off von Textqualität und Kompressionsrate</a:t>
            </a:r>
          </a:p>
          <a:p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Durchschnittliche Abweichung von 8 %</a:t>
            </a:r>
          </a:p>
          <a:p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Mehrheitlich sind die Texte zu lang</a:t>
            </a:r>
          </a:p>
          <a:p>
            <a:pPr marL="342900" indent="-342900">
              <a:buFont typeface="Arial"/>
              <a:buChar char="•"/>
            </a:pPr>
            <a:endParaRPr lang="de-DE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de-DE" sz="2400">
                <a:ea typeface="Calibri"/>
                <a:cs typeface="Calibri"/>
              </a:rPr>
              <a:t>Problem: lange Sätze (Story)</a:t>
            </a:r>
          </a:p>
        </p:txBody>
      </p:sp>
      <p:pic>
        <p:nvPicPr>
          <p:cNvPr id="2" name="Picture 7" descr="A blue and white rectangles&#10;&#10;Description automatically generated">
            <a:extLst>
              <a:ext uri="{FF2B5EF4-FFF2-40B4-BE49-F238E27FC236}">
                <a16:creationId xmlns:a16="http://schemas.microsoft.com/office/drawing/2014/main" id="{746BDCCE-D1BD-C3DF-AE48-4AF04572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86" y="2376205"/>
            <a:ext cx="5009407" cy="3329840"/>
          </a:xfrm>
          <a:prstGeom prst="rect">
            <a:avLst/>
          </a:prstGeom>
        </p:spPr>
      </p:pic>
      <p:pic>
        <p:nvPicPr>
          <p:cNvPr id="6" name="Picture 6" descr="A blue and white bar chart&#10;&#10;Description automatically generated">
            <a:extLst>
              <a:ext uri="{FF2B5EF4-FFF2-40B4-BE49-F238E27FC236}">
                <a16:creationId xmlns:a16="http://schemas.microsoft.com/office/drawing/2014/main" id="{7D7DAB34-1C95-9257-5690-EE287174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093" y="2366309"/>
            <a:ext cx="5048991" cy="3339736"/>
          </a:xfrm>
          <a:prstGeom prst="rect">
            <a:avLst/>
          </a:prstGeom>
        </p:spPr>
      </p:pic>
      <p:pic>
        <p:nvPicPr>
          <p:cNvPr id="3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4A86CEF-FB86-3DEB-47BC-20E0F4399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69" y="2358589"/>
            <a:ext cx="4930238" cy="38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449147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Zusatz-Features &amp; Frontend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55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Zusätzliche Module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1115" y="2114854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endParaRPr lang="de-DE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A3D1-E439-525D-725E-69A4D358CDB5}"/>
              </a:ext>
            </a:extLst>
          </p:cNvPr>
          <p:cNvSpPr txBox="1"/>
          <p:nvPr/>
        </p:nvSpPr>
        <p:spPr>
          <a:xfrm>
            <a:off x="2022432" y="3974403"/>
            <a:ext cx="467116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>
                <a:cs typeface="Calibri"/>
              </a:rPr>
              <a:t>Features für </a:t>
            </a:r>
            <a:r>
              <a:rPr lang="en-US" sz="2500" err="1">
                <a:cs typeface="Calibri"/>
              </a:rPr>
              <a:t>Sehbeeinträchtigte</a:t>
            </a:r>
            <a:endParaRPr lang="en-US" sz="250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895A-87E4-2A83-A0BD-03DEF5E1457C}"/>
              </a:ext>
            </a:extLst>
          </p:cNvPr>
          <p:cNvSpPr txBox="1"/>
          <p:nvPr/>
        </p:nvSpPr>
        <p:spPr>
          <a:xfrm>
            <a:off x="2025042" y="5438383"/>
            <a:ext cx="358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Spracheingabe</a:t>
            </a:r>
            <a:r>
              <a:rPr lang="en-US" sz="2500">
                <a:cs typeface="Calibri"/>
              </a:rPr>
              <a:t> </a:t>
            </a:r>
            <a:endParaRPr lang="en-US" sz="2500"/>
          </a:p>
        </p:txBody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933277" y="3917000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8" name="Grafik 17" descr="Verwaltungsrat mit einfarbiger Füllung">
            <a:extLst>
              <a:ext uri="{FF2B5EF4-FFF2-40B4-BE49-F238E27FC236}">
                <a16:creationId xmlns:a16="http://schemas.microsoft.com/office/drawing/2014/main" id="{44F45A95-8CF3-D1EC-2FA2-FEF3B3B86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487" y="2342337"/>
            <a:ext cx="725128" cy="725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0FAD1-192D-D29C-D2A4-876F4C243A5C}"/>
              </a:ext>
            </a:extLst>
          </p:cNvPr>
          <p:cNvSpPr txBox="1"/>
          <p:nvPr/>
        </p:nvSpPr>
        <p:spPr>
          <a:xfrm>
            <a:off x="2019822" y="2275562"/>
            <a:ext cx="450415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Erweiterung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Anforderungen</a:t>
            </a:r>
            <a:r>
              <a:rPr lang="en-US" sz="2500">
                <a:cs typeface="Calibri"/>
              </a:rPr>
              <a:t> um </a:t>
            </a:r>
            <a:r>
              <a:rPr lang="en-US" sz="2500" err="1">
                <a:cs typeface="Calibri"/>
              </a:rPr>
              <a:t>zwei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Funktionen</a:t>
            </a:r>
            <a:endParaRPr lang="en-US" sz="250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F34ED-84BC-DC64-B379-DA06865A098D}"/>
              </a:ext>
            </a:extLst>
          </p:cNvPr>
          <p:cNvSpPr txBox="1"/>
          <p:nvPr/>
        </p:nvSpPr>
        <p:spPr>
          <a:xfrm>
            <a:off x="7051109" y="3776075"/>
            <a:ext cx="442325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500">
              <a:cs typeface="Calibri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25</a:t>
            </a:fld>
            <a:endParaRPr lang="de-DE"/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FE3FB6E1-DC98-4B80-D93D-8EC2E23F0217}"/>
              </a:ext>
            </a:extLst>
          </p:cNvPr>
          <p:cNvSpPr txBox="1"/>
          <p:nvPr/>
        </p:nvSpPr>
        <p:spPr>
          <a:xfrm>
            <a:off x="6805517" y="2208413"/>
            <a:ext cx="476876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sz="2500">
              <a:cs typeface="Arial"/>
            </a:endParaRPr>
          </a:p>
        </p:txBody>
      </p:sp>
      <p:pic>
        <p:nvPicPr>
          <p:cNvPr id="20" name="Grafik 19" descr="Sprache mit einfarbiger Füllung">
            <a:extLst>
              <a:ext uri="{FF2B5EF4-FFF2-40B4-BE49-F238E27FC236}">
                <a16:creationId xmlns:a16="http://schemas.microsoft.com/office/drawing/2014/main" id="{05B9A20E-C625-CF7C-AEEF-4F3E7E107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487" y="5345000"/>
            <a:ext cx="725128" cy="7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4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3" grpId="0"/>
      <p:bldP spid="15" grpId="0"/>
      <p:bldP spid="16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Aufgaben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1114" y="2114854"/>
            <a:ext cx="10712685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709743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 kern="1200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5" y="5107220"/>
            <a:ext cx="10709743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A3D1-E439-525D-725E-69A4D358CDB5}"/>
              </a:ext>
            </a:extLst>
          </p:cNvPr>
          <p:cNvSpPr txBox="1"/>
          <p:nvPr/>
        </p:nvSpPr>
        <p:spPr>
          <a:xfrm>
            <a:off x="2019821" y="3969571"/>
            <a:ext cx="5455328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Texteingabe</a:t>
            </a:r>
            <a:r>
              <a:rPr lang="en-US" sz="2500">
                <a:cs typeface="Calibri"/>
              </a:rPr>
              <a:t> &amp; </a:t>
            </a:r>
            <a:r>
              <a:rPr lang="en-US" sz="2500" err="1">
                <a:cs typeface="Calibri"/>
              </a:rPr>
              <a:t>Dokumenten</a:t>
            </a:r>
            <a:r>
              <a:rPr lang="en-US" sz="2500">
                <a:cs typeface="Calibri"/>
              </a:rPr>
              <a:t>-Upload</a:t>
            </a:r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895A-87E4-2A83-A0BD-03DEF5E1457C}"/>
              </a:ext>
            </a:extLst>
          </p:cNvPr>
          <p:cNvSpPr txBox="1"/>
          <p:nvPr/>
        </p:nvSpPr>
        <p:spPr>
          <a:xfrm>
            <a:off x="2019822" y="5436469"/>
            <a:ext cx="358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Ausgabe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Ergebnisse</a:t>
            </a:r>
            <a:endParaRPr lang="en-US" sz="2500">
              <a:cs typeface="Calibri"/>
            </a:endParaRPr>
          </a:p>
        </p:txBody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933277" y="3917000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0FAD1-192D-D29C-D2A4-876F4C243A5C}"/>
              </a:ext>
            </a:extLst>
          </p:cNvPr>
          <p:cNvSpPr txBox="1"/>
          <p:nvPr/>
        </p:nvSpPr>
        <p:spPr>
          <a:xfrm>
            <a:off x="2019821" y="2474271"/>
            <a:ext cx="491678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Anbindung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trainierten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Modelle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26</a:t>
            </a:fld>
            <a:endParaRPr lang="de-DE"/>
          </a:p>
        </p:txBody>
      </p:sp>
      <p:sp>
        <p:nvSpPr>
          <p:cNvPr id="10" name="Rechteck 9" descr="Prüfliste">
            <a:extLst>
              <a:ext uri="{FF2B5EF4-FFF2-40B4-BE49-F238E27FC236}">
                <a16:creationId xmlns:a16="http://schemas.microsoft.com/office/drawing/2014/main" id="{656769EB-BAF2-7666-55B8-62EB929D940E}"/>
              </a:ext>
            </a:extLst>
          </p:cNvPr>
          <p:cNvSpPr/>
          <p:nvPr/>
        </p:nvSpPr>
        <p:spPr>
          <a:xfrm>
            <a:off x="929487" y="5376691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16" name="Grafik 15" descr="Ethernet mit einfarbiger Füllung">
            <a:extLst>
              <a:ext uri="{FF2B5EF4-FFF2-40B4-BE49-F238E27FC236}">
                <a16:creationId xmlns:a16="http://schemas.microsoft.com/office/drawing/2014/main" id="{7AC6A416-E0F6-0B37-4665-73D3FE3F44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250" y="2376028"/>
            <a:ext cx="680998" cy="680998"/>
          </a:xfrm>
          <a:prstGeom prst="rect">
            <a:avLst/>
          </a:prstGeom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A7EA9DD-2A25-7808-945C-45ED1371DF0E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Roher Text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Spracheingabe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.</a:t>
            </a:r>
            <a:r>
              <a:rPr lang="de-DE" err="1">
                <a:cs typeface="Calibri"/>
              </a:rPr>
              <a:t>pdf</a:t>
            </a:r>
            <a:r>
              <a:rPr lang="de-DE">
                <a:cs typeface="Calibri"/>
              </a:rPr>
              <a:t>, .</a:t>
            </a:r>
            <a:r>
              <a:rPr lang="de-DE" err="1">
                <a:cs typeface="Calibri"/>
              </a:rPr>
              <a:t>txt</a:t>
            </a:r>
            <a:r>
              <a:rPr lang="de-DE">
                <a:cs typeface="Calibri"/>
              </a:rPr>
              <a:t> und .</a:t>
            </a:r>
            <a:r>
              <a:rPr lang="de-DE" err="1">
                <a:cs typeface="Calibri"/>
              </a:rPr>
              <a:t>docx</a:t>
            </a:r>
            <a:endParaRPr lang="de-DE">
              <a:cs typeface="Calibri"/>
            </a:endParaRP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57C39530-3A5F-2BEF-1BF5-76E54CC8D2C3}"/>
              </a:ext>
            </a:extLst>
          </p:cNvPr>
          <p:cNvSpPr/>
          <p:nvPr/>
        </p:nvSpPr>
        <p:spPr>
          <a:xfrm>
            <a:off x="6991294" y="5105456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Klassifikation 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828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3" grpId="0"/>
      <p:bldP spid="15" grpId="0"/>
      <p:bldP spid="10" grpId="0" animBg="1"/>
      <p:bldP spid="1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Show, </a:t>
            </a:r>
            <a:r>
              <a:rPr lang="de-DE" err="1">
                <a:cs typeface="Calibri Light"/>
              </a:rPr>
              <a:t>don't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tell</a:t>
            </a:r>
            <a:r>
              <a:rPr lang="de-DE">
                <a:cs typeface="Calibri Light"/>
              </a:rPr>
              <a:t>!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1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E76A6-281A-4795-C05A-59A4A7F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 auf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1A2CB-9906-23F8-F0E8-E55EDC02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3E8C5F-F73F-51C0-ED0E-23792241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drive.google.com</a:t>
            </a:r>
            <a:r>
              <a:rPr lang="de-DE" dirty="0"/>
              <a:t>/</a:t>
            </a:r>
            <a:r>
              <a:rPr lang="de-DE" dirty="0" err="1"/>
              <a:t>drive</a:t>
            </a:r>
            <a:r>
              <a:rPr lang="de-DE" dirty="0"/>
              <a:t>/</a:t>
            </a:r>
            <a:r>
              <a:rPr lang="de-DE" dirty="0" err="1"/>
              <a:t>folders</a:t>
            </a:r>
            <a:r>
              <a:rPr lang="de-DE" dirty="0"/>
              <a:t>/1U2q4z6XP3N9xWHxIQZvQXp1SV8ZtrY0u?usp=</a:t>
            </a:r>
            <a:r>
              <a:rPr lang="de-DE" dirty="0" err="1"/>
              <a:t>sharing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76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967765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Abschluss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29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Einführung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7D7698-B03F-8991-1811-F9868E1D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83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Herausforderungen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Kreise mit Pfeilen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/>
            <a:r>
              <a:rPr lang="de-DE" sz="2500">
                <a:cs typeface="Calibri"/>
              </a:rPr>
              <a:t>Transformer-Modell für Klassifikation zum Laufen bekommen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erson mit Idee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9294376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Absprachen über zu nutzende Bibliotheken und ihre Versionen</a:t>
            </a:r>
            <a:endParaRPr lang="de-DE" sz="2500" kern="1200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Sprache Silhouette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Integration von Zusatzfeatures ins Frontend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Fazit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Engelsgesicht mit einfarbiger Füllung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Wir sind mit unseren Ergebnissen sehr zufrieden</a:t>
            </a:r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Gabelung in der Straße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9062059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Die Aufteilung in verschiedene Arbeitsgruppen hat gut geklappt</a:t>
            </a:r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Attribut1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Projektmanagement ist sehr wichtig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31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6321919-80E3-9F87-1F56-ED85C3D57EB9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Aktueller</a:t>
            </a:r>
            <a:r>
              <a:rPr lang="en-US" sz="3200"/>
              <a:t> Zwischenstand des Projekts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8C5C-7CD1-41B1-ED06-20C83B82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12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Problembeschreibung &amp; Projektziel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Große</a:t>
            </a: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 Menge an Texten soll klassifiziert &amp; zusammengefasst werden</a:t>
            </a:r>
            <a:endParaRPr lang="en-US" sz="2500" kern="12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Kategorisierung in festgelegte Klassen</a:t>
            </a:r>
            <a:endParaRPr lang="en-US" sz="2500" kern="120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92066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</a:t>
            </a:r>
            <a:r>
              <a:rPr lang="de-DE">
                <a:latin typeface="Calibri"/>
                <a:cs typeface="Calibri"/>
              </a:rPr>
              <a:t>wissenschaftliche</a:t>
            </a:r>
            <a:r>
              <a:rPr lang="de-DE" sz="1800" kern="120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(</a:t>
            </a:r>
            <a:r>
              <a:rPr lang="de-DE" sz="1800" kern="1200">
                <a:latin typeface="Calibri"/>
                <a:cs typeface="Calibri"/>
              </a:rPr>
              <a:t>Abstracts</a:t>
            </a:r>
            <a:r>
              <a:rPr lang="de-DE">
                <a:latin typeface="Calibri"/>
                <a:cs typeface="Calibri"/>
              </a:rPr>
              <a:t>)</a:t>
            </a:r>
            <a:endParaRPr lang="de-DE" sz="1800" kern="1200">
              <a:latin typeface="Calibri"/>
              <a:cs typeface="Calibri"/>
            </a:endParaRP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  <a:endParaRPr lang="de-DE" sz="1800" kern="1200">
              <a:latin typeface="Calibri"/>
              <a:ea typeface="Calibri"/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Balkendiagramm mit Abwärtstrend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Zusammenfassen um eine beliebige Kompressionsrate</a:t>
            </a:r>
            <a:r>
              <a:rPr lang="de-DE" sz="2500" kern="1200">
                <a:latin typeface="Calibri Light" panose="020F0302020204030204"/>
              </a:rPr>
              <a:t> </a:t>
            </a:r>
            <a:endParaRPr lang="en-US" sz="2500" kern="1200"/>
          </a:p>
        </p:txBody>
      </p:sp>
    </p:spTree>
    <p:extLst>
      <p:ext uri="{BB962C8B-B14F-4D97-AF65-F5344CB8AC3E}">
        <p14:creationId xmlns:p14="http://schemas.microsoft.com/office/powerpoint/2010/main" val="18662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Datenbeschaffung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Aus der Cloud herunterladen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Texte der vier verschiedenen Klassen heruntergeladen</a:t>
            </a:r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Hinzufügen mit einfarbiger Füllung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Zusammenfügen der Daten &amp; Feature </a:t>
            </a:r>
            <a:r>
              <a:rPr lang="de-DE" sz="2500" err="1">
                <a:cs typeface="Calibri"/>
              </a:rPr>
              <a:t>Extraction</a:t>
            </a:r>
            <a:endParaRPr lang="de-DE" sz="2500" kern="1200" err="1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latin typeface="Calibri"/>
                <a:cs typeface="Calibri"/>
              </a:rPr>
              <a:t>Anzahl Sätze, Wörter, </a:t>
            </a:r>
            <a:r>
              <a:rPr lang="de-DE" err="1">
                <a:latin typeface="Calibri"/>
                <a:cs typeface="Calibri"/>
              </a:rPr>
              <a:t>Stop</a:t>
            </a:r>
            <a:r>
              <a:rPr lang="de-DE">
                <a:latin typeface="Calibri"/>
                <a:cs typeface="Calibri"/>
              </a:rPr>
              <a:t>-Words etc.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</a:t>
            </a:r>
            <a:r>
              <a:rPr lang="de-DE">
                <a:latin typeface="Calibri"/>
                <a:cs typeface="Calibri"/>
              </a:rPr>
              <a:t>wissenschaftliche</a:t>
            </a:r>
            <a:r>
              <a:rPr lang="de-DE" sz="1800" kern="120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Texte,</a:t>
            </a:r>
            <a:endParaRPr lang="de-DE" sz="1800" kern="1200">
              <a:latin typeface="Calibri"/>
              <a:cs typeface="Calibri"/>
            </a:endParaRP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  <a:endParaRPr lang="de-DE" sz="1800" kern="1200">
              <a:latin typeface="Calibri"/>
              <a:ea typeface="Calibri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A5DC96-3726-5A8F-BB94-421DAB7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5</a:t>
            </a:fld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9DBC2E6-07F6-13C5-2960-F865FEADC9FF}"/>
              </a:ext>
            </a:extLst>
          </p:cNvPr>
          <p:cNvGrpSpPr/>
          <p:nvPr/>
        </p:nvGrpSpPr>
        <p:grpSpPr>
          <a:xfrm>
            <a:off x="642127" y="5105291"/>
            <a:ext cx="10927829" cy="1197651"/>
            <a:chOff x="1047241" y="3243696"/>
            <a:chExt cx="10927829" cy="1197651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6E79C794-518A-0499-FF8E-79618905D222}"/>
                </a:ext>
              </a:extLst>
            </p:cNvPr>
            <p:cNvSpPr/>
            <p:nvPr/>
          </p:nvSpPr>
          <p:spPr>
            <a:xfrm>
              <a:off x="1047241" y="3243696"/>
              <a:ext cx="10927829" cy="119765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hteck 24" descr="Hochladen mit einfarbiger Füllung">
              <a:extLst>
                <a:ext uri="{FF2B5EF4-FFF2-40B4-BE49-F238E27FC236}">
                  <a16:creationId xmlns:a16="http://schemas.microsoft.com/office/drawing/2014/main" id="{249751EB-3E5A-4DE0-4DB3-A417B0AF436B}"/>
                </a:ext>
              </a:extLst>
            </p:cNvPr>
            <p:cNvSpPr/>
            <p:nvPr/>
          </p:nvSpPr>
          <p:spPr>
            <a:xfrm>
              <a:off x="1409530" y="3513168"/>
              <a:ext cx="658708" cy="658708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420AFE15-495D-5B35-1855-370EDB76CB16}"/>
                </a:ext>
              </a:extLst>
            </p:cNvPr>
            <p:cNvSpPr/>
            <p:nvPr/>
          </p:nvSpPr>
          <p:spPr>
            <a:xfrm>
              <a:off x="2430528" y="3243696"/>
              <a:ext cx="9544541" cy="1197651"/>
            </a:xfrm>
            <a:custGeom>
              <a:avLst/>
              <a:gdLst>
                <a:gd name="connsiteX0" fmla="*/ 0 w 9544541"/>
                <a:gd name="connsiteY0" fmla="*/ 0 h 1197651"/>
                <a:gd name="connsiteX1" fmla="*/ 9544541 w 9544541"/>
                <a:gd name="connsiteY1" fmla="*/ 0 h 1197651"/>
                <a:gd name="connsiteX2" fmla="*/ 9544541 w 9544541"/>
                <a:gd name="connsiteY2" fmla="*/ 1197651 h 1197651"/>
                <a:gd name="connsiteX3" fmla="*/ 0 w 9544541"/>
                <a:gd name="connsiteY3" fmla="*/ 1197651 h 1197651"/>
                <a:gd name="connsiteX4" fmla="*/ 0 w 9544541"/>
                <a:gd name="connsiteY4" fmla="*/ 0 h 119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4541" h="1197651">
                  <a:moveTo>
                    <a:pt x="0" y="0"/>
                  </a:moveTo>
                  <a:lnTo>
                    <a:pt x="9544541" y="0"/>
                  </a:lnTo>
                  <a:lnTo>
                    <a:pt x="9544541" y="1197651"/>
                  </a:lnTo>
                  <a:lnTo>
                    <a:pt x="0" y="11976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751" tIns="126751" rIns="126751" bIns="126751" numCol="1" spcCol="1270" anchor="ctr" anchorCtr="0">
              <a:noAutofit/>
            </a:bodyPr>
            <a:lstStyle/>
            <a:p>
              <a:pPr defTabSz="1111250">
                <a:spcBef>
                  <a:spcPct val="0"/>
                </a:spcBef>
                <a:spcAft>
                  <a:spcPct val="35000"/>
                </a:spcAft>
              </a:pPr>
              <a:r>
                <a:rPr lang="de-DE" sz="2500">
                  <a:solidFill>
                    <a:srgbClr val="000000"/>
                  </a:solidFill>
                  <a:latin typeface="Calibri"/>
                  <a:cs typeface="Calibri"/>
                </a:rPr>
                <a:t>Daten über GitHub dem Projektteam bereitstellen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475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Klassifikation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07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048" y="149233"/>
            <a:ext cx="4575273" cy="6559533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5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37AA8-F0B8-926D-D434-179139DA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CD7B51-84C2-FE46-8696-D28818C6E21A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88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2A2ED9-D823-2AB4-934A-A4E73429B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30" r="16243" b="61863"/>
          <a:stretch/>
        </p:blipFill>
        <p:spPr>
          <a:xfrm>
            <a:off x="3794326" y="1012622"/>
            <a:ext cx="4243652" cy="4090258"/>
          </a:xfrm>
          <a:prstGeom prst="rect">
            <a:avLst/>
          </a:prstGeom>
          <a:ln>
            <a:noFill/>
          </a:ln>
        </p:spPr>
      </p:pic>
      <p:sp>
        <p:nvSpPr>
          <p:cNvPr id="89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Aufgaben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Lupe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Explorative Analyse der Texte &amp; Signifikanztests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Testen verschiedener Algorithmen &amp; Modelle</a:t>
            </a: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Support-Vector-</a:t>
            </a:r>
            <a:r>
              <a:rPr lang="de-DE" err="1">
                <a:cs typeface="Calibri"/>
              </a:rPr>
              <a:t>Machine</a:t>
            </a:r>
            <a:r>
              <a:rPr lang="de-DE">
                <a:cs typeface="Calibri"/>
              </a:rPr>
              <a:t> 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Eigenes Neuronales Netz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Transformer-Modell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Waage der Justitia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Vergleich der verschiedenen Modelle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Macintosh PowerPoint</Application>
  <PresentationFormat>Breitbild</PresentationFormat>
  <Paragraphs>297</Paragraphs>
  <Slides>32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</vt:lpstr>
      <vt:lpstr>Office</vt:lpstr>
      <vt:lpstr>SynTex</vt:lpstr>
      <vt:lpstr>Agenda</vt:lpstr>
      <vt:lpstr>Einführung</vt:lpstr>
      <vt:lpstr>Problembeschreibung &amp; Projektziel</vt:lpstr>
      <vt:lpstr>Datenbeschaffung</vt:lpstr>
      <vt:lpstr>Klassifikation</vt:lpstr>
      <vt:lpstr>PowerPoint-Präsentation</vt:lpstr>
      <vt:lpstr>PowerPoint-Präsentation</vt:lpstr>
      <vt:lpstr>Aufgaben</vt:lpstr>
      <vt:lpstr>Umsetzung</vt:lpstr>
      <vt:lpstr>Visualisierung der Features</vt:lpstr>
      <vt:lpstr>Zusammenfassung</vt:lpstr>
      <vt:lpstr>Sollzustand</vt:lpstr>
      <vt:lpstr>Sollzustand</vt:lpstr>
      <vt:lpstr>Herausforderungen</vt:lpstr>
      <vt:lpstr>PowerPoint-Präsentation</vt:lpstr>
      <vt:lpstr>PowerPoint-Präsentation</vt:lpstr>
      <vt:lpstr>Allgemein</vt:lpstr>
      <vt:lpstr>Allgemein</vt:lpstr>
      <vt:lpstr>Text Rank</vt:lpstr>
      <vt:lpstr>Paraphrasing</vt:lpstr>
      <vt:lpstr>Erstellen der Modelle</vt:lpstr>
      <vt:lpstr>Ergebnisse </vt:lpstr>
      <vt:lpstr>Zusatz-Features &amp; Frontend</vt:lpstr>
      <vt:lpstr>Zusätzliche Module</vt:lpstr>
      <vt:lpstr>Aufgaben</vt:lpstr>
      <vt:lpstr>Show, don't tell!</vt:lpstr>
      <vt:lpstr>Video auf</vt:lpstr>
      <vt:lpstr>Abschluss</vt:lpstr>
      <vt:lpstr>Herausforderungen</vt:lpstr>
      <vt:lpstr>Fazit</vt:lpstr>
      <vt:lpstr>SynTex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Niclas Cramer</dc:creator>
  <cp:lastModifiedBy>Niclas Cramer</cp:lastModifiedBy>
  <cp:revision>4</cp:revision>
  <dcterms:created xsi:type="dcterms:W3CDTF">2023-06-18T14:57:24Z</dcterms:created>
  <dcterms:modified xsi:type="dcterms:W3CDTF">2023-07-27T09:28:48Z</dcterms:modified>
</cp:coreProperties>
</file>