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1/5/2024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0.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34.svg"/></Relationships>
</file>

<file path=ppt/slides/_rels/slide38.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sz="half" idx="1"/>
          </p:nvPr>
        </p:nvSpPr>
        <p:spPr>
          <a:xfrm>
            <a:off x="628650" y="1825625"/>
            <a:ext cx="3562350" cy="4351338"/>
          </a:xfrm>
        </p:spPr>
        <p:txBody>
          <a:bodyPr>
            <a:noAutofit/>
          </a:bodyPr>
          <a:lstStyle/>
          <a:p>
            <a:pPr marL="0" indent="0">
              <a:buNone/>
            </a:pPr>
            <a:r>
              <a:rPr lang="en-US" sz="1600" b="1" dirty="0">
                <a:solidFill>
                  <a:srgbClr val="FF0000"/>
                </a:solidFill>
              </a:rPr>
              <a:t>Fully observable: </a:t>
            </a:r>
            <a:r>
              <a:rPr lang="en-US" sz="1600" dirty="0"/>
              <a:t>The agent's sensors give it access to the complete state of the environment. The agent can “see” the whole environment.</a:t>
            </a:r>
            <a:endParaRPr lang="en-US" sz="1600" b="1" dirty="0">
              <a:solidFill>
                <a:srgbClr val="FF0000"/>
              </a:solidFill>
            </a:endParaRPr>
          </a:p>
          <a:p>
            <a:pPr marL="0" indent="0">
              <a:buNone/>
            </a:pPr>
            <a:r>
              <a:rPr lang="en-US" sz="1600" b="1" dirty="0">
                <a:solidFill>
                  <a:srgbClr val="FF0000"/>
                </a:solidFill>
              </a:rPr>
              <a:t>Deterministic: </a:t>
            </a:r>
            <a:r>
              <a:rPr lang="en-US" sz="1600" dirty="0"/>
              <a:t>The next state of the environment is completely determined by the current state and the agent’s action.</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Known: </a:t>
            </a:r>
            <a:r>
              <a:rPr lang="en-US" sz="1600" dirty="0"/>
              <a:t>The agent knows the rules of the environment and can predict the outcome of actions. It knows the transition function. </a:t>
            </a:r>
            <a:endParaRPr lang="en-US" sz="1600" b="1" dirty="0">
              <a:solidFill>
                <a:srgbClr val="FF0000"/>
              </a:solidFill>
            </a:endParaRPr>
          </a:p>
        </p:txBody>
      </p:sp>
      <p:sp>
        <p:nvSpPr>
          <p:cNvPr id="2" name="Content Placeholder 1">
            <a:extLst>
              <a:ext uri="{FF2B5EF4-FFF2-40B4-BE49-F238E27FC236}">
                <a16:creationId xmlns:a16="http://schemas.microsoft.com/office/drawing/2014/main" id="{3D04E000-9259-5BB2-2488-89EAF2E2F3A6}"/>
              </a:ext>
            </a:extLst>
          </p:cNvPr>
          <p:cNvSpPr>
            <a:spLocks noGrp="1"/>
          </p:cNvSpPr>
          <p:nvPr>
            <p:ph sz="half" idx="2"/>
          </p:nvPr>
        </p:nvSpPr>
        <p:spPr>
          <a:xfrm>
            <a:off x="4800600" y="1825625"/>
            <a:ext cx="3714750" cy="4351338"/>
          </a:xfrm>
        </p:spPr>
        <p:txBody>
          <a:bodyPr>
            <a:noAutofit/>
          </a:bodyPr>
          <a:lstStyle/>
          <a:p>
            <a:pPr marL="0" indent="0">
              <a:buNone/>
            </a:pPr>
            <a:r>
              <a:rPr lang="en-US" sz="1600" b="1" dirty="0">
                <a:solidFill>
                  <a:srgbClr val="FF0000"/>
                </a:solidFill>
              </a:rPr>
              <a:t>Partially observable): </a:t>
            </a:r>
            <a:r>
              <a:rPr lang="en-US" sz="1600" dirty="0"/>
              <a:t>The agent cannot see all aspects of the state. E.g., it can’t see through walls.</a:t>
            </a:r>
          </a:p>
          <a:p>
            <a:pPr marL="0" indent="0">
              <a:buNone/>
            </a:pPr>
            <a:r>
              <a:rPr lang="en-US" sz="1600" dirty="0"/>
              <a:t> </a:t>
            </a:r>
            <a:endParaRPr lang="en-US" sz="1600" b="1" dirty="0">
              <a:solidFill>
                <a:srgbClr val="FF0000"/>
              </a:solidFill>
            </a:endParaRPr>
          </a:p>
          <a:p>
            <a:pPr marL="0" indent="0">
              <a:buNone/>
            </a:pPr>
            <a:r>
              <a:rPr lang="en-US" sz="1600" b="1" dirty="0">
                <a:solidFill>
                  <a:srgbClr val="FF0000"/>
                </a:solidFill>
              </a:rPr>
              <a:t>Stochastic: </a:t>
            </a:r>
            <a:r>
              <a:rPr lang="en-US" sz="1600" dirty="0"/>
              <a:t>The next state cannot be determined from the current state and the action (there is some randomness).</a:t>
            </a:r>
          </a:p>
          <a:p>
            <a:pPr marL="342900" lvl="1" indent="0">
              <a:buNone/>
            </a:pPr>
            <a:r>
              <a:rPr lang="en-US" sz="1600" b="1" dirty="0">
                <a:solidFill>
                  <a:srgbClr val="FF0000"/>
                </a:solidFill>
              </a:rPr>
              <a:t>Strategic:</a:t>
            </a:r>
            <a:r>
              <a:rPr lang="en-US" sz="1600" dirty="0">
                <a:solidFill>
                  <a:srgbClr val="FF0000"/>
                </a:solidFill>
              </a:rPr>
              <a:t> </a:t>
            </a:r>
            <a:r>
              <a:rPr lang="en-US" sz="1600" dirty="0"/>
              <a:t>The environment is adversarial and chooses actions strategically to harm the agent. E.g., a game where the other player is modeled as part of the environment. </a:t>
            </a:r>
          </a:p>
          <a:p>
            <a:pPr marL="342900" lvl="1" indent="0">
              <a:buNone/>
            </a:pPr>
            <a:endParaRPr lang="en-US" sz="1600" b="1" dirty="0">
              <a:solidFill>
                <a:srgbClr val="FF0000"/>
              </a:solidFill>
            </a:endParaRPr>
          </a:p>
          <a:p>
            <a:pPr marL="0" indent="0">
              <a:buNone/>
            </a:pPr>
            <a:r>
              <a:rPr lang="en-US" sz="1600" b="1" dirty="0">
                <a:solidFill>
                  <a:srgbClr val="FF0000"/>
                </a:solidFill>
              </a:rPr>
              <a:t>Unknown: </a:t>
            </a:r>
            <a:r>
              <a:rPr lang="en-US" sz="1600" dirty="0"/>
              <a:t>The agent cannot predict the outcome of actions. It needs to learn the  transition function by trying actions. </a:t>
            </a:r>
            <a:endParaRPr lang="en-US" sz="1600" b="1" dirty="0">
              <a:solidFill>
                <a:srgbClr val="FF0000"/>
              </a:solidFill>
            </a:endParaRPr>
          </a:p>
          <a:p>
            <a:pPr marL="0" indent="0">
              <a:buNone/>
            </a:pPr>
            <a:endParaRPr lang="en-US" sz="1600" dirty="0"/>
          </a:p>
        </p:txBody>
      </p:sp>
      <p:sp>
        <p:nvSpPr>
          <p:cNvPr id="3" name="TextBox 2">
            <a:extLst>
              <a:ext uri="{FF2B5EF4-FFF2-40B4-BE49-F238E27FC236}">
                <a16:creationId xmlns:a16="http://schemas.microsoft.com/office/drawing/2014/main" id="{EB4EE6AF-025E-E64D-E65C-8B1334B2C89F}"/>
              </a:ext>
            </a:extLst>
          </p:cNvPr>
          <p:cNvSpPr txBox="1"/>
          <p:nvPr/>
        </p:nvSpPr>
        <p:spPr>
          <a:xfrm>
            <a:off x="4191000" y="175260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4167187" y="2873415"/>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4167187" y="5029200"/>
            <a:ext cx="590550" cy="369332"/>
          </a:xfrm>
          <a:prstGeom prst="rect">
            <a:avLst/>
          </a:prstGeom>
          <a:noFill/>
        </p:spPr>
        <p:txBody>
          <a:bodyPr wrap="square" rtlCol="0">
            <a:spAutoFit/>
          </a:bodyPr>
          <a:lstStyle/>
          <a:p>
            <a:r>
              <a:rPr lang="en-US" b="1" dirty="0">
                <a:solidFill>
                  <a:srgbClr val="FF0000"/>
                </a:solidFill>
              </a:rPr>
              <a:t>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sz="half" idx="1"/>
          </p:nvPr>
        </p:nvSpPr>
        <p:spPr>
          <a:xfrm>
            <a:off x="523874" y="1828800"/>
            <a:ext cx="3657600" cy="4351338"/>
          </a:xfrm>
        </p:spPr>
        <p:txBody>
          <a:bodyPr>
            <a:noAutofit/>
          </a:bodyPr>
          <a:lstStyle/>
          <a:p>
            <a:pPr marL="0" indent="0">
              <a:buNone/>
            </a:pPr>
            <a:r>
              <a:rPr lang="en-US" sz="1600" b="1" dirty="0">
                <a:solidFill>
                  <a:srgbClr val="FF0000"/>
                </a:solidFill>
              </a:rPr>
              <a:t>Static: </a:t>
            </a:r>
            <a:r>
              <a:rPr lang="en-US" sz="1600" dirty="0"/>
              <a:t>The environment is </a:t>
            </a:r>
            <a:r>
              <a:rPr lang="en-US" sz="1600" b="1" dirty="0"/>
              <a:t>not</a:t>
            </a:r>
            <a:r>
              <a:rPr lang="en-US" sz="1600" dirty="0"/>
              <a:t> changing while  agent is deliberating.</a:t>
            </a:r>
          </a:p>
          <a:p>
            <a:pPr marL="342900" lvl="1" indent="0">
              <a:buNone/>
            </a:pPr>
            <a:r>
              <a:rPr lang="en-US" sz="1300" b="1" dirty="0" err="1">
                <a:solidFill>
                  <a:srgbClr val="FF0000"/>
                </a:solidFill>
              </a:rPr>
              <a:t>Semidynamic</a:t>
            </a:r>
            <a:r>
              <a:rPr lang="en-US" sz="1300" b="1" dirty="0">
                <a:solidFill>
                  <a:srgbClr val="FF0000"/>
                </a:solidFill>
              </a:rPr>
              <a:t>:</a:t>
            </a:r>
            <a:r>
              <a:rPr lang="en-US" sz="1300" dirty="0">
                <a:solidFill>
                  <a:srgbClr val="FF0000"/>
                </a:solidFill>
              </a:rPr>
              <a:t> </a:t>
            </a:r>
            <a:r>
              <a:rPr lang="en-US" sz="1300" dirty="0"/>
              <a:t>the environment does not change while deliberating, but the agent's performance score depends on how fast it acts.</a:t>
            </a:r>
          </a:p>
          <a:p>
            <a:pPr marL="342900" lvl="1" indent="0">
              <a:buNone/>
            </a:pPr>
            <a:endParaRPr lang="en-US" sz="1600" b="1" dirty="0">
              <a:solidFill>
                <a:srgbClr val="FF0000"/>
              </a:solidFill>
            </a:endParaRPr>
          </a:p>
          <a:p>
            <a:pPr marL="0" indent="0">
              <a:buNone/>
            </a:pPr>
            <a:r>
              <a:rPr lang="en-US" sz="1600" b="1" dirty="0">
                <a:solidFill>
                  <a:srgbClr val="FF0000"/>
                </a:solidFill>
              </a:rPr>
              <a:t>Discrete: </a:t>
            </a:r>
            <a:r>
              <a:rPr lang="en-US" sz="1600" dirty="0"/>
              <a:t>The environment provides a fixed number of distinct percepts, actions, and environment states. Time can also evolve in a discrete or continuous fashion.</a:t>
            </a:r>
          </a:p>
          <a:p>
            <a:pPr marL="0" indent="0">
              <a:buNone/>
            </a:pPr>
            <a:r>
              <a:rPr lang="en-US" sz="1600" b="1" dirty="0">
                <a:solidFill>
                  <a:srgbClr val="FF0000"/>
                </a:solidFill>
              </a:rPr>
              <a:t>Episodic: </a:t>
            </a:r>
            <a:r>
              <a:rPr lang="en-US" sz="1600" dirty="0"/>
              <a:t>Episode = a self-contained sequence of actions. The agent's choice of action in one episode does not affect the next episodes. The agent does the same task repeatedly.</a:t>
            </a:r>
            <a:endParaRPr lang="en-US" sz="1600" b="1" dirty="0">
              <a:solidFill>
                <a:srgbClr val="FF0000"/>
              </a:solidFill>
            </a:endParaRPr>
          </a:p>
          <a:p>
            <a:pPr marL="0" indent="0">
              <a:buNone/>
            </a:pPr>
            <a:r>
              <a:rPr lang="en-US" sz="1600" b="1" dirty="0">
                <a:solidFill>
                  <a:srgbClr val="FF0000"/>
                </a:solidFill>
              </a:rPr>
              <a:t>Single agent: </a:t>
            </a:r>
            <a:r>
              <a:rPr lang="en-US" sz="1600" dirty="0"/>
              <a:t>An agent operating by itself in an environment.</a:t>
            </a:r>
          </a:p>
        </p:txBody>
      </p:sp>
      <p:sp>
        <p:nvSpPr>
          <p:cNvPr id="5" name="Content Placeholder 4">
            <a:extLst>
              <a:ext uri="{FF2B5EF4-FFF2-40B4-BE49-F238E27FC236}">
                <a16:creationId xmlns:a16="http://schemas.microsoft.com/office/drawing/2014/main" id="{9E2F1108-D318-D8BD-7455-3CEF2C59BD65}"/>
              </a:ext>
            </a:extLst>
          </p:cNvPr>
          <p:cNvSpPr>
            <a:spLocks noGrp="1"/>
          </p:cNvSpPr>
          <p:nvPr>
            <p:ph sz="half" idx="2"/>
          </p:nvPr>
        </p:nvSpPr>
        <p:spPr>
          <a:xfrm>
            <a:off x="4757740" y="1862137"/>
            <a:ext cx="3657600" cy="4351338"/>
          </a:xfrm>
        </p:spPr>
        <p:txBody>
          <a:bodyPr>
            <a:noAutofit/>
          </a:bodyPr>
          <a:lstStyle/>
          <a:p>
            <a:pPr marL="0" indent="0">
              <a:buNone/>
            </a:pPr>
            <a:r>
              <a:rPr lang="en-US" sz="1600" b="1" dirty="0">
                <a:solidFill>
                  <a:srgbClr val="FF0000"/>
                </a:solidFill>
              </a:rPr>
              <a:t>Dynamic: </a:t>
            </a:r>
            <a:r>
              <a:rPr lang="en-US" sz="1600" dirty="0"/>
              <a:t>The environment is changing while the agent is deliberating.</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dirty="0">
                <a:solidFill>
                  <a:srgbClr val="FF0000"/>
                </a:solidFill>
              </a:rPr>
              <a:t>Continuous: </a:t>
            </a:r>
            <a:r>
              <a:rPr lang="en-US" sz="1600" dirty="0"/>
              <a:t>Percepts, actions, state variables or time are continuous leading to an infinite state, percept or action space.</a:t>
            </a:r>
          </a:p>
          <a:p>
            <a:pPr marL="0" indent="0">
              <a:buNone/>
            </a:pPr>
            <a:r>
              <a:rPr lang="en-US" sz="1600" b="1" dirty="0">
                <a:solidFill>
                  <a:srgbClr val="FF0000"/>
                </a:solidFill>
              </a:rPr>
              <a:t>Sequential: </a:t>
            </a:r>
            <a:r>
              <a:rPr lang="en-US" sz="1600" dirty="0"/>
              <a:t>Actions now affect the outcomes later. E.g., learning makes problems sequential. </a:t>
            </a: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Multi-agent: </a:t>
            </a:r>
            <a:r>
              <a:rPr lang="en-US" sz="1600" dirty="0"/>
              <a:t>Agent cooperate or compete in the same environment. </a:t>
            </a:r>
          </a:p>
          <a:p>
            <a:pPr marL="0" indent="0">
              <a:buNone/>
            </a:pPr>
            <a:endParaRPr lang="en-US" sz="1600" dirty="0"/>
          </a:p>
        </p:txBody>
      </p:sp>
      <p:sp>
        <p:nvSpPr>
          <p:cNvPr id="6" name="TextBox 5">
            <a:extLst>
              <a:ext uri="{FF2B5EF4-FFF2-40B4-BE49-F238E27FC236}">
                <a16:creationId xmlns:a16="http://schemas.microsoft.com/office/drawing/2014/main" id="{490F1121-67CD-301E-1F2E-3D64E9B9ADD6}"/>
              </a:ext>
            </a:extLst>
          </p:cNvPr>
          <p:cNvSpPr txBox="1"/>
          <p:nvPr/>
        </p:nvSpPr>
        <p:spPr>
          <a:xfrm>
            <a:off x="4157663" y="180927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366849"/>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3" y="4313237"/>
              <a:ext cx="1068148" cy="391495"/>
            </a:xfrm>
            <a:prstGeom prst="rect">
              <a:avLst/>
            </a:prstGeom>
          </p:spPr>
          <p:txBody>
            <a:bodyPr wrap="none">
              <a:spAutoFit/>
            </a:bodyPr>
            <a:lstStyle/>
            <a:p>
              <a:r>
                <a:rPr lang="en-US" dirty="0"/>
                <a:t>Episodic</a:t>
              </a:r>
            </a:p>
          </p:txBody>
        </p:sp>
        <p:sp>
          <p:nvSpPr>
            <p:cNvPr id="12" name="Rectangle 11"/>
            <p:cNvSpPr/>
            <p:nvPr/>
          </p:nvSpPr>
          <p:spPr>
            <a:xfrm>
              <a:off x="5562601" y="4332347"/>
              <a:ext cx="1068148" cy="391495"/>
            </a:xfrm>
            <a:prstGeom prst="rect">
              <a:avLst/>
            </a:prstGeom>
          </p:spPr>
          <p:txBody>
            <a:bodyPr wrap="none">
              <a:spAutoFit/>
            </a:bodyPr>
            <a:lstStyle/>
            <a:p>
              <a:r>
                <a:rPr lang="en-US" dirty="0"/>
                <a:t>Episodic</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 …</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6670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92500" lnSpcReduction="20000"/>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dirty="0"/>
                  <a:t>We often construct atomic labels from factored information. E.g.: If the agent’s factored state is the coordinate x = 7 and y = 3, then the atomic state label could be the string “(7, 3)”. With the label, we can only compare if two labels are the same. With the factored state we can calculate distances!</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696" t="-2120" r="-773"/>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2483644" y="2773362"/>
            <a:ext cx="603250" cy="268593"/>
          </a:xfrm>
          <a:prstGeom prst="wedgeRectCallout">
            <a:avLst>
              <a:gd name="adj1" fmla="val -20834"/>
              <a:gd name="adj2" fmla="val 23298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a:t>
            </a:r>
          </a:p>
        </p:txBody>
      </p:sp>
      <p:sp>
        <p:nvSpPr>
          <p:cNvPr id="7" name="TextBox 6">
            <a:extLst>
              <a:ext uri="{FF2B5EF4-FFF2-40B4-BE49-F238E27FC236}">
                <a16:creationId xmlns:a16="http://schemas.microsoft.com/office/drawing/2014/main" id="{AA03CBD6-0AA4-0600-A791-23C25B022577}"/>
              </a:ext>
            </a:extLst>
          </p:cNvPr>
          <p:cNvSpPr txBox="1"/>
          <p:nvPr/>
        </p:nvSpPr>
        <p:spPr>
          <a:xfrm>
            <a:off x="5715000" y="3065767"/>
            <a:ext cx="2057400" cy="923330"/>
          </a:xfrm>
          <a:prstGeom prst="rect">
            <a:avLst/>
          </a:prstGeom>
          <a:noFill/>
        </p:spPr>
        <p:txBody>
          <a:bodyPr wrap="square">
            <a:spAutoFit/>
          </a:bodyPr>
          <a:lstStyle/>
          <a:p>
            <a:pPr marL="0" indent="0">
              <a:buNone/>
            </a:pPr>
            <a:r>
              <a:rPr lang="en-US" sz="1800" dirty="0"/>
              <a:t>Actions cause to a transition from one state to another.</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999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expected utility over time.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946402" y="4695193"/>
            <a:ext cx="89396" cy="2971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959905"/>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770681"/>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it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930006"/>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43494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764294"/>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is only an ideal</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22735</TotalTime>
  <Words>2759</Words>
  <Application>Microsoft Office PowerPoint</Application>
  <PresentationFormat>On-screen Show (4:3)</PresentationFormat>
  <Paragraphs>493</Paragraphs>
  <Slides>39</Slides>
  <Notes>29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Admin</cp:lastModifiedBy>
  <cp:revision>189</cp:revision>
  <cp:lastPrinted>2021-08-30T18:56:39Z</cp:lastPrinted>
  <dcterms:created xsi:type="dcterms:W3CDTF">2003-12-17T02:32:09Z</dcterms:created>
  <dcterms:modified xsi:type="dcterms:W3CDTF">2024-01-05T05:44:38Z</dcterms:modified>
</cp:coreProperties>
</file>