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81" r:id="rId2"/>
    <p:sldId id="284" r:id="rId3"/>
    <p:sldId id="262" r:id="rId4"/>
    <p:sldId id="280" r:id="rId5"/>
    <p:sldId id="263" r:id="rId6"/>
    <p:sldId id="298" r:id="rId7"/>
    <p:sldId id="307" r:id="rId8"/>
    <p:sldId id="308" r:id="rId9"/>
    <p:sldId id="300" r:id="rId10"/>
    <p:sldId id="301" r:id="rId11"/>
    <p:sldId id="313" r:id="rId12"/>
    <p:sldId id="302" r:id="rId13"/>
    <p:sldId id="303" r:id="rId14"/>
    <p:sldId id="304" r:id="rId15"/>
    <p:sldId id="305" r:id="rId16"/>
    <p:sldId id="306" r:id="rId17"/>
    <p:sldId id="316" r:id="rId18"/>
    <p:sldId id="309" r:id="rId19"/>
    <p:sldId id="310" r:id="rId20"/>
    <p:sldId id="311" r:id="rId21"/>
    <p:sldId id="315" r:id="rId22"/>
    <p:sldId id="285" r:id="rId23"/>
    <p:sldId id="317" r:id="rId24"/>
    <p:sldId id="318" r:id="rId25"/>
    <p:sldId id="320" r:id="rId26"/>
    <p:sldId id="286" r:id="rId27"/>
    <p:sldId id="287" r:id="rId28"/>
    <p:sldId id="290" r:id="rId29"/>
    <p:sldId id="292" r:id="rId30"/>
    <p:sldId id="266" r:id="rId31"/>
    <p:sldId id="267" r:id="rId32"/>
    <p:sldId id="322" r:id="rId33"/>
    <p:sldId id="268" r:id="rId34"/>
    <p:sldId id="325" r:id="rId35"/>
    <p:sldId id="327" r:id="rId36"/>
    <p:sldId id="293" r:id="rId37"/>
    <p:sldId id="296" r:id="rId38"/>
    <p:sldId id="324" r:id="rId39"/>
    <p:sldId id="332" r:id="rId40"/>
    <p:sldId id="279" r:id="rId41"/>
    <p:sldId id="33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3557" autoAdjust="0"/>
  </p:normalViewPr>
  <p:slideViewPr>
    <p:cSldViewPr snapToGrid="0">
      <p:cViewPr varScale="1">
        <p:scale>
          <a:sx n="78" d="100"/>
          <a:sy n="78" d="100"/>
        </p:scale>
        <p:origin x="5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ul Azuani Binti Romle" userId="752b5256-4b64-4cad-bcd5-19e6cb799a1d" providerId="ADAL" clId="{94146931-9687-4F5E-A6A2-52EEC134BF9D}"/>
    <pc:docChg chg="custSel addSld delSld modSld">
      <pc:chgData name="Amirul Azuani Binti Romle" userId="752b5256-4b64-4cad-bcd5-19e6cb799a1d" providerId="ADAL" clId="{94146931-9687-4F5E-A6A2-52EEC134BF9D}" dt="2024-12-13T08:51:35.542" v="48" actId="47"/>
      <pc:docMkLst>
        <pc:docMk/>
      </pc:docMkLst>
      <pc:sldChg chg="modSp mod">
        <pc:chgData name="Amirul Azuani Binti Romle" userId="752b5256-4b64-4cad-bcd5-19e6cb799a1d" providerId="ADAL" clId="{94146931-9687-4F5E-A6A2-52EEC134BF9D}" dt="2024-12-13T07:23:18.820" v="6" actId="113"/>
        <pc:sldMkLst>
          <pc:docMk/>
          <pc:sldMk cId="1751404213" sldId="302"/>
        </pc:sldMkLst>
        <pc:spChg chg="mod">
          <ac:chgData name="Amirul Azuani Binti Romle" userId="752b5256-4b64-4cad-bcd5-19e6cb799a1d" providerId="ADAL" clId="{94146931-9687-4F5E-A6A2-52EEC134BF9D}" dt="2024-12-13T07:23:18.820" v="6" actId="113"/>
          <ac:spMkLst>
            <pc:docMk/>
            <pc:sldMk cId="1751404213" sldId="302"/>
            <ac:spMk id="3" creationId="{1EF2860B-4787-1E58-967F-1C939B7F122E}"/>
          </ac:spMkLst>
        </pc:spChg>
      </pc:sldChg>
      <pc:sldChg chg="modSp mod">
        <pc:chgData name="Amirul Azuani Binti Romle" userId="752b5256-4b64-4cad-bcd5-19e6cb799a1d" providerId="ADAL" clId="{94146931-9687-4F5E-A6A2-52EEC134BF9D}" dt="2024-12-13T07:24:13.239" v="7" actId="113"/>
        <pc:sldMkLst>
          <pc:docMk/>
          <pc:sldMk cId="782720686" sldId="303"/>
        </pc:sldMkLst>
        <pc:spChg chg="mod">
          <ac:chgData name="Amirul Azuani Binti Romle" userId="752b5256-4b64-4cad-bcd5-19e6cb799a1d" providerId="ADAL" clId="{94146931-9687-4F5E-A6A2-52EEC134BF9D}" dt="2024-12-13T07:24:13.239" v="7" actId="113"/>
          <ac:spMkLst>
            <pc:docMk/>
            <pc:sldMk cId="782720686" sldId="303"/>
            <ac:spMk id="3" creationId="{E2D35496-B20C-F606-3B5D-178005BB38CC}"/>
          </ac:spMkLst>
        </pc:spChg>
      </pc:sldChg>
      <pc:sldChg chg="modSp mod">
        <pc:chgData name="Amirul Azuani Binti Romle" userId="752b5256-4b64-4cad-bcd5-19e6cb799a1d" providerId="ADAL" clId="{94146931-9687-4F5E-A6A2-52EEC134BF9D}" dt="2024-12-13T07:25:16.063" v="8" actId="113"/>
        <pc:sldMkLst>
          <pc:docMk/>
          <pc:sldMk cId="4222311893" sldId="304"/>
        </pc:sldMkLst>
        <pc:spChg chg="mod">
          <ac:chgData name="Amirul Azuani Binti Romle" userId="752b5256-4b64-4cad-bcd5-19e6cb799a1d" providerId="ADAL" clId="{94146931-9687-4F5E-A6A2-52EEC134BF9D}" dt="2024-12-13T07:25:16.063" v="8" actId="113"/>
          <ac:spMkLst>
            <pc:docMk/>
            <pc:sldMk cId="4222311893" sldId="304"/>
            <ac:spMk id="3" creationId="{8A069485-12FB-9AB6-F5DE-D9ADFF4FCBBB}"/>
          </ac:spMkLst>
        </pc:spChg>
      </pc:sldChg>
      <pc:sldChg chg="modSp mod">
        <pc:chgData name="Amirul Azuani Binti Romle" userId="752b5256-4b64-4cad-bcd5-19e6cb799a1d" providerId="ADAL" clId="{94146931-9687-4F5E-A6A2-52EEC134BF9D}" dt="2024-12-13T07:26:10.925" v="9" actId="113"/>
        <pc:sldMkLst>
          <pc:docMk/>
          <pc:sldMk cId="222167969" sldId="305"/>
        </pc:sldMkLst>
        <pc:spChg chg="mod">
          <ac:chgData name="Amirul Azuani Binti Romle" userId="752b5256-4b64-4cad-bcd5-19e6cb799a1d" providerId="ADAL" clId="{94146931-9687-4F5E-A6A2-52EEC134BF9D}" dt="2024-12-13T07:26:10.925" v="9" actId="113"/>
          <ac:spMkLst>
            <pc:docMk/>
            <pc:sldMk cId="222167969" sldId="305"/>
            <ac:spMk id="3" creationId="{D647D663-6336-CB05-36C5-5F0E47DFED94}"/>
          </ac:spMkLst>
        </pc:spChg>
      </pc:sldChg>
      <pc:sldChg chg="modSp mod">
        <pc:chgData name="Amirul Azuani Binti Romle" userId="752b5256-4b64-4cad-bcd5-19e6cb799a1d" providerId="ADAL" clId="{94146931-9687-4F5E-A6A2-52EEC134BF9D}" dt="2024-12-13T07:27:20.261" v="12" actId="113"/>
        <pc:sldMkLst>
          <pc:docMk/>
          <pc:sldMk cId="1633628182" sldId="306"/>
        </pc:sldMkLst>
        <pc:spChg chg="mod">
          <ac:chgData name="Amirul Azuani Binti Romle" userId="752b5256-4b64-4cad-bcd5-19e6cb799a1d" providerId="ADAL" clId="{94146931-9687-4F5E-A6A2-52EEC134BF9D}" dt="2024-12-13T07:27:20.261" v="12" actId="113"/>
          <ac:spMkLst>
            <pc:docMk/>
            <pc:sldMk cId="1633628182" sldId="306"/>
            <ac:spMk id="3" creationId="{F11627A9-D75D-B247-1825-26EBD49E35D7}"/>
          </ac:spMkLst>
        </pc:spChg>
      </pc:sldChg>
      <pc:sldChg chg="modSp mod">
        <pc:chgData name="Amirul Azuani Binti Romle" userId="752b5256-4b64-4cad-bcd5-19e6cb799a1d" providerId="ADAL" clId="{94146931-9687-4F5E-A6A2-52EEC134BF9D}" dt="2024-12-13T06:40:33.034" v="5" actId="113"/>
        <pc:sldMkLst>
          <pc:docMk/>
          <pc:sldMk cId="3229853742" sldId="308"/>
        </pc:sldMkLst>
        <pc:spChg chg="mod">
          <ac:chgData name="Amirul Azuani Binti Romle" userId="752b5256-4b64-4cad-bcd5-19e6cb799a1d" providerId="ADAL" clId="{94146931-9687-4F5E-A6A2-52EEC134BF9D}" dt="2024-12-13T06:40:33.034" v="5" actId="113"/>
          <ac:spMkLst>
            <pc:docMk/>
            <pc:sldMk cId="3229853742" sldId="308"/>
            <ac:spMk id="3" creationId="{E7AB4E1A-6363-F0AD-1BD3-90049F792453}"/>
          </ac:spMkLst>
        </pc:spChg>
      </pc:sldChg>
      <pc:sldChg chg="modSp mod">
        <pc:chgData name="Amirul Azuani Binti Romle" userId="752b5256-4b64-4cad-bcd5-19e6cb799a1d" providerId="ADAL" clId="{94146931-9687-4F5E-A6A2-52EEC134BF9D}" dt="2024-12-13T08:20:16.312" v="15" actId="207"/>
        <pc:sldMkLst>
          <pc:docMk/>
          <pc:sldMk cId="4005769862" sldId="320"/>
        </pc:sldMkLst>
        <pc:spChg chg="mod">
          <ac:chgData name="Amirul Azuani Binti Romle" userId="752b5256-4b64-4cad-bcd5-19e6cb799a1d" providerId="ADAL" clId="{94146931-9687-4F5E-A6A2-52EEC134BF9D}" dt="2024-12-13T08:20:16.312" v="15" actId="207"/>
          <ac:spMkLst>
            <pc:docMk/>
            <pc:sldMk cId="4005769862" sldId="320"/>
            <ac:spMk id="3" creationId="{E76AB038-C23B-06B7-CCE8-133FDA3D53AE}"/>
          </ac:spMkLst>
        </pc:spChg>
      </pc:sldChg>
      <pc:sldChg chg="modSp mod">
        <pc:chgData name="Amirul Azuani Binti Romle" userId="752b5256-4b64-4cad-bcd5-19e6cb799a1d" providerId="ADAL" clId="{94146931-9687-4F5E-A6A2-52EEC134BF9D}" dt="2024-12-13T08:41:38.760" v="47" actId="20577"/>
        <pc:sldMkLst>
          <pc:docMk/>
          <pc:sldMk cId="4204008375" sldId="324"/>
        </pc:sldMkLst>
        <pc:spChg chg="mod">
          <ac:chgData name="Amirul Azuani Binti Romle" userId="752b5256-4b64-4cad-bcd5-19e6cb799a1d" providerId="ADAL" clId="{94146931-9687-4F5E-A6A2-52EEC134BF9D}" dt="2024-12-13T08:41:38.760" v="47" actId="20577"/>
          <ac:spMkLst>
            <pc:docMk/>
            <pc:sldMk cId="4204008375" sldId="324"/>
            <ac:spMk id="3" creationId="{0767A120-BF8F-ED6B-4101-C0FC05BA3883}"/>
          </ac:spMkLst>
        </pc:spChg>
      </pc:sldChg>
      <pc:sldChg chg="del">
        <pc:chgData name="Amirul Azuani Binti Romle" userId="752b5256-4b64-4cad-bcd5-19e6cb799a1d" providerId="ADAL" clId="{94146931-9687-4F5E-A6A2-52EEC134BF9D}" dt="2024-12-13T08:51:35.542" v="48" actId="47"/>
        <pc:sldMkLst>
          <pc:docMk/>
          <pc:sldMk cId="1550117520" sldId="331"/>
        </pc:sldMkLst>
      </pc:sldChg>
      <pc:sldChg chg="modSp new mod">
        <pc:chgData name="Amirul Azuani Binti Romle" userId="752b5256-4b64-4cad-bcd5-19e6cb799a1d" providerId="ADAL" clId="{94146931-9687-4F5E-A6A2-52EEC134BF9D}" dt="2024-12-13T08:39:44.546" v="18"/>
        <pc:sldMkLst>
          <pc:docMk/>
          <pc:sldMk cId="406007390" sldId="332"/>
        </pc:sldMkLst>
        <pc:spChg chg="mod">
          <ac:chgData name="Amirul Azuani Binti Romle" userId="752b5256-4b64-4cad-bcd5-19e6cb799a1d" providerId="ADAL" clId="{94146931-9687-4F5E-A6A2-52EEC134BF9D}" dt="2024-12-13T08:39:44.546" v="18"/>
          <ac:spMkLst>
            <pc:docMk/>
            <pc:sldMk cId="406007390" sldId="332"/>
            <ac:spMk id="3" creationId="{F392F699-2B0E-F535-4A53-276F6D3630B3}"/>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CEC78-84AD-4E92-85B3-15B36429FF6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0B0AF1D-ACDF-4032-997B-B6C0289E0288}">
      <dgm:prSet/>
      <dgm:spPr/>
      <dgm:t>
        <a:bodyPr/>
        <a:lstStyle/>
        <a:p>
          <a:r>
            <a:rPr lang="en-GB" b="1"/>
            <a:t>Understand the purpose of a literature review</a:t>
          </a:r>
          <a:endParaRPr lang="en-US"/>
        </a:p>
      </dgm:t>
    </dgm:pt>
    <dgm:pt modelId="{ECF91911-67CD-4844-BEAA-D74FAF64DAA5}" type="parTrans" cxnId="{07558F26-58E7-4E9B-8617-33D65025E7ED}">
      <dgm:prSet/>
      <dgm:spPr/>
      <dgm:t>
        <a:bodyPr/>
        <a:lstStyle/>
        <a:p>
          <a:endParaRPr lang="en-US"/>
        </a:p>
      </dgm:t>
    </dgm:pt>
    <dgm:pt modelId="{BA2ED688-783D-4C41-870D-CD7DC0118AB5}" type="sibTrans" cxnId="{07558F26-58E7-4E9B-8617-33D65025E7ED}">
      <dgm:prSet/>
      <dgm:spPr/>
      <dgm:t>
        <a:bodyPr/>
        <a:lstStyle/>
        <a:p>
          <a:endParaRPr lang="en-US"/>
        </a:p>
      </dgm:t>
    </dgm:pt>
    <dgm:pt modelId="{9F162A0C-B216-496C-A394-88E6C7F83F49}">
      <dgm:prSet/>
      <dgm:spPr/>
      <dgm:t>
        <a:bodyPr/>
        <a:lstStyle/>
        <a:p>
          <a:r>
            <a:rPr lang="en-GB" b="1"/>
            <a:t>Understand different Types of Research Source</a:t>
          </a:r>
          <a:endParaRPr lang="en-US"/>
        </a:p>
      </dgm:t>
    </dgm:pt>
    <dgm:pt modelId="{FEF16E80-EBB3-441D-8DA8-2F537CEF0FD2}" type="parTrans" cxnId="{DE2E72C7-0F1E-4C01-AF95-9B7DB3E9578C}">
      <dgm:prSet/>
      <dgm:spPr/>
      <dgm:t>
        <a:bodyPr/>
        <a:lstStyle/>
        <a:p>
          <a:endParaRPr lang="en-US"/>
        </a:p>
      </dgm:t>
    </dgm:pt>
    <dgm:pt modelId="{FC67CA4D-D5A9-4DC6-A687-04BECD1AC40B}" type="sibTrans" cxnId="{DE2E72C7-0F1E-4C01-AF95-9B7DB3E9578C}">
      <dgm:prSet/>
      <dgm:spPr/>
      <dgm:t>
        <a:bodyPr/>
        <a:lstStyle/>
        <a:p>
          <a:endParaRPr lang="en-US"/>
        </a:p>
      </dgm:t>
    </dgm:pt>
    <dgm:pt modelId="{C08942A3-E50E-475C-B675-C127D6E50A4F}">
      <dgm:prSet/>
      <dgm:spPr/>
      <dgm:t>
        <a:bodyPr/>
        <a:lstStyle/>
        <a:p>
          <a:r>
            <a:rPr lang="en-GB" b="1"/>
            <a:t>Developing of Research questions and its importance</a:t>
          </a:r>
          <a:endParaRPr lang="en-US"/>
        </a:p>
      </dgm:t>
    </dgm:pt>
    <dgm:pt modelId="{AF259265-2B7D-47E3-95FD-FCE40D75A0E1}" type="parTrans" cxnId="{79A131DE-28D5-469C-BEA6-27A5E9BF1F75}">
      <dgm:prSet/>
      <dgm:spPr/>
      <dgm:t>
        <a:bodyPr/>
        <a:lstStyle/>
        <a:p>
          <a:endParaRPr lang="en-US"/>
        </a:p>
      </dgm:t>
    </dgm:pt>
    <dgm:pt modelId="{09C8DFAF-2604-40F0-A046-D1DDC1448F58}" type="sibTrans" cxnId="{79A131DE-28D5-469C-BEA6-27A5E9BF1F75}">
      <dgm:prSet/>
      <dgm:spPr/>
      <dgm:t>
        <a:bodyPr/>
        <a:lstStyle/>
        <a:p>
          <a:endParaRPr lang="en-US"/>
        </a:p>
      </dgm:t>
    </dgm:pt>
    <dgm:pt modelId="{76526264-E4C9-4241-AEE6-4DA8F345DD72}">
      <dgm:prSet/>
      <dgm:spPr/>
      <dgm:t>
        <a:bodyPr/>
        <a:lstStyle/>
        <a:p>
          <a:r>
            <a:rPr lang="en-GB" b="1"/>
            <a:t>How to Critically think, reading and writing</a:t>
          </a:r>
          <a:endParaRPr lang="en-US"/>
        </a:p>
      </dgm:t>
    </dgm:pt>
    <dgm:pt modelId="{1C06404C-2051-4D19-9191-E1A1A610C36E}" type="parTrans" cxnId="{5E5C1079-D0E9-4940-BD1A-5E8F5A9FB361}">
      <dgm:prSet/>
      <dgm:spPr/>
      <dgm:t>
        <a:bodyPr/>
        <a:lstStyle/>
        <a:p>
          <a:endParaRPr lang="en-US"/>
        </a:p>
      </dgm:t>
    </dgm:pt>
    <dgm:pt modelId="{341D6FA4-A717-4F28-B4DC-66C2EC33720C}" type="sibTrans" cxnId="{5E5C1079-D0E9-4940-BD1A-5E8F5A9FB361}">
      <dgm:prSet/>
      <dgm:spPr/>
      <dgm:t>
        <a:bodyPr/>
        <a:lstStyle/>
        <a:p>
          <a:endParaRPr lang="en-US"/>
        </a:p>
      </dgm:t>
    </dgm:pt>
    <dgm:pt modelId="{F54B3B0C-CB75-4A8A-835A-06A36A5D2C0C}">
      <dgm:prSet/>
      <dgm:spPr/>
      <dgm:t>
        <a:bodyPr/>
        <a:lstStyle/>
        <a:p>
          <a:r>
            <a:rPr lang="en-GB" b="1"/>
            <a:t>Structure of Literature Review</a:t>
          </a:r>
          <a:endParaRPr lang="en-US"/>
        </a:p>
      </dgm:t>
    </dgm:pt>
    <dgm:pt modelId="{49D618E9-FA30-4A4F-BA8A-4925A17EFB96}" type="parTrans" cxnId="{7CBCE344-9FBE-4229-84BD-5616EB624C94}">
      <dgm:prSet/>
      <dgm:spPr/>
      <dgm:t>
        <a:bodyPr/>
        <a:lstStyle/>
        <a:p>
          <a:endParaRPr lang="en-US"/>
        </a:p>
      </dgm:t>
    </dgm:pt>
    <dgm:pt modelId="{9B1E6311-4D1E-4ECC-B30F-B36C22EDD1EE}" type="sibTrans" cxnId="{7CBCE344-9FBE-4229-84BD-5616EB624C94}">
      <dgm:prSet/>
      <dgm:spPr/>
      <dgm:t>
        <a:bodyPr/>
        <a:lstStyle/>
        <a:p>
          <a:endParaRPr lang="en-US"/>
        </a:p>
      </dgm:t>
    </dgm:pt>
    <dgm:pt modelId="{D3B4C7A8-3E25-420B-A295-AB2F5E726C48}" type="pres">
      <dgm:prSet presAssocID="{DBDCEC78-84AD-4E92-85B3-15B36429FF68}" presName="linear" presStyleCnt="0">
        <dgm:presLayoutVars>
          <dgm:animLvl val="lvl"/>
          <dgm:resizeHandles val="exact"/>
        </dgm:presLayoutVars>
      </dgm:prSet>
      <dgm:spPr/>
    </dgm:pt>
    <dgm:pt modelId="{9FF9A046-D9B9-459B-BFBB-894B01A62B3B}" type="pres">
      <dgm:prSet presAssocID="{B0B0AF1D-ACDF-4032-997B-B6C0289E0288}" presName="parentText" presStyleLbl="node1" presStyleIdx="0" presStyleCnt="5">
        <dgm:presLayoutVars>
          <dgm:chMax val="0"/>
          <dgm:bulletEnabled val="1"/>
        </dgm:presLayoutVars>
      </dgm:prSet>
      <dgm:spPr/>
    </dgm:pt>
    <dgm:pt modelId="{3FE71FD5-D83C-4850-8AE1-29E907B67011}" type="pres">
      <dgm:prSet presAssocID="{BA2ED688-783D-4C41-870D-CD7DC0118AB5}" presName="spacer" presStyleCnt="0"/>
      <dgm:spPr/>
    </dgm:pt>
    <dgm:pt modelId="{0AC6330A-2E11-4D32-BC66-04286A5FEBF6}" type="pres">
      <dgm:prSet presAssocID="{9F162A0C-B216-496C-A394-88E6C7F83F49}" presName="parentText" presStyleLbl="node1" presStyleIdx="1" presStyleCnt="5">
        <dgm:presLayoutVars>
          <dgm:chMax val="0"/>
          <dgm:bulletEnabled val="1"/>
        </dgm:presLayoutVars>
      </dgm:prSet>
      <dgm:spPr/>
    </dgm:pt>
    <dgm:pt modelId="{30775802-9803-4F58-AEF1-B796183653CA}" type="pres">
      <dgm:prSet presAssocID="{FC67CA4D-D5A9-4DC6-A687-04BECD1AC40B}" presName="spacer" presStyleCnt="0"/>
      <dgm:spPr/>
    </dgm:pt>
    <dgm:pt modelId="{5597B704-ED62-46BE-AA00-697E83761D21}" type="pres">
      <dgm:prSet presAssocID="{C08942A3-E50E-475C-B675-C127D6E50A4F}" presName="parentText" presStyleLbl="node1" presStyleIdx="2" presStyleCnt="5">
        <dgm:presLayoutVars>
          <dgm:chMax val="0"/>
          <dgm:bulletEnabled val="1"/>
        </dgm:presLayoutVars>
      </dgm:prSet>
      <dgm:spPr/>
    </dgm:pt>
    <dgm:pt modelId="{FA000FD3-A502-46DF-A453-682D5D7AF251}" type="pres">
      <dgm:prSet presAssocID="{09C8DFAF-2604-40F0-A046-D1DDC1448F58}" presName="spacer" presStyleCnt="0"/>
      <dgm:spPr/>
    </dgm:pt>
    <dgm:pt modelId="{2487D333-BF7D-4BAB-AE79-67615E5C7243}" type="pres">
      <dgm:prSet presAssocID="{76526264-E4C9-4241-AEE6-4DA8F345DD72}" presName="parentText" presStyleLbl="node1" presStyleIdx="3" presStyleCnt="5">
        <dgm:presLayoutVars>
          <dgm:chMax val="0"/>
          <dgm:bulletEnabled val="1"/>
        </dgm:presLayoutVars>
      </dgm:prSet>
      <dgm:spPr/>
    </dgm:pt>
    <dgm:pt modelId="{1C04DA12-F44A-442B-BA4C-F32741F3A095}" type="pres">
      <dgm:prSet presAssocID="{341D6FA4-A717-4F28-B4DC-66C2EC33720C}" presName="spacer" presStyleCnt="0"/>
      <dgm:spPr/>
    </dgm:pt>
    <dgm:pt modelId="{FBFF3E19-0326-4E30-874E-F6A3A723CB61}" type="pres">
      <dgm:prSet presAssocID="{F54B3B0C-CB75-4A8A-835A-06A36A5D2C0C}" presName="parentText" presStyleLbl="node1" presStyleIdx="4" presStyleCnt="5">
        <dgm:presLayoutVars>
          <dgm:chMax val="0"/>
          <dgm:bulletEnabled val="1"/>
        </dgm:presLayoutVars>
      </dgm:prSet>
      <dgm:spPr/>
    </dgm:pt>
  </dgm:ptLst>
  <dgm:cxnLst>
    <dgm:cxn modelId="{07558F26-58E7-4E9B-8617-33D65025E7ED}" srcId="{DBDCEC78-84AD-4E92-85B3-15B36429FF68}" destId="{B0B0AF1D-ACDF-4032-997B-B6C0289E0288}" srcOrd="0" destOrd="0" parTransId="{ECF91911-67CD-4844-BEAA-D74FAF64DAA5}" sibTransId="{BA2ED688-783D-4C41-870D-CD7DC0118AB5}"/>
    <dgm:cxn modelId="{7CBCE344-9FBE-4229-84BD-5616EB624C94}" srcId="{DBDCEC78-84AD-4E92-85B3-15B36429FF68}" destId="{F54B3B0C-CB75-4A8A-835A-06A36A5D2C0C}" srcOrd="4" destOrd="0" parTransId="{49D618E9-FA30-4A4F-BA8A-4925A17EFB96}" sibTransId="{9B1E6311-4D1E-4ECC-B30F-B36C22EDD1EE}"/>
    <dgm:cxn modelId="{C62CCA4E-E1B0-4EA2-A360-22EDBCB43C6E}" type="presOf" srcId="{DBDCEC78-84AD-4E92-85B3-15B36429FF68}" destId="{D3B4C7A8-3E25-420B-A295-AB2F5E726C48}" srcOrd="0" destOrd="0" presId="urn:microsoft.com/office/officeart/2005/8/layout/vList2"/>
    <dgm:cxn modelId="{5E5C1079-D0E9-4940-BD1A-5E8F5A9FB361}" srcId="{DBDCEC78-84AD-4E92-85B3-15B36429FF68}" destId="{76526264-E4C9-4241-AEE6-4DA8F345DD72}" srcOrd="3" destOrd="0" parTransId="{1C06404C-2051-4D19-9191-E1A1A610C36E}" sibTransId="{341D6FA4-A717-4F28-B4DC-66C2EC33720C}"/>
    <dgm:cxn modelId="{4373C68A-E768-495F-B287-77C6585B9AAC}" type="presOf" srcId="{F54B3B0C-CB75-4A8A-835A-06A36A5D2C0C}" destId="{FBFF3E19-0326-4E30-874E-F6A3A723CB61}" srcOrd="0" destOrd="0" presId="urn:microsoft.com/office/officeart/2005/8/layout/vList2"/>
    <dgm:cxn modelId="{9A117397-D833-4508-98A8-D43E664F8745}" type="presOf" srcId="{76526264-E4C9-4241-AEE6-4DA8F345DD72}" destId="{2487D333-BF7D-4BAB-AE79-67615E5C7243}" srcOrd="0" destOrd="0" presId="urn:microsoft.com/office/officeart/2005/8/layout/vList2"/>
    <dgm:cxn modelId="{699317C5-85CF-4EE7-BB9C-D6AF11154C96}" type="presOf" srcId="{9F162A0C-B216-496C-A394-88E6C7F83F49}" destId="{0AC6330A-2E11-4D32-BC66-04286A5FEBF6}" srcOrd="0" destOrd="0" presId="urn:microsoft.com/office/officeart/2005/8/layout/vList2"/>
    <dgm:cxn modelId="{DE2E72C7-0F1E-4C01-AF95-9B7DB3E9578C}" srcId="{DBDCEC78-84AD-4E92-85B3-15B36429FF68}" destId="{9F162A0C-B216-496C-A394-88E6C7F83F49}" srcOrd="1" destOrd="0" parTransId="{FEF16E80-EBB3-441D-8DA8-2F537CEF0FD2}" sibTransId="{FC67CA4D-D5A9-4DC6-A687-04BECD1AC40B}"/>
    <dgm:cxn modelId="{7123CADC-0DA6-4157-93EF-0B6755C275D4}" type="presOf" srcId="{B0B0AF1D-ACDF-4032-997B-B6C0289E0288}" destId="{9FF9A046-D9B9-459B-BFBB-894B01A62B3B}" srcOrd="0" destOrd="0" presId="urn:microsoft.com/office/officeart/2005/8/layout/vList2"/>
    <dgm:cxn modelId="{79A131DE-28D5-469C-BEA6-27A5E9BF1F75}" srcId="{DBDCEC78-84AD-4E92-85B3-15B36429FF68}" destId="{C08942A3-E50E-475C-B675-C127D6E50A4F}" srcOrd="2" destOrd="0" parTransId="{AF259265-2B7D-47E3-95FD-FCE40D75A0E1}" sibTransId="{09C8DFAF-2604-40F0-A046-D1DDC1448F58}"/>
    <dgm:cxn modelId="{7F5643F4-60FC-45F4-9A89-EE3214BDD1CB}" type="presOf" srcId="{C08942A3-E50E-475C-B675-C127D6E50A4F}" destId="{5597B704-ED62-46BE-AA00-697E83761D21}" srcOrd="0" destOrd="0" presId="urn:microsoft.com/office/officeart/2005/8/layout/vList2"/>
    <dgm:cxn modelId="{50BDE103-26A7-434C-9935-96B00FE6A8AB}" type="presParOf" srcId="{D3B4C7A8-3E25-420B-A295-AB2F5E726C48}" destId="{9FF9A046-D9B9-459B-BFBB-894B01A62B3B}" srcOrd="0" destOrd="0" presId="urn:microsoft.com/office/officeart/2005/8/layout/vList2"/>
    <dgm:cxn modelId="{C746C768-C75F-49A1-ABD1-CB484123F057}" type="presParOf" srcId="{D3B4C7A8-3E25-420B-A295-AB2F5E726C48}" destId="{3FE71FD5-D83C-4850-8AE1-29E907B67011}" srcOrd="1" destOrd="0" presId="urn:microsoft.com/office/officeart/2005/8/layout/vList2"/>
    <dgm:cxn modelId="{B1A5A379-6E26-4BAE-83A9-FF470B03486A}" type="presParOf" srcId="{D3B4C7A8-3E25-420B-A295-AB2F5E726C48}" destId="{0AC6330A-2E11-4D32-BC66-04286A5FEBF6}" srcOrd="2" destOrd="0" presId="urn:microsoft.com/office/officeart/2005/8/layout/vList2"/>
    <dgm:cxn modelId="{FFEDD5B8-801F-45E6-86C8-C5B1DF203D07}" type="presParOf" srcId="{D3B4C7A8-3E25-420B-A295-AB2F5E726C48}" destId="{30775802-9803-4F58-AEF1-B796183653CA}" srcOrd="3" destOrd="0" presId="urn:microsoft.com/office/officeart/2005/8/layout/vList2"/>
    <dgm:cxn modelId="{514BCBB5-E7C8-4802-B6DF-A69B14EF6351}" type="presParOf" srcId="{D3B4C7A8-3E25-420B-A295-AB2F5E726C48}" destId="{5597B704-ED62-46BE-AA00-697E83761D21}" srcOrd="4" destOrd="0" presId="urn:microsoft.com/office/officeart/2005/8/layout/vList2"/>
    <dgm:cxn modelId="{58569D82-8574-4AAA-B464-5A5D5F69DBE4}" type="presParOf" srcId="{D3B4C7A8-3E25-420B-A295-AB2F5E726C48}" destId="{FA000FD3-A502-46DF-A453-682D5D7AF251}" srcOrd="5" destOrd="0" presId="urn:microsoft.com/office/officeart/2005/8/layout/vList2"/>
    <dgm:cxn modelId="{36C8210D-CD7D-4596-86E3-3FCE28151BE8}" type="presParOf" srcId="{D3B4C7A8-3E25-420B-A295-AB2F5E726C48}" destId="{2487D333-BF7D-4BAB-AE79-67615E5C7243}" srcOrd="6" destOrd="0" presId="urn:microsoft.com/office/officeart/2005/8/layout/vList2"/>
    <dgm:cxn modelId="{C9E58173-6D9B-4C21-BA68-758AD66F82CA}" type="presParOf" srcId="{D3B4C7A8-3E25-420B-A295-AB2F5E726C48}" destId="{1C04DA12-F44A-442B-BA4C-F32741F3A095}" srcOrd="7" destOrd="0" presId="urn:microsoft.com/office/officeart/2005/8/layout/vList2"/>
    <dgm:cxn modelId="{5FDB2E28-904A-46D7-A3C0-4103669AB33D}" type="presParOf" srcId="{D3B4C7A8-3E25-420B-A295-AB2F5E726C48}" destId="{FBFF3E19-0326-4E30-874E-F6A3A723CB6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6B49E3-3AE9-4322-9303-0BCE8A7F3BD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C593229-5882-4DE8-BCBD-DD429EEB6D9D}">
      <dgm:prSet/>
      <dgm:spPr/>
      <dgm:t>
        <a:bodyPr/>
        <a:lstStyle/>
        <a:p>
          <a:r>
            <a:rPr lang="en-US" b="0" i="0"/>
            <a:t>A literature review is a systematic analysis and summary of the published academic writings directly relating to your topic of research. </a:t>
          </a:r>
          <a:endParaRPr lang="en-US"/>
        </a:p>
      </dgm:t>
    </dgm:pt>
    <dgm:pt modelId="{091C5E58-8725-4BDC-BB5B-FAC79B453E4A}" type="parTrans" cxnId="{C8101F5C-3BA4-4B91-AA46-7F075DC34F2C}">
      <dgm:prSet/>
      <dgm:spPr/>
      <dgm:t>
        <a:bodyPr/>
        <a:lstStyle/>
        <a:p>
          <a:endParaRPr lang="en-US"/>
        </a:p>
      </dgm:t>
    </dgm:pt>
    <dgm:pt modelId="{FFA09653-076D-4615-ABAD-B2DABB680DF5}" type="sibTrans" cxnId="{C8101F5C-3BA4-4B91-AA46-7F075DC34F2C}">
      <dgm:prSet/>
      <dgm:spPr/>
      <dgm:t>
        <a:bodyPr/>
        <a:lstStyle/>
        <a:p>
          <a:endParaRPr lang="en-US"/>
        </a:p>
      </dgm:t>
    </dgm:pt>
    <dgm:pt modelId="{E76B657A-7A3B-49DC-9DC4-B7C2D54378A2}">
      <dgm:prSet/>
      <dgm:spPr/>
      <dgm:t>
        <a:bodyPr/>
        <a:lstStyle/>
        <a:p>
          <a:r>
            <a:rPr lang="en-US" b="0" i="0"/>
            <a:t>It should provide the reader with background information on your topic, and explain the significance of your research. </a:t>
          </a:r>
          <a:endParaRPr lang="en-US"/>
        </a:p>
      </dgm:t>
    </dgm:pt>
    <dgm:pt modelId="{C3B5D698-7670-40B2-9D53-F9AD56B472A4}" type="parTrans" cxnId="{25D1EC5D-5B04-46C1-85C8-00B97284CF84}">
      <dgm:prSet/>
      <dgm:spPr/>
      <dgm:t>
        <a:bodyPr/>
        <a:lstStyle/>
        <a:p>
          <a:endParaRPr lang="en-US"/>
        </a:p>
      </dgm:t>
    </dgm:pt>
    <dgm:pt modelId="{3293353A-10E7-42CD-997A-93408838B43A}" type="sibTrans" cxnId="{25D1EC5D-5B04-46C1-85C8-00B97284CF84}">
      <dgm:prSet/>
      <dgm:spPr/>
      <dgm:t>
        <a:bodyPr/>
        <a:lstStyle/>
        <a:p>
          <a:endParaRPr lang="en-US"/>
        </a:p>
      </dgm:t>
    </dgm:pt>
    <dgm:pt modelId="{B0026851-CD6B-44A2-991F-2508CE1542CB}">
      <dgm:prSet/>
      <dgm:spPr/>
      <dgm:t>
        <a:bodyPr/>
        <a:lstStyle/>
        <a:p>
          <a:r>
            <a:rPr lang="en-US" b="0" i="0"/>
            <a:t>Literature reviews are designed to</a:t>
          </a:r>
          <a:r>
            <a:rPr lang="en-US" b="1" i="0"/>
            <a:t> identify</a:t>
          </a:r>
          <a:r>
            <a:rPr lang="en-US" b="0" i="0"/>
            <a:t> and </a:t>
          </a:r>
          <a:r>
            <a:rPr lang="en-US" b="1" i="0"/>
            <a:t>critique</a:t>
          </a:r>
          <a:r>
            <a:rPr lang="en-US" b="0" i="0"/>
            <a:t> the existing literature on a topic to justify your research  by exposing gaps in current research.  </a:t>
          </a:r>
          <a:endParaRPr lang="en-US"/>
        </a:p>
      </dgm:t>
    </dgm:pt>
    <dgm:pt modelId="{4F8C80E0-84A5-4EC5-808C-55B8F58D5395}" type="parTrans" cxnId="{7707063C-97FB-4110-A0A2-DAB68DA9FA4B}">
      <dgm:prSet/>
      <dgm:spPr/>
      <dgm:t>
        <a:bodyPr/>
        <a:lstStyle/>
        <a:p>
          <a:endParaRPr lang="en-US"/>
        </a:p>
      </dgm:t>
    </dgm:pt>
    <dgm:pt modelId="{229AA180-B684-45D2-A00F-31A86EB092AC}" type="sibTrans" cxnId="{7707063C-97FB-4110-A0A2-DAB68DA9FA4B}">
      <dgm:prSet/>
      <dgm:spPr/>
      <dgm:t>
        <a:bodyPr/>
        <a:lstStyle/>
        <a:p>
          <a:endParaRPr lang="en-US"/>
        </a:p>
      </dgm:t>
    </dgm:pt>
    <dgm:pt modelId="{CD13B184-ED4D-40D0-87E6-7F9E28215049}" type="pres">
      <dgm:prSet presAssocID="{BD6B49E3-3AE9-4322-9303-0BCE8A7F3BD9}" presName="root" presStyleCnt="0">
        <dgm:presLayoutVars>
          <dgm:dir/>
          <dgm:resizeHandles val="exact"/>
        </dgm:presLayoutVars>
      </dgm:prSet>
      <dgm:spPr/>
    </dgm:pt>
    <dgm:pt modelId="{F78DFBB2-58C8-4EA3-84FC-058BECD570D7}" type="pres">
      <dgm:prSet presAssocID="{7C593229-5882-4DE8-BCBD-DD429EEB6D9D}" presName="compNode" presStyleCnt="0"/>
      <dgm:spPr/>
    </dgm:pt>
    <dgm:pt modelId="{849761FC-982B-42A4-B515-B182AA008EB0}" type="pres">
      <dgm:prSet presAssocID="{7C593229-5882-4DE8-BCBD-DD429EEB6D9D}" presName="bgRect" presStyleLbl="bgShp" presStyleIdx="0" presStyleCnt="3"/>
      <dgm:spPr/>
    </dgm:pt>
    <dgm:pt modelId="{805C83E3-B789-48D1-B16F-1BB909B55DBB}" type="pres">
      <dgm:prSet presAssocID="{7C593229-5882-4DE8-BCBD-DD429EEB6D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872C4BB-9036-40E5-8C8A-6B653618052D}" type="pres">
      <dgm:prSet presAssocID="{7C593229-5882-4DE8-BCBD-DD429EEB6D9D}" presName="spaceRect" presStyleCnt="0"/>
      <dgm:spPr/>
    </dgm:pt>
    <dgm:pt modelId="{00297A72-98A9-42A9-BC3A-4637956CA593}" type="pres">
      <dgm:prSet presAssocID="{7C593229-5882-4DE8-BCBD-DD429EEB6D9D}" presName="parTx" presStyleLbl="revTx" presStyleIdx="0" presStyleCnt="3">
        <dgm:presLayoutVars>
          <dgm:chMax val="0"/>
          <dgm:chPref val="0"/>
        </dgm:presLayoutVars>
      </dgm:prSet>
      <dgm:spPr/>
    </dgm:pt>
    <dgm:pt modelId="{0E4D9970-ED97-48FF-9CDC-3D0511CEEFE6}" type="pres">
      <dgm:prSet presAssocID="{FFA09653-076D-4615-ABAD-B2DABB680DF5}" presName="sibTrans" presStyleCnt="0"/>
      <dgm:spPr/>
    </dgm:pt>
    <dgm:pt modelId="{1F2791AA-ABDE-4228-8E8B-F22CAD041120}" type="pres">
      <dgm:prSet presAssocID="{E76B657A-7A3B-49DC-9DC4-B7C2D54378A2}" presName="compNode" presStyleCnt="0"/>
      <dgm:spPr/>
    </dgm:pt>
    <dgm:pt modelId="{DAE1BF50-6E36-40D8-AD75-2D01A9302640}" type="pres">
      <dgm:prSet presAssocID="{E76B657A-7A3B-49DC-9DC4-B7C2D54378A2}" presName="bgRect" presStyleLbl="bgShp" presStyleIdx="1" presStyleCnt="3"/>
      <dgm:spPr/>
    </dgm:pt>
    <dgm:pt modelId="{43316385-D6F2-4712-A4E7-2D8B9B5DC825}" type="pres">
      <dgm:prSet presAssocID="{E76B657A-7A3B-49DC-9DC4-B7C2D54378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4AD3FF8B-D04A-46E1-A781-E44D3EC88799}" type="pres">
      <dgm:prSet presAssocID="{E76B657A-7A3B-49DC-9DC4-B7C2D54378A2}" presName="spaceRect" presStyleCnt="0"/>
      <dgm:spPr/>
    </dgm:pt>
    <dgm:pt modelId="{CD949AC8-E1AF-4307-B79F-4E138A74BA22}" type="pres">
      <dgm:prSet presAssocID="{E76B657A-7A3B-49DC-9DC4-B7C2D54378A2}" presName="parTx" presStyleLbl="revTx" presStyleIdx="1" presStyleCnt="3">
        <dgm:presLayoutVars>
          <dgm:chMax val="0"/>
          <dgm:chPref val="0"/>
        </dgm:presLayoutVars>
      </dgm:prSet>
      <dgm:spPr/>
    </dgm:pt>
    <dgm:pt modelId="{261859E7-8CFB-4779-B81A-19E22A4B5CE1}" type="pres">
      <dgm:prSet presAssocID="{3293353A-10E7-42CD-997A-93408838B43A}" presName="sibTrans" presStyleCnt="0"/>
      <dgm:spPr/>
    </dgm:pt>
    <dgm:pt modelId="{52F0CD49-C51F-46CC-A4CA-FBDD8C5CC1E0}" type="pres">
      <dgm:prSet presAssocID="{B0026851-CD6B-44A2-991F-2508CE1542CB}" presName="compNode" presStyleCnt="0"/>
      <dgm:spPr/>
    </dgm:pt>
    <dgm:pt modelId="{CF1A2A93-A2A9-49DE-A2FE-2A8C271A099B}" type="pres">
      <dgm:prSet presAssocID="{B0026851-CD6B-44A2-991F-2508CE1542CB}" presName="bgRect" presStyleLbl="bgShp" presStyleIdx="2" presStyleCnt="3"/>
      <dgm:spPr/>
    </dgm:pt>
    <dgm:pt modelId="{0709FB68-0DE5-493A-9192-A7718F54AFB3}" type="pres">
      <dgm:prSet presAssocID="{B0026851-CD6B-44A2-991F-2508CE1542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C01813E6-C4AB-4568-A907-CF275F05E60B}" type="pres">
      <dgm:prSet presAssocID="{B0026851-CD6B-44A2-991F-2508CE1542CB}" presName="spaceRect" presStyleCnt="0"/>
      <dgm:spPr/>
    </dgm:pt>
    <dgm:pt modelId="{B3ADF6A1-702D-4805-B7CD-226425740C37}" type="pres">
      <dgm:prSet presAssocID="{B0026851-CD6B-44A2-991F-2508CE1542CB}" presName="parTx" presStyleLbl="revTx" presStyleIdx="2" presStyleCnt="3">
        <dgm:presLayoutVars>
          <dgm:chMax val="0"/>
          <dgm:chPref val="0"/>
        </dgm:presLayoutVars>
      </dgm:prSet>
      <dgm:spPr/>
    </dgm:pt>
  </dgm:ptLst>
  <dgm:cxnLst>
    <dgm:cxn modelId="{016F5F15-B351-4DB7-8037-E3735A2BE5F7}" type="presOf" srcId="{7C593229-5882-4DE8-BCBD-DD429EEB6D9D}" destId="{00297A72-98A9-42A9-BC3A-4637956CA593}" srcOrd="0" destOrd="0" presId="urn:microsoft.com/office/officeart/2018/2/layout/IconVerticalSolidList"/>
    <dgm:cxn modelId="{92E73D22-C71E-437A-9127-9AA14FDFC130}" type="presOf" srcId="{E76B657A-7A3B-49DC-9DC4-B7C2D54378A2}" destId="{CD949AC8-E1AF-4307-B79F-4E138A74BA22}" srcOrd="0" destOrd="0" presId="urn:microsoft.com/office/officeart/2018/2/layout/IconVerticalSolidList"/>
    <dgm:cxn modelId="{01DF1D29-132B-40AF-9D68-0C6E8C3167AB}" type="presOf" srcId="{B0026851-CD6B-44A2-991F-2508CE1542CB}" destId="{B3ADF6A1-702D-4805-B7CD-226425740C37}" srcOrd="0" destOrd="0" presId="urn:microsoft.com/office/officeart/2018/2/layout/IconVerticalSolidList"/>
    <dgm:cxn modelId="{7707063C-97FB-4110-A0A2-DAB68DA9FA4B}" srcId="{BD6B49E3-3AE9-4322-9303-0BCE8A7F3BD9}" destId="{B0026851-CD6B-44A2-991F-2508CE1542CB}" srcOrd="2" destOrd="0" parTransId="{4F8C80E0-84A5-4EC5-808C-55B8F58D5395}" sibTransId="{229AA180-B684-45D2-A00F-31A86EB092AC}"/>
    <dgm:cxn modelId="{C8101F5C-3BA4-4B91-AA46-7F075DC34F2C}" srcId="{BD6B49E3-3AE9-4322-9303-0BCE8A7F3BD9}" destId="{7C593229-5882-4DE8-BCBD-DD429EEB6D9D}" srcOrd="0" destOrd="0" parTransId="{091C5E58-8725-4BDC-BB5B-FAC79B453E4A}" sibTransId="{FFA09653-076D-4615-ABAD-B2DABB680DF5}"/>
    <dgm:cxn modelId="{25D1EC5D-5B04-46C1-85C8-00B97284CF84}" srcId="{BD6B49E3-3AE9-4322-9303-0BCE8A7F3BD9}" destId="{E76B657A-7A3B-49DC-9DC4-B7C2D54378A2}" srcOrd="1" destOrd="0" parTransId="{C3B5D698-7670-40B2-9D53-F9AD56B472A4}" sibTransId="{3293353A-10E7-42CD-997A-93408838B43A}"/>
    <dgm:cxn modelId="{0F4338BA-04B4-494D-9CB9-FB5F9CC45229}" type="presOf" srcId="{BD6B49E3-3AE9-4322-9303-0BCE8A7F3BD9}" destId="{CD13B184-ED4D-40D0-87E6-7F9E28215049}" srcOrd="0" destOrd="0" presId="urn:microsoft.com/office/officeart/2018/2/layout/IconVerticalSolidList"/>
    <dgm:cxn modelId="{5F22B59B-141E-4E96-9519-ECECAD903D88}" type="presParOf" srcId="{CD13B184-ED4D-40D0-87E6-7F9E28215049}" destId="{F78DFBB2-58C8-4EA3-84FC-058BECD570D7}" srcOrd="0" destOrd="0" presId="urn:microsoft.com/office/officeart/2018/2/layout/IconVerticalSolidList"/>
    <dgm:cxn modelId="{71B1FBC8-A17A-43E8-A223-C74AB3A47CEB}" type="presParOf" srcId="{F78DFBB2-58C8-4EA3-84FC-058BECD570D7}" destId="{849761FC-982B-42A4-B515-B182AA008EB0}" srcOrd="0" destOrd="0" presId="urn:microsoft.com/office/officeart/2018/2/layout/IconVerticalSolidList"/>
    <dgm:cxn modelId="{84905F7C-FFB4-4A11-A17A-3BDDC63AA7BD}" type="presParOf" srcId="{F78DFBB2-58C8-4EA3-84FC-058BECD570D7}" destId="{805C83E3-B789-48D1-B16F-1BB909B55DBB}" srcOrd="1" destOrd="0" presId="urn:microsoft.com/office/officeart/2018/2/layout/IconVerticalSolidList"/>
    <dgm:cxn modelId="{527BF17E-DF62-4C0E-ADCD-375F6BF51690}" type="presParOf" srcId="{F78DFBB2-58C8-4EA3-84FC-058BECD570D7}" destId="{D872C4BB-9036-40E5-8C8A-6B653618052D}" srcOrd="2" destOrd="0" presId="urn:microsoft.com/office/officeart/2018/2/layout/IconVerticalSolidList"/>
    <dgm:cxn modelId="{AD204738-35BF-4D64-9B93-EBCCF3B65317}" type="presParOf" srcId="{F78DFBB2-58C8-4EA3-84FC-058BECD570D7}" destId="{00297A72-98A9-42A9-BC3A-4637956CA593}" srcOrd="3" destOrd="0" presId="urn:microsoft.com/office/officeart/2018/2/layout/IconVerticalSolidList"/>
    <dgm:cxn modelId="{2A010D8B-9004-4F59-A2EB-7B4C8E5591A4}" type="presParOf" srcId="{CD13B184-ED4D-40D0-87E6-7F9E28215049}" destId="{0E4D9970-ED97-48FF-9CDC-3D0511CEEFE6}" srcOrd="1" destOrd="0" presId="urn:microsoft.com/office/officeart/2018/2/layout/IconVerticalSolidList"/>
    <dgm:cxn modelId="{2A455FC6-B7E4-4DF2-9FAB-D97E6C05DB0E}" type="presParOf" srcId="{CD13B184-ED4D-40D0-87E6-7F9E28215049}" destId="{1F2791AA-ABDE-4228-8E8B-F22CAD041120}" srcOrd="2" destOrd="0" presId="urn:microsoft.com/office/officeart/2018/2/layout/IconVerticalSolidList"/>
    <dgm:cxn modelId="{13148DC2-4682-4A80-AC26-E0A3C6997A7C}" type="presParOf" srcId="{1F2791AA-ABDE-4228-8E8B-F22CAD041120}" destId="{DAE1BF50-6E36-40D8-AD75-2D01A9302640}" srcOrd="0" destOrd="0" presId="urn:microsoft.com/office/officeart/2018/2/layout/IconVerticalSolidList"/>
    <dgm:cxn modelId="{09986B2A-C2CA-4212-96C8-6490C6641A9B}" type="presParOf" srcId="{1F2791AA-ABDE-4228-8E8B-F22CAD041120}" destId="{43316385-D6F2-4712-A4E7-2D8B9B5DC825}" srcOrd="1" destOrd="0" presId="urn:microsoft.com/office/officeart/2018/2/layout/IconVerticalSolidList"/>
    <dgm:cxn modelId="{04E946B6-50D4-4D69-815C-F40D32256D09}" type="presParOf" srcId="{1F2791AA-ABDE-4228-8E8B-F22CAD041120}" destId="{4AD3FF8B-D04A-46E1-A781-E44D3EC88799}" srcOrd="2" destOrd="0" presId="urn:microsoft.com/office/officeart/2018/2/layout/IconVerticalSolidList"/>
    <dgm:cxn modelId="{9AA0CA3C-FF7E-49D9-A636-31D9B369DD77}" type="presParOf" srcId="{1F2791AA-ABDE-4228-8E8B-F22CAD041120}" destId="{CD949AC8-E1AF-4307-B79F-4E138A74BA22}" srcOrd="3" destOrd="0" presId="urn:microsoft.com/office/officeart/2018/2/layout/IconVerticalSolidList"/>
    <dgm:cxn modelId="{408CADA8-FC2D-4118-A71C-906E1749B3EB}" type="presParOf" srcId="{CD13B184-ED4D-40D0-87E6-7F9E28215049}" destId="{261859E7-8CFB-4779-B81A-19E22A4B5CE1}" srcOrd="3" destOrd="0" presId="urn:microsoft.com/office/officeart/2018/2/layout/IconVerticalSolidList"/>
    <dgm:cxn modelId="{45EDA035-5208-46C7-9BDF-A5D23E7627A6}" type="presParOf" srcId="{CD13B184-ED4D-40D0-87E6-7F9E28215049}" destId="{52F0CD49-C51F-46CC-A4CA-FBDD8C5CC1E0}" srcOrd="4" destOrd="0" presId="urn:microsoft.com/office/officeart/2018/2/layout/IconVerticalSolidList"/>
    <dgm:cxn modelId="{627A00A3-7AB0-4461-BCC7-E3DE7E784913}" type="presParOf" srcId="{52F0CD49-C51F-46CC-A4CA-FBDD8C5CC1E0}" destId="{CF1A2A93-A2A9-49DE-A2FE-2A8C271A099B}" srcOrd="0" destOrd="0" presId="urn:microsoft.com/office/officeart/2018/2/layout/IconVerticalSolidList"/>
    <dgm:cxn modelId="{C2CF02C0-D5CB-407D-A7F0-E3D2ADD6F320}" type="presParOf" srcId="{52F0CD49-C51F-46CC-A4CA-FBDD8C5CC1E0}" destId="{0709FB68-0DE5-493A-9192-A7718F54AFB3}" srcOrd="1" destOrd="0" presId="urn:microsoft.com/office/officeart/2018/2/layout/IconVerticalSolidList"/>
    <dgm:cxn modelId="{D3524E07-F594-4D40-A483-3800BCBC7A3F}" type="presParOf" srcId="{52F0CD49-C51F-46CC-A4CA-FBDD8C5CC1E0}" destId="{C01813E6-C4AB-4568-A907-CF275F05E60B}" srcOrd="2" destOrd="0" presId="urn:microsoft.com/office/officeart/2018/2/layout/IconVerticalSolidList"/>
    <dgm:cxn modelId="{DB60BE76-8C96-4CD7-9485-ABFEA45168D0}" type="presParOf" srcId="{52F0CD49-C51F-46CC-A4CA-FBDD8C5CC1E0}" destId="{B3ADF6A1-702D-4805-B7CD-226425740C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54984C-0B5C-4436-8A65-C3FF0EFF70A8}" type="doc">
      <dgm:prSet loTypeId="urn:microsoft.com/office/officeart/2005/8/layout/process1" loCatId="process" qsTypeId="urn:microsoft.com/office/officeart/2005/8/quickstyle/simple1" qsCatId="simple" csTypeId="urn:microsoft.com/office/officeart/2005/8/colors/accent1_2" csCatId="accent1" phldr="1"/>
      <dgm:spPr/>
    </dgm:pt>
    <dgm:pt modelId="{340EB029-6740-471B-AF10-7651516915FE}">
      <dgm:prSet phldrT="[Text]"/>
      <dgm:spPr/>
      <dgm:t>
        <a:bodyPr/>
        <a:lstStyle/>
        <a:p>
          <a:r>
            <a:rPr lang="en-MY" dirty="0"/>
            <a:t>Topic of Interest</a:t>
          </a:r>
        </a:p>
      </dgm:t>
    </dgm:pt>
    <dgm:pt modelId="{A3336802-C4B6-430F-A49B-BD9FC3CE6ACE}" type="parTrans" cxnId="{888D47DF-F560-44E7-AD88-C8226CB8025B}">
      <dgm:prSet/>
      <dgm:spPr/>
      <dgm:t>
        <a:bodyPr/>
        <a:lstStyle/>
        <a:p>
          <a:endParaRPr lang="en-MY"/>
        </a:p>
      </dgm:t>
    </dgm:pt>
    <dgm:pt modelId="{D31D5793-FE74-432C-85A6-AC5388F9875A}" type="sibTrans" cxnId="{888D47DF-F560-44E7-AD88-C8226CB8025B}">
      <dgm:prSet/>
      <dgm:spPr/>
      <dgm:t>
        <a:bodyPr/>
        <a:lstStyle/>
        <a:p>
          <a:endParaRPr lang="en-MY"/>
        </a:p>
      </dgm:t>
    </dgm:pt>
    <dgm:pt modelId="{DF9C5039-02EB-4C70-9E38-2AD12628FB10}">
      <dgm:prSet phldrT="[Text]"/>
      <dgm:spPr/>
      <dgm:t>
        <a:bodyPr/>
        <a:lstStyle/>
        <a:p>
          <a:r>
            <a:rPr lang="en-MY" dirty="0"/>
            <a:t>Subtopic</a:t>
          </a:r>
        </a:p>
      </dgm:t>
    </dgm:pt>
    <dgm:pt modelId="{FA707C68-FAAC-411A-8A9E-B7052521773F}" type="parTrans" cxnId="{39410824-931F-485F-A89D-F345CE9DC7DB}">
      <dgm:prSet/>
      <dgm:spPr/>
      <dgm:t>
        <a:bodyPr/>
        <a:lstStyle/>
        <a:p>
          <a:endParaRPr lang="en-MY"/>
        </a:p>
      </dgm:t>
    </dgm:pt>
    <dgm:pt modelId="{921B24DE-0B77-4C9B-9F30-BA8D3612ACA0}" type="sibTrans" cxnId="{39410824-931F-485F-A89D-F345CE9DC7DB}">
      <dgm:prSet/>
      <dgm:spPr/>
      <dgm:t>
        <a:bodyPr/>
        <a:lstStyle/>
        <a:p>
          <a:endParaRPr lang="en-MY"/>
        </a:p>
      </dgm:t>
    </dgm:pt>
    <dgm:pt modelId="{CB4ED271-2D77-456F-ACA6-E32C7B5A07E6}">
      <dgm:prSet phldrT="[Text]"/>
      <dgm:spPr/>
      <dgm:t>
        <a:bodyPr/>
        <a:lstStyle/>
        <a:p>
          <a:r>
            <a:rPr lang="en-MY" dirty="0"/>
            <a:t>Preliminary background research</a:t>
          </a:r>
        </a:p>
      </dgm:t>
    </dgm:pt>
    <dgm:pt modelId="{5A548A5B-031E-47CC-9D8F-271E1A6598F3}" type="parTrans" cxnId="{83B45C23-CAE6-47E1-8585-19F9206293A3}">
      <dgm:prSet/>
      <dgm:spPr/>
      <dgm:t>
        <a:bodyPr/>
        <a:lstStyle/>
        <a:p>
          <a:endParaRPr lang="en-MY"/>
        </a:p>
      </dgm:t>
    </dgm:pt>
    <dgm:pt modelId="{C149C8BD-933D-4BB9-AA66-E35109EFF9C1}" type="sibTrans" cxnId="{83B45C23-CAE6-47E1-8585-19F9206293A3}">
      <dgm:prSet/>
      <dgm:spPr/>
      <dgm:t>
        <a:bodyPr/>
        <a:lstStyle/>
        <a:p>
          <a:endParaRPr lang="en-MY"/>
        </a:p>
      </dgm:t>
    </dgm:pt>
    <dgm:pt modelId="{CD1843D4-3239-489D-AC0A-E02973F7B200}">
      <dgm:prSet phldrT="[Text]"/>
      <dgm:spPr/>
      <dgm:t>
        <a:bodyPr/>
        <a:lstStyle/>
        <a:p>
          <a:r>
            <a:rPr lang="en-MY" dirty="0"/>
            <a:t>Define Audience</a:t>
          </a:r>
        </a:p>
      </dgm:t>
    </dgm:pt>
    <dgm:pt modelId="{5B669D96-9E09-4DD2-88AE-DD77D8E85B2C}" type="parTrans" cxnId="{5C036939-BEF9-492D-9070-AF0D8F6F4DD2}">
      <dgm:prSet/>
      <dgm:spPr/>
      <dgm:t>
        <a:bodyPr/>
        <a:lstStyle/>
        <a:p>
          <a:endParaRPr lang="en-MY"/>
        </a:p>
      </dgm:t>
    </dgm:pt>
    <dgm:pt modelId="{DF3A1104-0B76-4248-9B64-9CE28F02EC39}" type="sibTrans" cxnId="{5C036939-BEF9-492D-9070-AF0D8F6F4DD2}">
      <dgm:prSet/>
      <dgm:spPr/>
      <dgm:t>
        <a:bodyPr/>
        <a:lstStyle/>
        <a:p>
          <a:endParaRPr lang="en-MY"/>
        </a:p>
      </dgm:t>
    </dgm:pt>
    <dgm:pt modelId="{178AB2EC-394A-419E-BB94-2F85BD429164}">
      <dgm:prSet phldrT="[Text]"/>
      <dgm:spPr/>
      <dgm:t>
        <a:bodyPr/>
        <a:lstStyle/>
        <a:p>
          <a:r>
            <a:rPr lang="en-MY" dirty="0"/>
            <a:t>Identify Goals</a:t>
          </a:r>
        </a:p>
      </dgm:t>
    </dgm:pt>
    <dgm:pt modelId="{3DD99102-22F2-4687-9299-96FC15DEA541}" type="parTrans" cxnId="{EBC24AAC-B8C3-43F8-8FC7-3BD38DD3D992}">
      <dgm:prSet/>
      <dgm:spPr/>
      <dgm:t>
        <a:bodyPr/>
        <a:lstStyle/>
        <a:p>
          <a:endParaRPr lang="en-MY"/>
        </a:p>
      </dgm:t>
    </dgm:pt>
    <dgm:pt modelId="{DEADFD7C-FD62-4510-8895-BF4256EFD3D3}" type="sibTrans" cxnId="{EBC24AAC-B8C3-43F8-8FC7-3BD38DD3D992}">
      <dgm:prSet/>
      <dgm:spPr/>
      <dgm:t>
        <a:bodyPr/>
        <a:lstStyle/>
        <a:p>
          <a:endParaRPr lang="en-MY"/>
        </a:p>
      </dgm:t>
    </dgm:pt>
    <dgm:pt modelId="{4CA38018-384A-4FCF-A296-02BC0B5F4913}">
      <dgm:prSet phldrT="[Text]"/>
      <dgm:spPr/>
      <dgm:t>
        <a:bodyPr/>
        <a:lstStyle/>
        <a:p>
          <a:r>
            <a:rPr lang="en-MY" dirty="0"/>
            <a:t>Brainstorm Relevant Questions</a:t>
          </a:r>
        </a:p>
      </dgm:t>
    </dgm:pt>
    <dgm:pt modelId="{A9998013-C872-4DA4-9D07-17A2B488DED9}" type="parTrans" cxnId="{92E0BF13-4692-4157-B78E-A9DED6BC8402}">
      <dgm:prSet/>
      <dgm:spPr/>
      <dgm:t>
        <a:bodyPr/>
        <a:lstStyle/>
        <a:p>
          <a:endParaRPr lang="en-MY"/>
        </a:p>
      </dgm:t>
    </dgm:pt>
    <dgm:pt modelId="{B9356AF6-7236-4FEC-96D2-52D32B86CE94}" type="sibTrans" cxnId="{92E0BF13-4692-4157-B78E-A9DED6BC8402}">
      <dgm:prSet/>
      <dgm:spPr/>
      <dgm:t>
        <a:bodyPr/>
        <a:lstStyle/>
        <a:p>
          <a:endParaRPr lang="en-MY"/>
        </a:p>
      </dgm:t>
    </dgm:pt>
    <dgm:pt modelId="{6ACBF279-CE47-4B18-BA82-9BD5A1D690B1}">
      <dgm:prSet phldrT="[Text]"/>
      <dgm:spPr/>
      <dgm:t>
        <a:bodyPr/>
        <a:lstStyle/>
        <a:p>
          <a:r>
            <a:rPr lang="en-MY" dirty="0"/>
            <a:t>Select and Refine RQ</a:t>
          </a:r>
        </a:p>
      </dgm:t>
    </dgm:pt>
    <dgm:pt modelId="{A8785588-ACFA-4536-BB65-2DC4B1331624}" type="parTrans" cxnId="{A1011A30-440A-4AA0-AC0B-2AACD935F494}">
      <dgm:prSet/>
      <dgm:spPr/>
      <dgm:t>
        <a:bodyPr/>
        <a:lstStyle/>
        <a:p>
          <a:endParaRPr lang="en-MY"/>
        </a:p>
      </dgm:t>
    </dgm:pt>
    <dgm:pt modelId="{E97924C4-8A59-459F-8EB9-68043F74AE11}" type="sibTrans" cxnId="{A1011A30-440A-4AA0-AC0B-2AACD935F494}">
      <dgm:prSet/>
      <dgm:spPr/>
      <dgm:t>
        <a:bodyPr/>
        <a:lstStyle/>
        <a:p>
          <a:endParaRPr lang="en-MY"/>
        </a:p>
      </dgm:t>
    </dgm:pt>
    <dgm:pt modelId="{D3C6A8E2-4805-4E62-B0D0-64D405819D6D}" type="pres">
      <dgm:prSet presAssocID="{6554984C-0B5C-4436-8A65-C3FF0EFF70A8}" presName="Name0" presStyleCnt="0">
        <dgm:presLayoutVars>
          <dgm:dir/>
          <dgm:resizeHandles val="exact"/>
        </dgm:presLayoutVars>
      </dgm:prSet>
      <dgm:spPr/>
    </dgm:pt>
    <dgm:pt modelId="{260B6428-8CC9-4CC0-81B9-675CA0B81C88}" type="pres">
      <dgm:prSet presAssocID="{340EB029-6740-471B-AF10-7651516915FE}" presName="node" presStyleLbl="node1" presStyleIdx="0" presStyleCnt="7">
        <dgm:presLayoutVars>
          <dgm:bulletEnabled val="1"/>
        </dgm:presLayoutVars>
      </dgm:prSet>
      <dgm:spPr/>
    </dgm:pt>
    <dgm:pt modelId="{9D2726B3-AD5C-4343-99E6-FD9676675C8F}" type="pres">
      <dgm:prSet presAssocID="{D31D5793-FE74-432C-85A6-AC5388F9875A}" presName="sibTrans" presStyleLbl="sibTrans2D1" presStyleIdx="0" presStyleCnt="6"/>
      <dgm:spPr/>
    </dgm:pt>
    <dgm:pt modelId="{7903C5C3-5867-469C-959C-03455A7B3575}" type="pres">
      <dgm:prSet presAssocID="{D31D5793-FE74-432C-85A6-AC5388F9875A}" presName="connectorText" presStyleLbl="sibTrans2D1" presStyleIdx="0" presStyleCnt="6"/>
      <dgm:spPr/>
    </dgm:pt>
    <dgm:pt modelId="{5E98B9E3-F106-4DFD-BAA1-1B7E13ED4D47}" type="pres">
      <dgm:prSet presAssocID="{DF9C5039-02EB-4C70-9E38-2AD12628FB10}" presName="node" presStyleLbl="node1" presStyleIdx="1" presStyleCnt="7">
        <dgm:presLayoutVars>
          <dgm:bulletEnabled val="1"/>
        </dgm:presLayoutVars>
      </dgm:prSet>
      <dgm:spPr/>
    </dgm:pt>
    <dgm:pt modelId="{810E56CE-175A-4D9A-8B32-63E3E20A7873}" type="pres">
      <dgm:prSet presAssocID="{921B24DE-0B77-4C9B-9F30-BA8D3612ACA0}" presName="sibTrans" presStyleLbl="sibTrans2D1" presStyleIdx="1" presStyleCnt="6"/>
      <dgm:spPr/>
    </dgm:pt>
    <dgm:pt modelId="{8033249D-AAA2-482F-B476-95486E14E86D}" type="pres">
      <dgm:prSet presAssocID="{921B24DE-0B77-4C9B-9F30-BA8D3612ACA0}" presName="connectorText" presStyleLbl="sibTrans2D1" presStyleIdx="1" presStyleCnt="6"/>
      <dgm:spPr/>
    </dgm:pt>
    <dgm:pt modelId="{DB0C5DF4-37F2-4063-A846-D5D5BFC48ADC}" type="pres">
      <dgm:prSet presAssocID="{CB4ED271-2D77-456F-ACA6-E32C7B5A07E6}" presName="node" presStyleLbl="node1" presStyleIdx="2" presStyleCnt="7">
        <dgm:presLayoutVars>
          <dgm:bulletEnabled val="1"/>
        </dgm:presLayoutVars>
      </dgm:prSet>
      <dgm:spPr/>
    </dgm:pt>
    <dgm:pt modelId="{C0FC454D-E014-40BD-89F5-5F821734025E}" type="pres">
      <dgm:prSet presAssocID="{C149C8BD-933D-4BB9-AA66-E35109EFF9C1}" presName="sibTrans" presStyleLbl="sibTrans2D1" presStyleIdx="2" presStyleCnt="6"/>
      <dgm:spPr/>
    </dgm:pt>
    <dgm:pt modelId="{634556CF-6FC6-4958-8ED6-851CC66CB6C4}" type="pres">
      <dgm:prSet presAssocID="{C149C8BD-933D-4BB9-AA66-E35109EFF9C1}" presName="connectorText" presStyleLbl="sibTrans2D1" presStyleIdx="2" presStyleCnt="6"/>
      <dgm:spPr/>
    </dgm:pt>
    <dgm:pt modelId="{29B970C5-F8CE-4713-B29A-B23D673D515B}" type="pres">
      <dgm:prSet presAssocID="{CD1843D4-3239-489D-AC0A-E02973F7B200}" presName="node" presStyleLbl="node1" presStyleIdx="3" presStyleCnt="7">
        <dgm:presLayoutVars>
          <dgm:bulletEnabled val="1"/>
        </dgm:presLayoutVars>
      </dgm:prSet>
      <dgm:spPr/>
    </dgm:pt>
    <dgm:pt modelId="{52FAD567-7323-4C45-BDEA-19B6C4350F7F}" type="pres">
      <dgm:prSet presAssocID="{DF3A1104-0B76-4248-9B64-9CE28F02EC39}" presName="sibTrans" presStyleLbl="sibTrans2D1" presStyleIdx="3" presStyleCnt="6"/>
      <dgm:spPr/>
    </dgm:pt>
    <dgm:pt modelId="{50A1D85E-91A6-4A9D-86BE-B18142DA5443}" type="pres">
      <dgm:prSet presAssocID="{DF3A1104-0B76-4248-9B64-9CE28F02EC39}" presName="connectorText" presStyleLbl="sibTrans2D1" presStyleIdx="3" presStyleCnt="6"/>
      <dgm:spPr/>
    </dgm:pt>
    <dgm:pt modelId="{BEC40C9F-1EB8-4EDC-8668-23BE5CA8965B}" type="pres">
      <dgm:prSet presAssocID="{178AB2EC-394A-419E-BB94-2F85BD429164}" presName="node" presStyleLbl="node1" presStyleIdx="4" presStyleCnt="7">
        <dgm:presLayoutVars>
          <dgm:bulletEnabled val="1"/>
        </dgm:presLayoutVars>
      </dgm:prSet>
      <dgm:spPr/>
    </dgm:pt>
    <dgm:pt modelId="{49F8ACBC-0251-45E7-8B27-6AF84F767783}" type="pres">
      <dgm:prSet presAssocID="{DEADFD7C-FD62-4510-8895-BF4256EFD3D3}" presName="sibTrans" presStyleLbl="sibTrans2D1" presStyleIdx="4" presStyleCnt="6"/>
      <dgm:spPr/>
    </dgm:pt>
    <dgm:pt modelId="{A1F6BE6C-1045-4E3D-98D3-975A2AFF2781}" type="pres">
      <dgm:prSet presAssocID="{DEADFD7C-FD62-4510-8895-BF4256EFD3D3}" presName="connectorText" presStyleLbl="sibTrans2D1" presStyleIdx="4" presStyleCnt="6"/>
      <dgm:spPr/>
    </dgm:pt>
    <dgm:pt modelId="{A8F8F11D-E38D-429A-B4D3-F68E4B8988B6}" type="pres">
      <dgm:prSet presAssocID="{4CA38018-384A-4FCF-A296-02BC0B5F4913}" presName="node" presStyleLbl="node1" presStyleIdx="5" presStyleCnt="7">
        <dgm:presLayoutVars>
          <dgm:bulletEnabled val="1"/>
        </dgm:presLayoutVars>
      </dgm:prSet>
      <dgm:spPr/>
    </dgm:pt>
    <dgm:pt modelId="{FC7DA864-0B61-4237-9ECF-05B131265E2F}" type="pres">
      <dgm:prSet presAssocID="{B9356AF6-7236-4FEC-96D2-52D32B86CE94}" presName="sibTrans" presStyleLbl="sibTrans2D1" presStyleIdx="5" presStyleCnt="6"/>
      <dgm:spPr/>
    </dgm:pt>
    <dgm:pt modelId="{C3E25BBF-D46C-426F-AA3F-CF24AD60CA92}" type="pres">
      <dgm:prSet presAssocID="{B9356AF6-7236-4FEC-96D2-52D32B86CE94}" presName="connectorText" presStyleLbl="sibTrans2D1" presStyleIdx="5" presStyleCnt="6"/>
      <dgm:spPr/>
    </dgm:pt>
    <dgm:pt modelId="{4F74CC01-9ED9-4E0E-BDEE-F4203DA4D271}" type="pres">
      <dgm:prSet presAssocID="{6ACBF279-CE47-4B18-BA82-9BD5A1D690B1}" presName="node" presStyleLbl="node1" presStyleIdx="6" presStyleCnt="7">
        <dgm:presLayoutVars>
          <dgm:bulletEnabled val="1"/>
        </dgm:presLayoutVars>
      </dgm:prSet>
      <dgm:spPr/>
    </dgm:pt>
  </dgm:ptLst>
  <dgm:cxnLst>
    <dgm:cxn modelId="{62BEF111-BED2-4F32-B2BB-5B6E0887F44B}" type="presOf" srcId="{D31D5793-FE74-432C-85A6-AC5388F9875A}" destId="{9D2726B3-AD5C-4343-99E6-FD9676675C8F}" srcOrd="0" destOrd="0" presId="urn:microsoft.com/office/officeart/2005/8/layout/process1"/>
    <dgm:cxn modelId="{92E0BF13-4692-4157-B78E-A9DED6BC8402}" srcId="{6554984C-0B5C-4436-8A65-C3FF0EFF70A8}" destId="{4CA38018-384A-4FCF-A296-02BC0B5F4913}" srcOrd="5" destOrd="0" parTransId="{A9998013-C872-4DA4-9D07-17A2B488DED9}" sibTransId="{B9356AF6-7236-4FEC-96D2-52D32B86CE94}"/>
    <dgm:cxn modelId="{2B3FA81B-2338-4B89-92B0-FCA6B457D78B}" type="presOf" srcId="{B9356AF6-7236-4FEC-96D2-52D32B86CE94}" destId="{C3E25BBF-D46C-426F-AA3F-CF24AD60CA92}" srcOrd="1" destOrd="0" presId="urn:microsoft.com/office/officeart/2005/8/layout/process1"/>
    <dgm:cxn modelId="{83B45C23-CAE6-47E1-8585-19F9206293A3}" srcId="{6554984C-0B5C-4436-8A65-C3FF0EFF70A8}" destId="{CB4ED271-2D77-456F-ACA6-E32C7B5A07E6}" srcOrd="2" destOrd="0" parTransId="{5A548A5B-031E-47CC-9D8F-271E1A6598F3}" sibTransId="{C149C8BD-933D-4BB9-AA66-E35109EFF9C1}"/>
    <dgm:cxn modelId="{39410824-931F-485F-A89D-F345CE9DC7DB}" srcId="{6554984C-0B5C-4436-8A65-C3FF0EFF70A8}" destId="{DF9C5039-02EB-4C70-9E38-2AD12628FB10}" srcOrd="1" destOrd="0" parTransId="{FA707C68-FAAC-411A-8A9E-B7052521773F}" sibTransId="{921B24DE-0B77-4C9B-9F30-BA8D3612ACA0}"/>
    <dgm:cxn modelId="{A1011A30-440A-4AA0-AC0B-2AACD935F494}" srcId="{6554984C-0B5C-4436-8A65-C3FF0EFF70A8}" destId="{6ACBF279-CE47-4B18-BA82-9BD5A1D690B1}" srcOrd="6" destOrd="0" parTransId="{A8785588-ACFA-4536-BB65-2DC4B1331624}" sibTransId="{E97924C4-8A59-459F-8EB9-68043F74AE11}"/>
    <dgm:cxn modelId="{2059D831-1A26-44AD-A7BA-1C46273CE4DD}" type="presOf" srcId="{C149C8BD-933D-4BB9-AA66-E35109EFF9C1}" destId="{634556CF-6FC6-4958-8ED6-851CC66CB6C4}" srcOrd="1" destOrd="0" presId="urn:microsoft.com/office/officeart/2005/8/layout/process1"/>
    <dgm:cxn modelId="{5C036939-BEF9-492D-9070-AF0D8F6F4DD2}" srcId="{6554984C-0B5C-4436-8A65-C3FF0EFF70A8}" destId="{CD1843D4-3239-489D-AC0A-E02973F7B200}" srcOrd="3" destOrd="0" parTransId="{5B669D96-9E09-4DD2-88AE-DD77D8E85B2C}" sibTransId="{DF3A1104-0B76-4248-9B64-9CE28F02EC39}"/>
    <dgm:cxn modelId="{0DA63C43-1EAF-466A-9B2F-93004C5ED7AB}" type="presOf" srcId="{6554984C-0B5C-4436-8A65-C3FF0EFF70A8}" destId="{D3C6A8E2-4805-4E62-B0D0-64D405819D6D}" srcOrd="0" destOrd="0" presId="urn:microsoft.com/office/officeart/2005/8/layout/process1"/>
    <dgm:cxn modelId="{8200C644-0DE1-4A61-AE9D-0E3D78A80282}" type="presOf" srcId="{4CA38018-384A-4FCF-A296-02BC0B5F4913}" destId="{A8F8F11D-E38D-429A-B4D3-F68E4B8988B6}" srcOrd="0" destOrd="0" presId="urn:microsoft.com/office/officeart/2005/8/layout/process1"/>
    <dgm:cxn modelId="{AE578F66-A1C0-40CA-86D9-EA1DFEC75D38}" type="presOf" srcId="{921B24DE-0B77-4C9B-9F30-BA8D3612ACA0}" destId="{810E56CE-175A-4D9A-8B32-63E3E20A7873}" srcOrd="0" destOrd="0" presId="urn:microsoft.com/office/officeart/2005/8/layout/process1"/>
    <dgm:cxn modelId="{2526E967-1040-4AF3-BE75-B4ABCDF8A5F6}" type="presOf" srcId="{D31D5793-FE74-432C-85A6-AC5388F9875A}" destId="{7903C5C3-5867-469C-959C-03455A7B3575}" srcOrd="1" destOrd="0" presId="urn:microsoft.com/office/officeart/2005/8/layout/process1"/>
    <dgm:cxn modelId="{4BAB2C4C-4C01-467E-8CFF-07B114F43B9F}" type="presOf" srcId="{DEADFD7C-FD62-4510-8895-BF4256EFD3D3}" destId="{A1F6BE6C-1045-4E3D-98D3-975A2AFF2781}" srcOrd="1" destOrd="0" presId="urn:microsoft.com/office/officeart/2005/8/layout/process1"/>
    <dgm:cxn modelId="{30AF2D6C-DE30-4874-BC58-539D18A5781F}" type="presOf" srcId="{DF3A1104-0B76-4248-9B64-9CE28F02EC39}" destId="{50A1D85E-91A6-4A9D-86BE-B18142DA5443}" srcOrd="1" destOrd="0" presId="urn:microsoft.com/office/officeart/2005/8/layout/process1"/>
    <dgm:cxn modelId="{E627844D-B725-4510-A31C-4DB2481E3ABB}" type="presOf" srcId="{C149C8BD-933D-4BB9-AA66-E35109EFF9C1}" destId="{C0FC454D-E014-40BD-89F5-5F821734025E}" srcOrd="0" destOrd="0" presId="urn:microsoft.com/office/officeart/2005/8/layout/process1"/>
    <dgm:cxn modelId="{ED3F1159-CC02-4F35-8291-55A80AF231A7}" type="presOf" srcId="{6ACBF279-CE47-4B18-BA82-9BD5A1D690B1}" destId="{4F74CC01-9ED9-4E0E-BDEE-F4203DA4D271}" srcOrd="0" destOrd="0" presId="urn:microsoft.com/office/officeart/2005/8/layout/process1"/>
    <dgm:cxn modelId="{28963D7A-8A37-42EF-8A97-9BDD7D2B7490}" type="presOf" srcId="{DF9C5039-02EB-4C70-9E38-2AD12628FB10}" destId="{5E98B9E3-F106-4DFD-BAA1-1B7E13ED4D47}" srcOrd="0" destOrd="0" presId="urn:microsoft.com/office/officeart/2005/8/layout/process1"/>
    <dgm:cxn modelId="{4D25DA8B-1949-4A08-88C4-6E9F056A4F03}" type="presOf" srcId="{178AB2EC-394A-419E-BB94-2F85BD429164}" destId="{BEC40C9F-1EB8-4EDC-8668-23BE5CA8965B}" srcOrd="0" destOrd="0" presId="urn:microsoft.com/office/officeart/2005/8/layout/process1"/>
    <dgm:cxn modelId="{50F4D78C-0346-43A6-B30E-B96D4E2509AE}" type="presOf" srcId="{DEADFD7C-FD62-4510-8895-BF4256EFD3D3}" destId="{49F8ACBC-0251-45E7-8B27-6AF84F767783}" srcOrd="0" destOrd="0" presId="urn:microsoft.com/office/officeart/2005/8/layout/process1"/>
    <dgm:cxn modelId="{8C3DEC97-8BEE-4A7F-9F1E-AD9EAF1FEBF7}" type="presOf" srcId="{CD1843D4-3239-489D-AC0A-E02973F7B200}" destId="{29B970C5-F8CE-4713-B29A-B23D673D515B}" srcOrd="0" destOrd="0" presId="urn:microsoft.com/office/officeart/2005/8/layout/process1"/>
    <dgm:cxn modelId="{EBC24AAC-B8C3-43F8-8FC7-3BD38DD3D992}" srcId="{6554984C-0B5C-4436-8A65-C3FF0EFF70A8}" destId="{178AB2EC-394A-419E-BB94-2F85BD429164}" srcOrd="4" destOrd="0" parTransId="{3DD99102-22F2-4687-9299-96FC15DEA541}" sibTransId="{DEADFD7C-FD62-4510-8895-BF4256EFD3D3}"/>
    <dgm:cxn modelId="{98DD7CB3-EE6F-4D17-8873-5B9B5420B2B7}" type="presOf" srcId="{DF3A1104-0B76-4248-9B64-9CE28F02EC39}" destId="{52FAD567-7323-4C45-BDEA-19B6C4350F7F}" srcOrd="0" destOrd="0" presId="urn:microsoft.com/office/officeart/2005/8/layout/process1"/>
    <dgm:cxn modelId="{DB29C3B8-CB96-4B9F-87AF-2A5734EDE177}" type="presOf" srcId="{921B24DE-0B77-4C9B-9F30-BA8D3612ACA0}" destId="{8033249D-AAA2-482F-B476-95486E14E86D}" srcOrd="1" destOrd="0" presId="urn:microsoft.com/office/officeart/2005/8/layout/process1"/>
    <dgm:cxn modelId="{888D47DF-F560-44E7-AD88-C8226CB8025B}" srcId="{6554984C-0B5C-4436-8A65-C3FF0EFF70A8}" destId="{340EB029-6740-471B-AF10-7651516915FE}" srcOrd="0" destOrd="0" parTransId="{A3336802-C4B6-430F-A49B-BD9FC3CE6ACE}" sibTransId="{D31D5793-FE74-432C-85A6-AC5388F9875A}"/>
    <dgm:cxn modelId="{0C0BCADF-28C7-42BB-80E5-EC8997B06349}" type="presOf" srcId="{340EB029-6740-471B-AF10-7651516915FE}" destId="{260B6428-8CC9-4CC0-81B9-675CA0B81C88}" srcOrd="0" destOrd="0" presId="urn:microsoft.com/office/officeart/2005/8/layout/process1"/>
    <dgm:cxn modelId="{CE0707ED-E5B4-4AEE-AFA2-502CAD0130B7}" type="presOf" srcId="{B9356AF6-7236-4FEC-96D2-52D32B86CE94}" destId="{FC7DA864-0B61-4237-9ECF-05B131265E2F}" srcOrd="0" destOrd="0" presId="urn:microsoft.com/office/officeart/2005/8/layout/process1"/>
    <dgm:cxn modelId="{7BE133F6-B9A3-4392-8046-6F459314EE9A}" type="presOf" srcId="{CB4ED271-2D77-456F-ACA6-E32C7B5A07E6}" destId="{DB0C5DF4-37F2-4063-A846-D5D5BFC48ADC}" srcOrd="0" destOrd="0" presId="urn:microsoft.com/office/officeart/2005/8/layout/process1"/>
    <dgm:cxn modelId="{DBE35D30-2110-4E87-A73C-9CAB746D4A3D}" type="presParOf" srcId="{D3C6A8E2-4805-4E62-B0D0-64D405819D6D}" destId="{260B6428-8CC9-4CC0-81B9-675CA0B81C88}" srcOrd="0" destOrd="0" presId="urn:microsoft.com/office/officeart/2005/8/layout/process1"/>
    <dgm:cxn modelId="{F6A1B6AF-B3F5-4772-87A4-BB159A8EC0BA}" type="presParOf" srcId="{D3C6A8E2-4805-4E62-B0D0-64D405819D6D}" destId="{9D2726B3-AD5C-4343-99E6-FD9676675C8F}" srcOrd="1" destOrd="0" presId="urn:microsoft.com/office/officeart/2005/8/layout/process1"/>
    <dgm:cxn modelId="{A85EB5EA-5DEC-446D-835D-4EF48EB997E3}" type="presParOf" srcId="{9D2726B3-AD5C-4343-99E6-FD9676675C8F}" destId="{7903C5C3-5867-469C-959C-03455A7B3575}" srcOrd="0" destOrd="0" presId="urn:microsoft.com/office/officeart/2005/8/layout/process1"/>
    <dgm:cxn modelId="{9A0C6A72-597E-4E6F-9BC8-B36EFA151882}" type="presParOf" srcId="{D3C6A8E2-4805-4E62-B0D0-64D405819D6D}" destId="{5E98B9E3-F106-4DFD-BAA1-1B7E13ED4D47}" srcOrd="2" destOrd="0" presId="urn:microsoft.com/office/officeart/2005/8/layout/process1"/>
    <dgm:cxn modelId="{6539AF7C-1CEB-4C3D-B697-336187D4E6A0}" type="presParOf" srcId="{D3C6A8E2-4805-4E62-B0D0-64D405819D6D}" destId="{810E56CE-175A-4D9A-8B32-63E3E20A7873}" srcOrd="3" destOrd="0" presId="urn:microsoft.com/office/officeart/2005/8/layout/process1"/>
    <dgm:cxn modelId="{F0452ED1-69BB-4073-85B1-F4D78E4DB406}" type="presParOf" srcId="{810E56CE-175A-4D9A-8B32-63E3E20A7873}" destId="{8033249D-AAA2-482F-B476-95486E14E86D}" srcOrd="0" destOrd="0" presId="urn:microsoft.com/office/officeart/2005/8/layout/process1"/>
    <dgm:cxn modelId="{958F789F-AC91-4235-B6B2-F9C24450CAC3}" type="presParOf" srcId="{D3C6A8E2-4805-4E62-B0D0-64D405819D6D}" destId="{DB0C5DF4-37F2-4063-A846-D5D5BFC48ADC}" srcOrd="4" destOrd="0" presId="urn:microsoft.com/office/officeart/2005/8/layout/process1"/>
    <dgm:cxn modelId="{F1F938F7-C46A-4039-8803-938D8DE40777}" type="presParOf" srcId="{D3C6A8E2-4805-4E62-B0D0-64D405819D6D}" destId="{C0FC454D-E014-40BD-89F5-5F821734025E}" srcOrd="5" destOrd="0" presId="urn:microsoft.com/office/officeart/2005/8/layout/process1"/>
    <dgm:cxn modelId="{1E7B37F4-FA14-4D3B-AD11-EB44A72E07C1}" type="presParOf" srcId="{C0FC454D-E014-40BD-89F5-5F821734025E}" destId="{634556CF-6FC6-4958-8ED6-851CC66CB6C4}" srcOrd="0" destOrd="0" presId="urn:microsoft.com/office/officeart/2005/8/layout/process1"/>
    <dgm:cxn modelId="{A5C46D0B-7523-488A-81C6-1FF049031EC2}" type="presParOf" srcId="{D3C6A8E2-4805-4E62-B0D0-64D405819D6D}" destId="{29B970C5-F8CE-4713-B29A-B23D673D515B}" srcOrd="6" destOrd="0" presId="urn:microsoft.com/office/officeart/2005/8/layout/process1"/>
    <dgm:cxn modelId="{0F0BCF2C-9252-48A6-9A98-2A97F2A72C5B}" type="presParOf" srcId="{D3C6A8E2-4805-4E62-B0D0-64D405819D6D}" destId="{52FAD567-7323-4C45-BDEA-19B6C4350F7F}" srcOrd="7" destOrd="0" presId="urn:microsoft.com/office/officeart/2005/8/layout/process1"/>
    <dgm:cxn modelId="{EC9ABBEE-9847-4DEA-B94B-7EB55F8877E6}" type="presParOf" srcId="{52FAD567-7323-4C45-BDEA-19B6C4350F7F}" destId="{50A1D85E-91A6-4A9D-86BE-B18142DA5443}" srcOrd="0" destOrd="0" presId="urn:microsoft.com/office/officeart/2005/8/layout/process1"/>
    <dgm:cxn modelId="{9FAA7D91-6C3E-4F6A-BAB0-FA168B8D6757}" type="presParOf" srcId="{D3C6A8E2-4805-4E62-B0D0-64D405819D6D}" destId="{BEC40C9F-1EB8-4EDC-8668-23BE5CA8965B}" srcOrd="8" destOrd="0" presId="urn:microsoft.com/office/officeart/2005/8/layout/process1"/>
    <dgm:cxn modelId="{7D59F8FC-B8A3-41E0-8EE8-D498F0B8B807}" type="presParOf" srcId="{D3C6A8E2-4805-4E62-B0D0-64D405819D6D}" destId="{49F8ACBC-0251-45E7-8B27-6AF84F767783}" srcOrd="9" destOrd="0" presId="urn:microsoft.com/office/officeart/2005/8/layout/process1"/>
    <dgm:cxn modelId="{9751A335-F77B-41E5-9D5F-2840068AA535}" type="presParOf" srcId="{49F8ACBC-0251-45E7-8B27-6AF84F767783}" destId="{A1F6BE6C-1045-4E3D-98D3-975A2AFF2781}" srcOrd="0" destOrd="0" presId="urn:microsoft.com/office/officeart/2005/8/layout/process1"/>
    <dgm:cxn modelId="{1C420965-93F5-4383-A751-DAB1E5C0ACE3}" type="presParOf" srcId="{D3C6A8E2-4805-4E62-B0D0-64D405819D6D}" destId="{A8F8F11D-E38D-429A-B4D3-F68E4B8988B6}" srcOrd="10" destOrd="0" presId="urn:microsoft.com/office/officeart/2005/8/layout/process1"/>
    <dgm:cxn modelId="{0E2AE4FD-F90F-469C-9D42-DCDAEA59C4F7}" type="presParOf" srcId="{D3C6A8E2-4805-4E62-B0D0-64D405819D6D}" destId="{FC7DA864-0B61-4237-9ECF-05B131265E2F}" srcOrd="11" destOrd="0" presId="urn:microsoft.com/office/officeart/2005/8/layout/process1"/>
    <dgm:cxn modelId="{B1C41751-F45D-46A3-8FA2-48AACE604208}" type="presParOf" srcId="{FC7DA864-0B61-4237-9ECF-05B131265E2F}" destId="{C3E25BBF-D46C-426F-AA3F-CF24AD60CA92}" srcOrd="0" destOrd="0" presId="urn:microsoft.com/office/officeart/2005/8/layout/process1"/>
    <dgm:cxn modelId="{12B9D63F-546B-4FB7-9213-5ACEE56B0E62}" type="presParOf" srcId="{D3C6A8E2-4805-4E62-B0D0-64D405819D6D}" destId="{4F74CC01-9ED9-4E0E-BDEE-F4203DA4D271}"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249278-F56A-4490-8C33-F51D252E8A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MY"/>
        </a:p>
      </dgm:t>
    </dgm:pt>
    <dgm:pt modelId="{B9065D50-FE64-4991-9E16-C56DDD389F84}">
      <dgm:prSet phldrT="[Text]"/>
      <dgm:spPr/>
      <dgm:t>
        <a:bodyPr/>
        <a:lstStyle/>
        <a:p>
          <a:r>
            <a:rPr lang="en-MY" dirty="0"/>
            <a:t>Annotate while reading</a:t>
          </a:r>
        </a:p>
      </dgm:t>
    </dgm:pt>
    <dgm:pt modelId="{9E47F312-BE6F-4FA8-AB8D-4C4BD3E7ABC3}" type="parTrans" cxnId="{6D21D046-E8DA-4A3D-A284-11516F13CC82}">
      <dgm:prSet/>
      <dgm:spPr/>
      <dgm:t>
        <a:bodyPr/>
        <a:lstStyle/>
        <a:p>
          <a:endParaRPr lang="en-MY"/>
        </a:p>
      </dgm:t>
    </dgm:pt>
    <dgm:pt modelId="{5E041B6D-5E97-4CC2-8AED-7839996CFA35}" type="sibTrans" cxnId="{6D21D046-E8DA-4A3D-A284-11516F13CC82}">
      <dgm:prSet/>
      <dgm:spPr/>
      <dgm:t>
        <a:bodyPr/>
        <a:lstStyle/>
        <a:p>
          <a:endParaRPr lang="en-MY"/>
        </a:p>
      </dgm:t>
    </dgm:pt>
    <dgm:pt modelId="{EC56ED27-AD35-4827-9317-10983325DB5B}">
      <dgm:prSet phldrT="[Text]"/>
      <dgm:spPr/>
      <dgm:t>
        <a:bodyPr/>
        <a:lstStyle/>
        <a:p>
          <a:r>
            <a:rPr lang="en-MY" dirty="0"/>
            <a:t>Highlight key points, arguments, and evidence</a:t>
          </a:r>
        </a:p>
      </dgm:t>
    </dgm:pt>
    <dgm:pt modelId="{166CC81C-ACAC-4659-AC8B-D9E7EE341D23}" type="parTrans" cxnId="{D0156EF7-4562-462A-94C0-30F8B808906B}">
      <dgm:prSet/>
      <dgm:spPr/>
      <dgm:t>
        <a:bodyPr/>
        <a:lstStyle/>
        <a:p>
          <a:endParaRPr lang="en-MY"/>
        </a:p>
      </dgm:t>
    </dgm:pt>
    <dgm:pt modelId="{FC6954A6-72A2-45AB-BCF2-CCCDB2049E0E}" type="sibTrans" cxnId="{D0156EF7-4562-462A-94C0-30F8B808906B}">
      <dgm:prSet/>
      <dgm:spPr/>
      <dgm:t>
        <a:bodyPr/>
        <a:lstStyle/>
        <a:p>
          <a:endParaRPr lang="en-MY"/>
        </a:p>
      </dgm:t>
    </dgm:pt>
    <dgm:pt modelId="{AAEA3D73-3CED-4708-810C-954128141072}">
      <dgm:prSet phldrT="[Text]"/>
      <dgm:spPr/>
      <dgm:t>
        <a:bodyPr/>
        <a:lstStyle/>
        <a:p>
          <a:r>
            <a:rPr lang="en-MY" dirty="0"/>
            <a:t>Use Framework </a:t>
          </a:r>
        </a:p>
      </dgm:t>
    </dgm:pt>
    <dgm:pt modelId="{3E3844A9-3E12-4BB8-BCEB-DB0C96B3C8B3}" type="parTrans" cxnId="{CC741CF1-2367-4303-A5F8-31D22177BF9D}">
      <dgm:prSet/>
      <dgm:spPr/>
      <dgm:t>
        <a:bodyPr/>
        <a:lstStyle/>
        <a:p>
          <a:endParaRPr lang="en-MY"/>
        </a:p>
      </dgm:t>
    </dgm:pt>
    <dgm:pt modelId="{1F520C52-810D-4AF8-B8FF-DBA0108AF9FD}" type="sibTrans" cxnId="{CC741CF1-2367-4303-A5F8-31D22177BF9D}">
      <dgm:prSet/>
      <dgm:spPr/>
      <dgm:t>
        <a:bodyPr/>
        <a:lstStyle/>
        <a:p>
          <a:endParaRPr lang="en-MY"/>
        </a:p>
      </dgm:t>
    </dgm:pt>
    <dgm:pt modelId="{90230D01-6527-4BAF-8237-3918D013AE3F}">
      <dgm:prSet phldrT="[Text]"/>
      <dgm:spPr/>
      <dgm:t>
        <a:bodyPr/>
        <a:lstStyle/>
        <a:p>
          <a:r>
            <a:rPr lang="en-MY" dirty="0"/>
            <a:t>CRAAP test (Currency, Relevance, Authority, Accuracy, Purpose) </a:t>
          </a:r>
        </a:p>
      </dgm:t>
    </dgm:pt>
    <dgm:pt modelId="{0B0FEC66-FF65-4E61-A573-2DDC1BD152AB}" type="parTrans" cxnId="{FBFCD60A-663A-42D0-A58B-62A8CB99A9D0}">
      <dgm:prSet/>
      <dgm:spPr/>
      <dgm:t>
        <a:bodyPr/>
        <a:lstStyle/>
        <a:p>
          <a:endParaRPr lang="en-MY"/>
        </a:p>
      </dgm:t>
    </dgm:pt>
    <dgm:pt modelId="{D871C3FC-7DE4-48CE-9CD9-5DE5DC84B341}" type="sibTrans" cxnId="{FBFCD60A-663A-42D0-A58B-62A8CB99A9D0}">
      <dgm:prSet/>
      <dgm:spPr/>
      <dgm:t>
        <a:bodyPr/>
        <a:lstStyle/>
        <a:p>
          <a:endParaRPr lang="en-MY"/>
        </a:p>
      </dgm:t>
    </dgm:pt>
    <dgm:pt modelId="{EAED1D79-8C68-41EB-ABF4-7449134D9564}">
      <dgm:prSet phldrT="[Text]"/>
      <dgm:spPr/>
      <dgm:t>
        <a:bodyPr/>
        <a:lstStyle/>
        <a:p>
          <a:r>
            <a:rPr lang="en-MY" dirty="0"/>
            <a:t>Link Ideas between sources to build a coherent narrative</a:t>
          </a:r>
        </a:p>
      </dgm:t>
    </dgm:pt>
    <dgm:pt modelId="{DD17838C-E366-479C-B06D-1591F0A3715D}" type="parTrans" cxnId="{9A970870-6A0D-483A-B28E-A515BD5C4CDA}">
      <dgm:prSet/>
      <dgm:spPr/>
      <dgm:t>
        <a:bodyPr/>
        <a:lstStyle/>
        <a:p>
          <a:endParaRPr lang="en-MY"/>
        </a:p>
      </dgm:t>
    </dgm:pt>
    <dgm:pt modelId="{8BE3DC0E-62D8-4AD2-AB03-ACA351FAC22A}" type="sibTrans" cxnId="{9A970870-6A0D-483A-B28E-A515BD5C4CDA}">
      <dgm:prSet/>
      <dgm:spPr/>
      <dgm:t>
        <a:bodyPr/>
        <a:lstStyle/>
        <a:p>
          <a:endParaRPr lang="en-MY"/>
        </a:p>
      </dgm:t>
    </dgm:pt>
    <dgm:pt modelId="{9148D493-4B53-42DB-BC51-EB16EEDFE598}">
      <dgm:prSet phldrT="[Text]"/>
      <dgm:spPr/>
      <dgm:t>
        <a:bodyPr/>
        <a:lstStyle/>
        <a:p>
          <a:r>
            <a:rPr lang="en-MY" dirty="0"/>
            <a:t>Engage with questions</a:t>
          </a:r>
        </a:p>
      </dgm:t>
    </dgm:pt>
    <dgm:pt modelId="{2F15E032-519F-4641-9ED1-CB29819AAEF3}" type="parTrans" cxnId="{FD45E6FB-749E-42E2-8759-B1FED759D2B1}">
      <dgm:prSet/>
      <dgm:spPr/>
      <dgm:t>
        <a:bodyPr/>
        <a:lstStyle/>
        <a:p>
          <a:endParaRPr lang="en-MY"/>
        </a:p>
      </dgm:t>
    </dgm:pt>
    <dgm:pt modelId="{3543A1FC-C3A1-4BB1-AA10-0C498F152B14}" type="sibTrans" cxnId="{FD45E6FB-749E-42E2-8759-B1FED759D2B1}">
      <dgm:prSet/>
      <dgm:spPr/>
      <dgm:t>
        <a:bodyPr/>
        <a:lstStyle/>
        <a:p>
          <a:endParaRPr lang="en-MY"/>
        </a:p>
      </dgm:t>
    </dgm:pt>
    <dgm:pt modelId="{9FA48BB6-769F-4F4D-BABD-6978E33B0990}">
      <dgm:prSet phldrT="[Text]"/>
      <dgm:spPr/>
      <dgm:t>
        <a:bodyPr/>
        <a:lstStyle/>
        <a:p>
          <a:r>
            <a:rPr lang="en-MY" dirty="0"/>
            <a:t>What is the author’s purpose?</a:t>
          </a:r>
        </a:p>
      </dgm:t>
    </dgm:pt>
    <dgm:pt modelId="{B595E255-79E8-4408-8001-3C5D29FD9F1B}" type="parTrans" cxnId="{D0A81466-BAB5-49FC-9AB2-21D8CE5614A1}">
      <dgm:prSet/>
      <dgm:spPr/>
      <dgm:t>
        <a:bodyPr/>
        <a:lstStyle/>
        <a:p>
          <a:endParaRPr lang="en-MY"/>
        </a:p>
      </dgm:t>
    </dgm:pt>
    <dgm:pt modelId="{489177E8-99B4-41F4-9F7D-B44A98E44688}" type="sibTrans" cxnId="{D0A81466-BAB5-49FC-9AB2-21D8CE5614A1}">
      <dgm:prSet/>
      <dgm:spPr/>
      <dgm:t>
        <a:bodyPr/>
        <a:lstStyle/>
        <a:p>
          <a:endParaRPr lang="en-MY"/>
        </a:p>
      </dgm:t>
    </dgm:pt>
    <dgm:pt modelId="{B705694D-18BC-4A7C-9E61-64FD5664DF28}">
      <dgm:prSet phldrT="[Text]"/>
      <dgm:spPr/>
      <dgm:t>
        <a:bodyPr/>
        <a:lstStyle/>
        <a:p>
          <a:r>
            <a:rPr lang="en-MY" dirty="0"/>
            <a:t>Synthesize Findings</a:t>
          </a:r>
        </a:p>
      </dgm:t>
    </dgm:pt>
    <dgm:pt modelId="{FE3CEECC-896F-4AE1-AB03-5D04434FFB43}" type="parTrans" cxnId="{90F86EBD-DC25-422E-8F83-00A68EADAA99}">
      <dgm:prSet/>
      <dgm:spPr/>
      <dgm:t>
        <a:bodyPr/>
        <a:lstStyle/>
        <a:p>
          <a:endParaRPr lang="en-MY"/>
        </a:p>
      </dgm:t>
    </dgm:pt>
    <dgm:pt modelId="{B7368EA4-3908-42F9-AE8E-9E63C01AA075}" type="sibTrans" cxnId="{90F86EBD-DC25-422E-8F83-00A68EADAA99}">
      <dgm:prSet/>
      <dgm:spPr/>
      <dgm:t>
        <a:bodyPr/>
        <a:lstStyle/>
        <a:p>
          <a:endParaRPr lang="en-MY"/>
        </a:p>
      </dgm:t>
    </dgm:pt>
    <dgm:pt modelId="{023AA807-3DC3-4E23-AE9A-69B36DACBD85}">
      <dgm:prSet phldrT="[Text]"/>
      <dgm:spPr/>
      <dgm:t>
        <a:bodyPr/>
        <a:lstStyle/>
        <a:p>
          <a:r>
            <a:rPr lang="en-MY" dirty="0"/>
            <a:t>Note any questions or critiques as you read</a:t>
          </a:r>
        </a:p>
      </dgm:t>
    </dgm:pt>
    <dgm:pt modelId="{D06ABE5E-F585-42DD-9741-58A572DA5D34}" type="parTrans" cxnId="{581FB6EF-6B31-4012-898F-D62A56ADCAF8}">
      <dgm:prSet/>
      <dgm:spPr/>
      <dgm:t>
        <a:bodyPr/>
        <a:lstStyle/>
        <a:p>
          <a:endParaRPr lang="en-MY"/>
        </a:p>
      </dgm:t>
    </dgm:pt>
    <dgm:pt modelId="{2D1040D4-11AA-41DE-A873-2795CC9693E6}" type="sibTrans" cxnId="{581FB6EF-6B31-4012-898F-D62A56ADCAF8}">
      <dgm:prSet/>
      <dgm:spPr/>
      <dgm:t>
        <a:bodyPr/>
        <a:lstStyle/>
        <a:p>
          <a:endParaRPr lang="en-MY"/>
        </a:p>
      </dgm:t>
    </dgm:pt>
    <dgm:pt modelId="{57494603-53D1-4B5D-A627-936B87FE04B7}">
      <dgm:prSet phldrT="[Text]"/>
      <dgm:spPr/>
      <dgm:t>
        <a:bodyPr/>
        <a:lstStyle/>
        <a:p>
          <a:r>
            <a:rPr lang="en-MY" dirty="0"/>
            <a:t>5W1H (What, When, Why, Who, Where) and How)</a:t>
          </a:r>
        </a:p>
      </dgm:t>
    </dgm:pt>
    <dgm:pt modelId="{75472531-1D53-478C-A192-3CB07911CAC4}" type="parTrans" cxnId="{815081F4-CDFC-4423-ADD6-A4EE81493106}">
      <dgm:prSet/>
      <dgm:spPr/>
      <dgm:t>
        <a:bodyPr/>
        <a:lstStyle/>
        <a:p>
          <a:endParaRPr lang="en-MY"/>
        </a:p>
      </dgm:t>
    </dgm:pt>
    <dgm:pt modelId="{714D9EBC-ACE6-4C49-87F0-79A9C58BA660}" type="sibTrans" cxnId="{815081F4-CDFC-4423-ADD6-A4EE81493106}">
      <dgm:prSet/>
      <dgm:spPr/>
      <dgm:t>
        <a:bodyPr/>
        <a:lstStyle/>
        <a:p>
          <a:endParaRPr lang="en-MY"/>
        </a:p>
      </dgm:t>
    </dgm:pt>
    <dgm:pt modelId="{3F46101D-D572-40F3-9D16-799560C4100B}">
      <dgm:prSet phldrT="[Text]"/>
      <dgm:spPr/>
      <dgm:t>
        <a:bodyPr/>
        <a:lstStyle/>
        <a:p>
          <a:r>
            <a:rPr lang="en-MY" dirty="0"/>
            <a:t>Are there any biases or assumptions?</a:t>
          </a:r>
        </a:p>
      </dgm:t>
    </dgm:pt>
    <dgm:pt modelId="{13B823E1-3664-47D6-8D43-F9BA010256DC}" type="parTrans" cxnId="{2D3C3AA8-F404-49E8-8B43-EF2E3D1B25E8}">
      <dgm:prSet/>
      <dgm:spPr/>
      <dgm:t>
        <a:bodyPr/>
        <a:lstStyle/>
        <a:p>
          <a:endParaRPr lang="en-MY"/>
        </a:p>
      </dgm:t>
    </dgm:pt>
    <dgm:pt modelId="{FE9192B9-8D9A-4A13-9F9B-AD69C3A862ED}" type="sibTrans" cxnId="{2D3C3AA8-F404-49E8-8B43-EF2E3D1B25E8}">
      <dgm:prSet/>
      <dgm:spPr/>
      <dgm:t>
        <a:bodyPr/>
        <a:lstStyle/>
        <a:p>
          <a:endParaRPr lang="en-MY"/>
        </a:p>
      </dgm:t>
    </dgm:pt>
    <dgm:pt modelId="{4EEC6A17-5665-46DD-B5E0-776D9F694231}">
      <dgm:prSet phldrT="[Text]"/>
      <dgm:spPr/>
      <dgm:t>
        <a:bodyPr/>
        <a:lstStyle/>
        <a:p>
          <a:r>
            <a:rPr lang="en-MY" dirty="0"/>
            <a:t>Is the argument is logical and well-supported?</a:t>
          </a:r>
        </a:p>
      </dgm:t>
    </dgm:pt>
    <dgm:pt modelId="{F37F66D9-C693-404B-8ADB-CB9316E7A679}" type="parTrans" cxnId="{1EFCBBB5-6CCD-4699-8D1A-5789F6682C6B}">
      <dgm:prSet/>
      <dgm:spPr/>
      <dgm:t>
        <a:bodyPr/>
        <a:lstStyle/>
        <a:p>
          <a:endParaRPr lang="en-MY"/>
        </a:p>
      </dgm:t>
    </dgm:pt>
    <dgm:pt modelId="{9B080325-799D-4B02-BC3D-35EB76E959F3}" type="sibTrans" cxnId="{1EFCBBB5-6CCD-4699-8D1A-5789F6682C6B}">
      <dgm:prSet/>
      <dgm:spPr/>
      <dgm:t>
        <a:bodyPr/>
        <a:lstStyle/>
        <a:p>
          <a:endParaRPr lang="en-MY"/>
        </a:p>
      </dgm:t>
    </dgm:pt>
    <dgm:pt modelId="{013D0B0A-7932-49DD-A884-821A2FB7C157}" type="pres">
      <dgm:prSet presAssocID="{4D249278-F56A-4490-8C33-F51D252E8AA2}" presName="linear" presStyleCnt="0">
        <dgm:presLayoutVars>
          <dgm:animLvl val="lvl"/>
          <dgm:resizeHandles val="exact"/>
        </dgm:presLayoutVars>
      </dgm:prSet>
      <dgm:spPr/>
    </dgm:pt>
    <dgm:pt modelId="{B0AFBF10-432F-4448-AE22-E91ED465755E}" type="pres">
      <dgm:prSet presAssocID="{B9065D50-FE64-4991-9E16-C56DDD389F84}" presName="parentText" presStyleLbl="node1" presStyleIdx="0" presStyleCnt="4" custLinFactNeighborX="1267">
        <dgm:presLayoutVars>
          <dgm:chMax val="0"/>
          <dgm:bulletEnabled val="1"/>
        </dgm:presLayoutVars>
      </dgm:prSet>
      <dgm:spPr/>
    </dgm:pt>
    <dgm:pt modelId="{E84C141F-8769-49BA-8905-36755E2012D3}" type="pres">
      <dgm:prSet presAssocID="{B9065D50-FE64-4991-9E16-C56DDD389F84}" presName="childText" presStyleLbl="revTx" presStyleIdx="0" presStyleCnt="4">
        <dgm:presLayoutVars>
          <dgm:bulletEnabled val="1"/>
        </dgm:presLayoutVars>
      </dgm:prSet>
      <dgm:spPr/>
    </dgm:pt>
    <dgm:pt modelId="{2BC0DCDB-F602-4FE8-9A5D-8A2BC6211C26}" type="pres">
      <dgm:prSet presAssocID="{AAEA3D73-3CED-4708-810C-954128141072}" presName="parentText" presStyleLbl="node1" presStyleIdx="1" presStyleCnt="4">
        <dgm:presLayoutVars>
          <dgm:chMax val="0"/>
          <dgm:bulletEnabled val="1"/>
        </dgm:presLayoutVars>
      </dgm:prSet>
      <dgm:spPr/>
    </dgm:pt>
    <dgm:pt modelId="{BFB0387C-8B9F-4E45-9D2A-625295F9705E}" type="pres">
      <dgm:prSet presAssocID="{AAEA3D73-3CED-4708-810C-954128141072}" presName="childText" presStyleLbl="revTx" presStyleIdx="1" presStyleCnt="4">
        <dgm:presLayoutVars>
          <dgm:bulletEnabled val="1"/>
        </dgm:presLayoutVars>
      </dgm:prSet>
      <dgm:spPr/>
    </dgm:pt>
    <dgm:pt modelId="{138F3539-60E8-4CB0-892F-05AFB8E5A6B0}" type="pres">
      <dgm:prSet presAssocID="{9148D493-4B53-42DB-BC51-EB16EEDFE598}" presName="parentText" presStyleLbl="node1" presStyleIdx="2" presStyleCnt="4">
        <dgm:presLayoutVars>
          <dgm:chMax val="0"/>
          <dgm:bulletEnabled val="1"/>
        </dgm:presLayoutVars>
      </dgm:prSet>
      <dgm:spPr/>
    </dgm:pt>
    <dgm:pt modelId="{8681269A-07C5-4BAF-82C4-56AA83C54180}" type="pres">
      <dgm:prSet presAssocID="{9148D493-4B53-42DB-BC51-EB16EEDFE598}" presName="childText" presStyleLbl="revTx" presStyleIdx="2" presStyleCnt="4">
        <dgm:presLayoutVars>
          <dgm:bulletEnabled val="1"/>
        </dgm:presLayoutVars>
      </dgm:prSet>
      <dgm:spPr/>
    </dgm:pt>
    <dgm:pt modelId="{B57933A4-34F8-4324-A284-624DABFF57D9}" type="pres">
      <dgm:prSet presAssocID="{B705694D-18BC-4A7C-9E61-64FD5664DF28}" presName="parentText" presStyleLbl="node1" presStyleIdx="3" presStyleCnt="4">
        <dgm:presLayoutVars>
          <dgm:chMax val="0"/>
          <dgm:bulletEnabled val="1"/>
        </dgm:presLayoutVars>
      </dgm:prSet>
      <dgm:spPr/>
    </dgm:pt>
    <dgm:pt modelId="{B81F0C80-F002-4548-BCD2-3948645AD627}" type="pres">
      <dgm:prSet presAssocID="{B705694D-18BC-4A7C-9E61-64FD5664DF28}" presName="childText" presStyleLbl="revTx" presStyleIdx="3" presStyleCnt="4">
        <dgm:presLayoutVars>
          <dgm:bulletEnabled val="1"/>
        </dgm:presLayoutVars>
      </dgm:prSet>
      <dgm:spPr/>
    </dgm:pt>
  </dgm:ptLst>
  <dgm:cxnLst>
    <dgm:cxn modelId="{412BD800-525F-4649-8122-33AE238D91B3}" type="presOf" srcId="{B9065D50-FE64-4991-9E16-C56DDD389F84}" destId="{B0AFBF10-432F-4448-AE22-E91ED465755E}" srcOrd="0" destOrd="0" presId="urn:microsoft.com/office/officeart/2005/8/layout/vList2"/>
    <dgm:cxn modelId="{D5E9850A-0B1F-47E0-98FA-AE2CD1386D23}" type="presOf" srcId="{4D249278-F56A-4490-8C33-F51D252E8AA2}" destId="{013D0B0A-7932-49DD-A884-821A2FB7C157}" srcOrd="0" destOrd="0" presId="urn:microsoft.com/office/officeart/2005/8/layout/vList2"/>
    <dgm:cxn modelId="{FBFCD60A-663A-42D0-A58B-62A8CB99A9D0}" srcId="{AAEA3D73-3CED-4708-810C-954128141072}" destId="{90230D01-6527-4BAF-8237-3918D013AE3F}" srcOrd="0" destOrd="0" parTransId="{0B0FEC66-FF65-4E61-A573-2DDC1BD152AB}" sibTransId="{D871C3FC-7DE4-48CE-9CD9-5DE5DC84B341}"/>
    <dgm:cxn modelId="{88F2940F-B7F7-47B9-8771-F33D59E9C0DD}" type="presOf" srcId="{57494603-53D1-4B5D-A627-936B87FE04B7}" destId="{BFB0387C-8B9F-4E45-9D2A-625295F9705E}" srcOrd="0" destOrd="1" presId="urn:microsoft.com/office/officeart/2005/8/layout/vList2"/>
    <dgm:cxn modelId="{87D0A634-9094-4D3B-9955-6C19D918CF1E}" type="presOf" srcId="{023AA807-3DC3-4E23-AE9A-69B36DACBD85}" destId="{E84C141F-8769-49BA-8905-36755E2012D3}" srcOrd="0" destOrd="1" presId="urn:microsoft.com/office/officeart/2005/8/layout/vList2"/>
    <dgm:cxn modelId="{C8776A60-9069-4636-ACA6-FA8CD30D1A2B}" type="presOf" srcId="{EAED1D79-8C68-41EB-ABF4-7449134D9564}" destId="{B81F0C80-F002-4548-BCD2-3948645AD627}" srcOrd="0" destOrd="0" presId="urn:microsoft.com/office/officeart/2005/8/layout/vList2"/>
    <dgm:cxn modelId="{105F2065-1BB4-4B6C-8267-968338EA7488}" type="presOf" srcId="{9148D493-4B53-42DB-BC51-EB16EEDFE598}" destId="{138F3539-60E8-4CB0-892F-05AFB8E5A6B0}" srcOrd="0" destOrd="0" presId="urn:microsoft.com/office/officeart/2005/8/layout/vList2"/>
    <dgm:cxn modelId="{D0A81466-BAB5-49FC-9AB2-21D8CE5614A1}" srcId="{9148D493-4B53-42DB-BC51-EB16EEDFE598}" destId="{9FA48BB6-769F-4F4D-BABD-6978E33B0990}" srcOrd="0" destOrd="0" parTransId="{B595E255-79E8-4408-8001-3C5D29FD9F1B}" sibTransId="{489177E8-99B4-41F4-9F7D-B44A98E44688}"/>
    <dgm:cxn modelId="{6D21D046-E8DA-4A3D-A284-11516F13CC82}" srcId="{4D249278-F56A-4490-8C33-F51D252E8AA2}" destId="{B9065D50-FE64-4991-9E16-C56DDD389F84}" srcOrd="0" destOrd="0" parTransId="{9E47F312-BE6F-4FA8-AB8D-4C4BD3E7ABC3}" sibTransId="{5E041B6D-5E97-4CC2-8AED-7839996CFA35}"/>
    <dgm:cxn modelId="{12615669-8EBA-4795-8F21-7062364D1DA5}" type="presOf" srcId="{4EEC6A17-5665-46DD-B5E0-776D9F694231}" destId="{8681269A-07C5-4BAF-82C4-56AA83C54180}" srcOrd="0" destOrd="2" presId="urn:microsoft.com/office/officeart/2005/8/layout/vList2"/>
    <dgm:cxn modelId="{9A970870-6A0D-483A-B28E-A515BD5C4CDA}" srcId="{B705694D-18BC-4A7C-9E61-64FD5664DF28}" destId="{EAED1D79-8C68-41EB-ABF4-7449134D9564}" srcOrd="0" destOrd="0" parTransId="{DD17838C-E366-479C-B06D-1591F0A3715D}" sibTransId="{8BE3DC0E-62D8-4AD2-AB03-ACA351FAC22A}"/>
    <dgm:cxn modelId="{2EBEA172-EB28-45D5-A254-2DF294AEA0A2}" type="presOf" srcId="{B705694D-18BC-4A7C-9E61-64FD5664DF28}" destId="{B57933A4-34F8-4324-A284-624DABFF57D9}" srcOrd="0" destOrd="0" presId="urn:microsoft.com/office/officeart/2005/8/layout/vList2"/>
    <dgm:cxn modelId="{416FA28F-BB14-4E3C-81A0-CB91CE2C3D1C}" type="presOf" srcId="{90230D01-6527-4BAF-8237-3918D013AE3F}" destId="{BFB0387C-8B9F-4E45-9D2A-625295F9705E}" srcOrd="0" destOrd="0" presId="urn:microsoft.com/office/officeart/2005/8/layout/vList2"/>
    <dgm:cxn modelId="{45653599-3393-4B6B-AA59-A0668356F674}" type="presOf" srcId="{EC56ED27-AD35-4827-9317-10983325DB5B}" destId="{E84C141F-8769-49BA-8905-36755E2012D3}" srcOrd="0" destOrd="0" presId="urn:microsoft.com/office/officeart/2005/8/layout/vList2"/>
    <dgm:cxn modelId="{C77553A1-57E8-4E19-ACE9-075EF61F2BFF}" type="presOf" srcId="{3F46101D-D572-40F3-9D16-799560C4100B}" destId="{8681269A-07C5-4BAF-82C4-56AA83C54180}" srcOrd="0" destOrd="1" presId="urn:microsoft.com/office/officeart/2005/8/layout/vList2"/>
    <dgm:cxn modelId="{2D3C3AA8-F404-49E8-8B43-EF2E3D1B25E8}" srcId="{9148D493-4B53-42DB-BC51-EB16EEDFE598}" destId="{3F46101D-D572-40F3-9D16-799560C4100B}" srcOrd="1" destOrd="0" parTransId="{13B823E1-3664-47D6-8D43-F9BA010256DC}" sibTransId="{FE9192B9-8D9A-4A13-9F9B-AD69C3A862ED}"/>
    <dgm:cxn modelId="{1EFCBBB5-6CCD-4699-8D1A-5789F6682C6B}" srcId="{9148D493-4B53-42DB-BC51-EB16EEDFE598}" destId="{4EEC6A17-5665-46DD-B5E0-776D9F694231}" srcOrd="2" destOrd="0" parTransId="{F37F66D9-C693-404B-8ADB-CB9316E7A679}" sibTransId="{9B080325-799D-4B02-BC3D-35EB76E959F3}"/>
    <dgm:cxn modelId="{90F86EBD-DC25-422E-8F83-00A68EADAA99}" srcId="{4D249278-F56A-4490-8C33-F51D252E8AA2}" destId="{B705694D-18BC-4A7C-9E61-64FD5664DF28}" srcOrd="3" destOrd="0" parTransId="{FE3CEECC-896F-4AE1-AB03-5D04434FFB43}" sibTransId="{B7368EA4-3908-42F9-AE8E-9E63C01AA075}"/>
    <dgm:cxn modelId="{33E0BEE4-A8C2-4772-92C8-2143432E3618}" type="presOf" srcId="{9FA48BB6-769F-4F4D-BABD-6978E33B0990}" destId="{8681269A-07C5-4BAF-82C4-56AA83C54180}" srcOrd="0" destOrd="0" presId="urn:microsoft.com/office/officeart/2005/8/layout/vList2"/>
    <dgm:cxn modelId="{581FB6EF-6B31-4012-898F-D62A56ADCAF8}" srcId="{B9065D50-FE64-4991-9E16-C56DDD389F84}" destId="{023AA807-3DC3-4E23-AE9A-69B36DACBD85}" srcOrd="1" destOrd="0" parTransId="{D06ABE5E-F585-42DD-9741-58A572DA5D34}" sibTransId="{2D1040D4-11AA-41DE-A873-2795CC9693E6}"/>
    <dgm:cxn modelId="{CC741CF1-2367-4303-A5F8-31D22177BF9D}" srcId="{4D249278-F56A-4490-8C33-F51D252E8AA2}" destId="{AAEA3D73-3CED-4708-810C-954128141072}" srcOrd="1" destOrd="0" parTransId="{3E3844A9-3E12-4BB8-BCEB-DB0C96B3C8B3}" sibTransId="{1F520C52-810D-4AF8-B8FF-DBA0108AF9FD}"/>
    <dgm:cxn modelId="{815081F4-CDFC-4423-ADD6-A4EE81493106}" srcId="{AAEA3D73-3CED-4708-810C-954128141072}" destId="{57494603-53D1-4B5D-A627-936B87FE04B7}" srcOrd="1" destOrd="0" parTransId="{75472531-1D53-478C-A192-3CB07911CAC4}" sibTransId="{714D9EBC-ACE6-4C49-87F0-79A9C58BA660}"/>
    <dgm:cxn modelId="{A8E2D2F5-0FAA-448E-8C68-FEDB15C1CB8C}" type="presOf" srcId="{AAEA3D73-3CED-4708-810C-954128141072}" destId="{2BC0DCDB-F602-4FE8-9A5D-8A2BC6211C26}" srcOrd="0" destOrd="0" presId="urn:microsoft.com/office/officeart/2005/8/layout/vList2"/>
    <dgm:cxn modelId="{D0156EF7-4562-462A-94C0-30F8B808906B}" srcId="{B9065D50-FE64-4991-9E16-C56DDD389F84}" destId="{EC56ED27-AD35-4827-9317-10983325DB5B}" srcOrd="0" destOrd="0" parTransId="{166CC81C-ACAC-4659-AC8B-D9E7EE341D23}" sibTransId="{FC6954A6-72A2-45AB-BCF2-CCCDB2049E0E}"/>
    <dgm:cxn modelId="{FD45E6FB-749E-42E2-8759-B1FED759D2B1}" srcId="{4D249278-F56A-4490-8C33-F51D252E8AA2}" destId="{9148D493-4B53-42DB-BC51-EB16EEDFE598}" srcOrd="2" destOrd="0" parTransId="{2F15E032-519F-4641-9ED1-CB29819AAEF3}" sibTransId="{3543A1FC-C3A1-4BB1-AA10-0C498F152B14}"/>
    <dgm:cxn modelId="{53E006FF-1896-4DD8-8A30-3BCD9A3E06E9}" type="presParOf" srcId="{013D0B0A-7932-49DD-A884-821A2FB7C157}" destId="{B0AFBF10-432F-4448-AE22-E91ED465755E}" srcOrd="0" destOrd="0" presId="urn:microsoft.com/office/officeart/2005/8/layout/vList2"/>
    <dgm:cxn modelId="{3B7F2972-ACFD-44FB-BE3C-A47E903E6350}" type="presParOf" srcId="{013D0B0A-7932-49DD-A884-821A2FB7C157}" destId="{E84C141F-8769-49BA-8905-36755E2012D3}" srcOrd="1" destOrd="0" presId="urn:microsoft.com/office/officeart/2005/8/layout/vList2"/>
    <dgm:cxn modelId="{921148A1-4B6E-40DA-B683-B63A20518753}" type="presParOf" srcId="{013D0B0A-7932-49DD-A884-821A2FB7C157}" destId="{2BC0DCDB-F602-4FE8-9A5D-8A2BC6211C26}" srcOrd="2" destOrd="0" presId="urn:microsoft.com/office/officeart/2005/8/layout/vList2"/>
    <dgm:cxn modelId="{1DCA1242-8718-45C7-A152-6CAE01D2E3B4}" type="presParOf" srcId="{013D0B0A-7932-49DD-A884-821A2FB7C157}" destId="{BFB0387C-8B9F-4E45-9D2A-625295F9705E}" srcOrd="3" destOrd="0" presId="urn:microsoft.com/office/officeart/2005/8/layout/vList2"/>
    <dgm:cxn modelId="{37704DE1-5068-4544-AF9B-411B4D8FF8D9}" type="presParOf" srcId="{013D0B0A-7932-49DD-A884-821A2FB7C157}" destId="{138F3539-60E8-4CB0-892F-05AFB8E5A6B0}" srcOrd="4" destOrd="0" presId="urn:microsoft.com/office/officeart/2005/8/layout/vList2"/>
    <dgm:cxn modelId="{108E16DF-3729-459F-A009-D65CA4206ACE}" type="presParOf" srcId="{013D0B0A-7932-49DD-A884-821A2FB7C157}" destId="{8681269A-07C5-4BAF-82C4-56AA83C54180}" srcOrd="5" destOrd="0" presId="urn:microsoft.com/office/officeart/2005/8/layout/vList2"/>
    <dgm:cxn modelId="{10F2D005-5333-4D7E-848F-2A3321F74593}" type="presParOf" srcId="{013D0B0A-7932-49DD-A884-821A2FB7C157}" destId="{B57933A4-34F8-4324-A284-624DABFF57D9}" srcOrd="6" destOrd="0" presId="urn:microsoft.com/office/officeart/2005/8/layout/vList2"/>
    <dgm:cxn modelId="{9643D375-3073-4E48-B3EE-6FAF4495A180}" type="presParOf" srcId="{013D0B0A-7932-49DD-A884-821A2FB7C157}" destId="{B81F0C80-F002-4548-BCD2-3948645AD62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9A046-D9B9-459B-BFBB-894B01A62B3B}">
      <dsp:nvSpPr>
        <dsp:cNvPr id="0" name=""/>
        <dsp:cNvSpPr/>
      </dsp:nvSpPr>
      <dsp:spPr>
        <a:xfrm>
          <a:off x="0" y="98303"/>
          <a:ext cx="6391275" cy="95471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a:t>Understand the purpose of a literature review</a:t>
          </a:r>
          <a:endParaRPr lang="en-US" sz="2400" kern="1200"/>
        </a:p>
      </dsp:txBody>
      <dsp:txXfrm>
        <a:off x="46606" y="144909"/>
        <a:ext cx="6298063" cy="861507"/>
      </dsp:txXfrm>
    </dsp:sp>
    <dsp:sp modelId="{0AC6330A-2E11-4D32-BC66-04286A5FEBF6}">
      <dsp:nvSpPr>
        <dsp:cNvPr id="0" name=""/>
        <dsp:cNvSpPr/>
      </dsp:nvSpPr>
      <dsp:spPr>
        <a:xfrm>
          <a:off x="0" y="1122143"/>
          <a:ext cx="6391275" cy="954719"/>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a:t>Understand different Types of Research Source</a:t>
          </a:r>
          <a:endParaRPr lang="en-US" sz="2400" kern="1200"/>
        </a:p>
      </dsp:txBody>
      <dsp:txXfrm>
        <a:off x="46606" y="1168749"/>
        <a:ext cx="6298063" cy="861507"/>
      </dsp:txXfrm>
    </dsp:sp>
    <dsp:sp modelId="{5597B704-ED62-46BE-AA00-697E83761D21}">
      <dsp:nvSpPr>
        <dsp:cNvPr id="0" name=""/>
        <dsp:cNvSpPr/>
      </dsp:nvSpPr>
      <dsp:spPr>
        <a:xfrm>
          <a:off x="0" y="2145983"/>
          <a:ext cx="6391275" cy="954719"/>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a:t>Developing of Research questions and its importance</a:t>
          </a:r>
          <a:endParaRPr lang="en-US" sz="2400" kern="1200"/>
        </a:p>
      </dsp:txBody>
      <dsp:txXfrm>
        <a:off x="46606" y="2192589"/>
        <a:ext cx="6298063" cy="861507"/>
      </dsp:txXfrm>
    </dsp:sp>
    <dsp:sp modelId="{2487D333-BF7D-4BAB-AE79-67615E5C7243}">
      <dsp:nvSpPr>
        <dsp:cNvPr id="0" name=""/>
        <dsp:cNvSpPr/>
      </dsp:nvSpPr>
      <dsp:spPr>
        <a:xfrm>
          <a:off x="0" y="3169823"/>
          <a:ext cx="6391275" cy="954719"/>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a:t>How to Critically think, reading and writing</a:t>
          </a:r>
          <a:endParaRPr lang="en-US" sz="2400" kern="1200"/>
        </a:p>
      </dsp:txBody>
      <dsp:txXfrm>
        <a:off x="46606" y="3216429"/>
        <a:ext cx="6298063" cy="861507"/>
      </dsp:txXfrm>
    </dsp:sp>
    <dsp:sp modelId="{FBFF3E19-0326-4E30-874E-F6A3A723CB61}">
      <dsp:nvSpPr>
        <dsp:cNvPr id="0" name=""/>
        <dsp:cNvSpPr/>
      </dsp:nvSpPr>
      <dsp:spPr>
        <a:xfrm>
          <a:off x="0" y="4193663"/>
          <a:ext cx="6391275" cy="954719"/>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a:t>Structure of Literature Review</a:t>
          </a:r>
          <a:endParaRPr lang="en-US" sz="2400" kern="1200"/>
        </a:p>
      </dsp:txBody>
      <dsp:txXfrm>
        <a:off x="46606" y="4240269"/>
        <a:ext cx="6298063" cy="861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61FC-982B-42A4-B515-B182AA008EB0}">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C83E3-B789-48D1-B16F-1BB909B55DBB}">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297A72-98A9-42A9-BC3A-4637956CA593}">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b="0" i="0" kern="1200"/>
            <a:t>A literature review is a systematic analysis and summary of the published academic writings directly relating to your topic of research. </a:t>
          </a:r>
          <a:endParaRPr lang="en-US" sz="1600" kern="1200"/>
        </a:p>
      </dsp:txBody>
      <dsp:txXfrm>
        <a:off x="1730984" y="640"/>
        <a:ext cx="4660290" cy="1498687"/>
      </dsp:txXfrm>
    </dsp:sp>
    <dsp:sp modelId="{DAE1BF50-6E36-40D8-AD75-2D01A9302640}">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16385-D6F2-4712-A4E7-2D8B9B5DC825}">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949AC8-E1AF-4307-B79F-4E138A74BA22}">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b="0" i="0" kern="1200"/>
            <a:t>It should provide the reader with background information on your topic, and explain the significance of your research. </a:t>
          </a:r>
          <a:endParaRPr lang="en-US" sz="1600" kern="1200"/>
        </a:p>
      </dsp:txBody>
      <dsp:txXfrm>
        <a:off x="1730984" y="1873999"/>
        <a:ext cx="4660290" cy="1498687"/>
      </dsp:txXfrm>
    </dsp:sp>
    <dsp:sp modelId="{CF1A2A93-A2A9-49DE-A2FE-2A8C271A099B}">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9FB68-0DE5-493A-9192-A7718F54AFB3}">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ADF6A1-702D-4805-B7CD-226425740C37}">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b="0" i="0" kern="1200"/>
            <a:t>Literature reviews are designed to</a:t>
          </a:r>
          <a:r>
            <a:rPr lang="en-US" sz="1600" b="1" i="0" kern="1200"/>
            <a:t> identify</a:t>
          </a:r>
          <a:r>
            <a:rPr lang="en-US" sz="1600" b="0" i="0" kern="1200"/>
            <a:t> and </a:t>
          </a:r>
          <a:r>
            <a:rPr lang="en-US" sz="1600" b="1" i="0" kern="1200"/>
            <a:t>critique</a:t>
          </a:r>
          <a:r>
            <a:rPr lang="en-US" sz="1600" b="0" i="0" kern="1200"/>
            <a:t> the existing literature on a topic to justify your research  by exposing gaps in current research.  </a:t>
          </a:r>
          <a:endParaRPr lang="en-US" sz="1600" kern="1200"/>
        </a:p>
      </dsp:txBody>
      <dsp:txXfrm>
        <a:off x="1730984" y="3747359"/>
        <a:ext cx="4660290" cy="1498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B6428-8CC9-4CC0-81B9-675CA0B81C88}">
      <dsp:nvSpPr>
        <dsp:cNvPr id="0" name=""/>
        <dsp:cNvSpPr/>
      </dsp:nvSpPr>
      <dsp:spPr>
        <a:xfrm>
          <a:off x="3337" y="1710238"/>
          <a:ext cx="1263885" cy="7583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kern="1200" dirty="0"/>
            <a:t>Topic of Interest</a:t>
          </a:r>
        </a:p>
      </dsp:txBody>
      <dsp:txXfrm>
        <a:off x="25548" y="1732449"/>
        <a:ext cx="1219463" cy="713909"/>
      </dsp:txXfrm>
    </dsp:sp>
    <dsp:sp modelId="{9D2726B3-AD5C-4343-99E6-FD9676675C8F}">
      <dsp:nvSpPr>
        <dsp:cNvPr id="0" name=""/>
        <dsp:cNvSpPr/>
      </dsp:nvSpPr>
      <dsp:spPr>
        <a:xfrm>
          <a:off x="1393611" y="1932682"/>
          <a:ext cx="267943" cy="313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a:off x="1393611" y="1995371"/>
        <a:ext cx="187560" cy="188065"/>
      </dsp:txXfrm>
    </dsp:sp>
    <dsp:sp modelId="{5E98B9E3-F106-4DFD-BAA1-1B7E13ED4D47}">
      <dsp:nvSpPr>
        <dsp:cNvPr id="0" name=""/>
        <dsp:cNvSpPr/>
      </dsp:nvSpPr>
      <dsp:spPr>
        <a:xfrm>
          <a:off x="1772777" y="1710238"/>
          <a:ext cx="1263885" cy="7583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kern="1200" dirty="0"/>
            <a:t>Subtopic</a:t>
          </a:r>
        </a:p>
      </dsp:txBody>
      <dsp:txXfrm>
        <a:off x="1794988" y="1732449"/>
        <a:ext cx="1219463" cy="713909"/>
      </dsp:txXfrm>
    </dsp:sp>
    <dsp:sp modelId="{810E56CE-175A-4D9A-8B32-63E3E20A7873}">
      <dsp:nvSpPr>
        <dsp:cNvPr id="0" name=""/>
        <dsp:cNvSpPr/>
      </dsp:nvSpPr>
      <dsp:spPr>
        <a:xfrm>
          <a:off x="3163051" y="1932682"/>
          <a:ext cx="267943" cy="313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a:off x="3163051" y="1995371"/>
        <a:ext cx="187560" cy="188065"/>
      </dsp:txXfrm>
    </dsp:sp>
    <dsp:sp modelId="{DB0C5DF4-37F2-4063-A846-D5D5BFC48ADC}">
      <dsp:nvSpPr>
        <dsp:cNvPr id="0" name=""/>
        <dsp:cNvSpPr/>
      </dsp:nvSpPr>
      <dsp:spPr>
        <a:xfrm>
          <a:off x="3542217" y="1710238"/>
          <a:ext cx="1263885" cy="7583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kern="1200" dirty="0"/>
            <a:t>Preliminary background research</a:t>
          </a:r>
        </a:p>
      </dsp:txBody>
      <dsp:txXfrm>
        <a:off x="3564428" y="1732449"/>
        <a:ext cx="1219463" cy="713909"/>
      </dsp:txXfrm>
    </dsp:sp>
    <dsp:sp modelId="{C0FC454D-E014-40BD-89F5-5F821734025E}">
      <dsp:nvSpPr>
        <dsp:cNvPr id="0" name=""/>
        <dsp:cNvSpPr/>
      </dsp:nvSpPr>
      <dsp:spPr>
        <a:xfrm>
          <a:off x="4932491" y="1932682"/>
          <a:ext cx="267943" cy="313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a:off x="4932491" y="1995371"/>
        <a:ext cx="187560" cy="188065"/>
      </dsp:txXfrm>
    </dsp:sp>
    <dsp:sp modelId="{29B970C5-F8CE-4713-B29A-B23D673D515B}">
      <dsp:nvSpPr>
        <dsp:cNvPr id="0" name=""/>
        <dsp:cNvSpPr/>
      </dsp:nvSpPr>
      <dsp:spPr>
        <a:xfrm>
          <a:off x="5311657" y="1710238"/>
          <a:ext cx="1263885" cy="7583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kern="1200" dirty="0"/>
            <a:t>Define Audience</a:t>
          </a:r>
        </a:p>
      </dsp:txBody>
      <dsp:txXfrm>
        <a:off x="5333868" y="1732449"/>
        <a:ext cx="1219463" cy="713909"/>
      </dsp:txXfrm>
    </dsp:sp>
    <dsp:sp modelId="{52FAD567-7323-4C45-BDEA-19B6C4350F7F}">
      <dsp:nvSpPr>
        <dsp:cNvPr id="0" name=""/>
        <dsp:cNvSpPr/>
      </dsp:nvSpPr>
      <dsp:spPr>
        <a:xfrm>
          <a:off x="6701931" y="1932682"/>
          <a:ext cx="267943" cy="313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a:off x="6701931" y="1995371"/>
        <a:ext cx="187560" cy="188065"/>
      </dsp:txXfrm>
    </dsp:sp>
    <dsp:sp modelId="{BEC40C9F-1EB8-4EDC-8668-23BE5CA8965B}">
      <dsp:nvSpPr>
        <dsp:cNvPr id="0" name=""/>
        <dsp:cNvSpPr/>
      </dsp:nvSpPr>
      <dsp:spPr>
        <a:xfrm>
          <a:off x="7081097" y="1710238"/>
          <a:ext cx="1263885" cy="7583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kern="1200" dirty="0"/>
            <a:t>Identify Goals</a:t>
          </a:r>
        </a:p>
      </dsp:txBody>
      <dsp:txXfrm>
        <a:off x="7103308" y="1732449"/>
        <a:ext cx="1219463" cy="713909"/>
      </dsp:txXfrm>
    </dsp:sp>
    <dsp:sp modelId="{49F8ACBC-0251-45E7-8B27-6AF84F767783}">
      <dsp:nvSpPr>
        <dsp:cNvPr id="0" name=""/>
        <dsp:cNvSpPr/>
      </dsp:nvSpPr>
      <dsp:spPr>
        <a:xfrm>
          <a:off x="8471371" y="1932682"/>
          <a:ext cx="267943" cy="313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a:off x="8471371" y="1995371"/>
        <a:ext cx="187560" cy="188065"/>
      </dsp:txXfrm>
    </dsp:sp>
    <dsp:sp modelId="{A8F8F11D-E38D-429A-B4D3-F68E4B8988B6}">
      <dsp:nvSpPr>
        <dsp:cNvPr id="0" name=""/>
        <dsp:cNvSpPr/>
      </dsp:nvSpPr>
      <dsp:spPr>
        <a:xfrm>
          <a:off x="8850536" y="1710238"/>
          <a:ext cx="1263885" cy="7583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kern="1200" dirty="0"/>
            <a:t>Brainstorm Relevant Questions</a:t>
          </a:r>
        </a:p>
      </dsp:txBody>
      <dsp:txXfrm>
        <a:off x="8872747" y="1732449"/>
        <a:ext cx="1219463" cy="713909"/>
      </dsp:txXfrm>
    </dsp:sp>
    <dsp:sp modelId="{FC7DA864-0B61-4237-9ECF-05B131265E2F}">
      <dsp:nvSpPr>
        <dsp:cNvPr id="0" name=""/>
        <dsp:cNvSpPr/>
      </dsp:nvSpPr>
      <dsp:spPr>
        <a:xfrm>
          <a:off x="10240811" y="1932682"/>
          <a:ext cx="267943" cy="313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a:off x="10240811" y="1995371"/>
        <a:ext cx="187560" cy="188065"/>
      </dsp:txXfrm>
    </dsp:sp>
    <dsp:sp modelId="{4F74CC01-9ED9-4E0E-BDEE-F4203DA4D271}">
      <dsp:nvSpPr>
        <dsp:cNvPr id="0" name=""/>
        <dsp:cNvSpPr/>
      </dsp:nvSpPr>
      <dsp:spPr>
        <a:xfrm>
          <a:off x="10619976" y="1710238"/>
          <a:ext cx="1263885" cy="7583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MY" sz="1400" kern="1200" dirty="0"/>
            <a:t>Select and Refine RQ</a:t>
          </a:r>
        </a:p>
      </dsp:txBody>
      <dsp:txXfrm>
        <a:off x="10642187" y="1732449"/>
        <a:ext cx="1219463" cy="713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FBF10-432F-4448-AE22-E91ED465755E}">
      <dsp:nvSpPr>
        <dsp:cNvPr id="0" name=""/>
        <dsp:cNvSpPr/>
      </dsp:nvSpPr>
      <dsp:spPr>
        <a:xfrm>
          <a:off x="0" y="58184"/>
          <a:ext cx="11183112"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MY" sz="2200" kern="1200" dirty="0"/>
            <a:t>Annotate while reading</a:t>
          </a:r>
        </a:p>
      </dsp:txBody>
      <dsp:txXfrm>
        <a:off x="25759" y="83943"/>
        <a:ext cx="11131594" cy="476152"/>
      </dsp:txXfrm>
    </dsp:sp>
    <dsp:sp modelId="{E84C141F-8769-49BA-8905-36755E2012D3}">
      <dsp:nvSpPr>
        <dsp:cNvPr id="0" name=""/>
        <dsp:cNvSpPr/>
      </dsp:nvSpPr>
      <dsp:spPr>
        <a:xfrm>
          <a:off x="0" y="585854"/>
          <a:ext cx="11183112"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MY" sz="1700" kern="1200" dirty="0"/>
            <a:t>Highlight key points, arguments, and evidence</a:t>
          </a:r>
        </a:p>
        <a:p>
          <a:pPr marL="171450" lvl="1" indent="-171450" algn="l" defTabSz="755650">
            <a:lnSpc>
              <a:spcPct val="90000"/>
            </a:lnSpc>
            <a:spcBef>
              <a:spcPct val="0"/>
            </a:spcBef>
            <a:spcAft>
              <a:spcPct val="20000"/>
            </a:spcAft>
            <a:buChar char="•"/>
          </a:pPr>
          <a:r>
            <a:rPr lang="en-MY" sz="1700" kern="1200" dirty="0"/>
            <a:t>Note any questions or critiques as you read</a:t>
          </a:r>
        </a:p>
      </dsp:txBody>
      <dsp:txXfrm>
        <a:off x="0" y="585854"/>
        <a:ext cx="11183112" cy="592020"/>
      </dsp:txXfrm>
    </dsp:sp>
    <dsp:sp modelId="{2BC0DCDB-F602-4FE8-9A5D-8A2BC6211C26}">
      <dsp:nvSpPr>
        <dsp:cNvPr id="0" name=""/>
        <dsp:cNvSpPr/>
      </dsp:nvSpPr>
      <dsp:spPr>
        <a:xfrm>
          <a:off x="0" y="1177874"/>
          <a:ext cx="11183112"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MY" sz="2200" kern="1200" dirty="0"/>
            <a:t>Use Framework </a:t>
          </a:r>
        </a:p>
      </dsp:txBody>
      <dsp:txXfrm>
        <a:off x="25759" y="1203633"/>
        <a:ext cx="11131594" cy="476152"/>
      </dsp:txXfrm>
    </dsp:sp>
    <dsp:sp modelId="{BFB0387C-8B9F-4E45-9D2A-625295F9705E}">
      <dsp:nvSpPr>
        <dsp:cNvPr id="0" name=""/>
        <dsp:cNvSpPr/>
      </dsp:nvSpPr>
      <dsp:spPr>
        <a:xfrm>
          <a:off x="0" y="1705545"/>
          <a:ext cx="11183112"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MY" sz="1700" kern="1200" dirty="0"/>
            <a:t>CRAAP test (Currency, Relevance, Authority, Accuracy, Purpose) </a:t>
          </a:r>
        </a:p>
        <a:p>
          <a:pPr marL="171450" lvl="1" indent="-171450" algn="l" defTabSz="755650">
            <a:lnSpc>
              <a:spcPct val="90000"/>
            </a:lnSpc>
            <a:spcBef>
              <a:spcPct val="0"/>
            </a:spcBef>
            <a:spcAft>
              <a:spcPct val="20000"/>
            </a:spcAft>
            <a:buChar char="•"/>
          </a:pPr>
          <a:r>
            <a:rPr lang="en-MY" sz="1700" kern="1200" dirty="0"/>
            <a:t>5W1H (What, When, Why, Who, Where) and How)</a:t>
          </a:r>
        </a:p>
      </dsp:txBody>
      <dsp:txXfrm>
        <a:off x="0" y="1705545"/>
        <a:ext cx="11183112" cy="592020"/>
      </dsp:txXfrm>
    </dsp:sp>
    <dsp:sp modelId="{138F3539-60E8-4CB0-892F-05AFB8E5A6B0}">
      <dsp:nvSpPr>
        <dsp:cNvPr id="0" name=""/>
        <dsp:cNvSpPr/>
      </dsp:nvSpPr>
      <dsp:spPr>
        <a:xfrm>
          <a:off x="0" y="2297565"/>
          <a:ext cx="11183112"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MY" sz="2200" kern="1200" dirty="0"/>
            <a:t>Engage with questions</a:t>
          </a:r>
        </a:p>
      </dsp:txBody>
      <dsp:txXfrm>
        <a:off x="25759" y="2323324"/>
        <a:ext cx="11131594" cy="476152"/>
      </dsp:txXfrm>
    </dsp:sp>
    <dsp:sp modelId="{8681269A-07C5-4BAF-82C4-56AA83C54180}">
      <dsp:nvSpPr>
        <dsp:cNvPr id="0" name=""/>
        <dsp:cNvSpPr/>
      </dsp:nvSpPr>
      <dsp:spPr>
        <a:xfrm>
          <a:off x="0" y="2825234"/>
          <a:ext cx="11183112"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MY" sz="1700" kern="1200" dirty="0"/>
            <a:t>What is the author’s purpose?</a:t>
          </a:r>
        </a:p>
        <a:p>
          <a:pPr marL="171450" lvl="1" indent="-171450" algn="l" defTabSz="755650">
            <a:lnSpc>
              <a:spcPct val="90000"/>
            </a:lnSpc>
            <a:spcBef>
              <a:spcPct val="0"/>
            </a:spcBef>
            <a:spcAft>
              <a:spcPct val="20000"/>
            </a:spcAft>
            <a:buChar char="•"/>
          </a:pPr>
          <a:r>
            <a:rPr lang="en-MY" sz="1700" kern="1200" dirty="0"/>
            <a:t>Are there any biases or assumptions?</a:t>
          </a:r>
        </a:p>
        <a:p>
          <a:pPr marL="171450" lvl="1" indent="-171450" algn="l" defTabSz="755650">
            <a:lnSpc>
              <a:spcPct val="90000"/>
            </a:lnSpc>
            <a:spcBef>
              <a:spcPct val="0"/>
            </a:spcBef>
            <a:spcAft>
              <a:spcPct val="20000"/>
            </a:spcAft>
            <a:buChar char="•"/>
          </a:pPr>
          <a:r>
            <a:rPr lang="en-MY" sz="1700" kern="1200" dirty="0"/>
            <a:t>Is the argument is logical and well-supported?</a:t>
          </a:r>
        </a:p>
      </dsp:txBody>
      <dsp:txXfrm>
        <a:off x="0" y="2825234"/>
        <a:ext cx="11183112" cy="888030"/>
      </dsp:txXfrm>
    </dsp:sp>
    <dsp:sp modelId="{B57933A4-34F8-4324-A284-624DABFF57D9}">
      <dsp:nvSpPr>
        <dsp:cNvPr id="0" name=""/>
        <dsp:cNvSpPr/>
      </dsp:nvSpPr>
      <dsp:spPr>
        <a:xfrm>
          <a:off x="0" y="3713265"/>
          <a:ext cx="11183112"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MY" sz="2200" kern="1200" dirty="0"/>
            <a:t>Synthesize Findings</a:t>
          </a:r>
        </a:p>
      </dsp:txBody>
      <dsp:txXfrm>
        <a:off x="25759" y="3739024"/>
        <a:ext cx="11131594" cy="476152"/>
      </dsp:txXfrm>
    </dsp:sp>
    <dsp:sp modelId="{B81F0C80-F002-4548-BCD2-3948645AD627}">
      <dsp:nvSpPr>
        <dsp:cNvPr id="0" name=""/>
        <dsp:cNvSpPr/>
      </dsp:nvSpPr>
      <dsp:spPr>
        <a:xfrm>
          <a:off x="0" y="4240935"/>
          <a:ext cx="1118311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MY" sz="1700" kern="1200" dirty="0"/>
            <a:t>Link Ideas between sources to build a coherent narrative</a:t>
          </a:r>
        </a:p>
      </dsp:txBody>
      <dsp:txXfrm>
        <a:off x="0" y="4240935"/>
        <a:ext cx="11183112" cy="3643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4B7EB-8382-4B4E-9532-D3A26A48576F}" type="datetimeFigureOut">
              <a:rPr lang="en-MY" smtClean="0"/>
              <a:t>13/12/2024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8320-A343-4D41-A515-654CC69F83CB}" type="slidenum">
              <a:rPr lang="en-MY" smtClean="0"/>
              <a:t>‹#›</a:t>
            </a:fld>
            <a:endParaRPr lang="en-MY"/>
          </a:p>
        </p:txBody>
      </p:sp>
    </p:spTree>
    <p:extLst>
      <p:ext uri="{BB962C8B-B14F-4D97-AF65-F5344CB8AC3E}">
        <p14:creationId xmlns:p14="http://schemas.microsoft.com/office/powerpoint/2010/main" val="3775932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289CC-D205-4891-A44B-3184FC70AFE5}" type="slidenum">
              <a:rPr kumimoji="0" lang="en-MY"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MY"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68330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289CC-D205-4891-A44B-3184FC70AFE5}" type="slidenum">
              <a:rPr kumimoji="0" lang="en-MY"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MY"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9253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MY"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289CC-D205-4891-A44B-3184FC70AFE5}" type="slidenum">
              <a:rPr kumimoji="0" lang="en-MY"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MY"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4011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MY"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289CC-D205-4891-A44B-3184FC70AFE5}" type="slidenum">
              <a:rPr kumimoji="0" lang="en-MY"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MY"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6355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289CC-D205-4891-A44B-3184FC70AFE5}" type="slidenum">
              <a:rPr kumimoji="0" lang="en-MY"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MY"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82014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289CC-D205-4891-A44B-3184FC70AFE5}" type="slidenum">
              <a:rPr kumimoji="0" lang="en-MY"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MY"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0936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289CC-D205-4891-A44B-3184FC70AFE5}" type="slidenum">
              <a:rPr kumimoji="0" lang="en-MY"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MY"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2927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DBCCE-FF3D-49ED-70D3-01587C39E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E95828-5B13-D427-EE4A-D0B9107B07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7DC6BD-EC3E-34E4-B301-C22699EF5AD1}"/>
              </a:ext>
            </a:extLst>
          </p:cNvPr>
          <p:cNvSpPr>
            <a:spLocks noGrp="1"/>
          </p:cNvSpPr>
          <p:nvPr>
            <p:ph type="body" idx="1"/>
          </p:nvPr>
        </p:nvSpPr>
        <p:spPr/>
        <p:txBody>
          <a:bodyPr/>
          <a:lstStyle/>
          <a:p>
            <a:endParaRPr lang="en-MY" dirty="0"/>
          </a:p>
        </p:txBody>
      </p:sp>
      <p:sp>
        <p:nvSpPr>
          <p:cNvPr id="4" name="Slide Number Placeholder 3">
            <a:extLst>
              <a:ext uri="{FF2B5EF4-FFF2-40B4-BE49-F238E27FC236}">
                <a16:creationId xmlns:a16="http://schemas.microsoft.com/office/drawing/2014/main" id="{D4A8FC3F-F56C-F379-3C43-CBCE0803E2E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289CC-D205-4891-A44B-3184FC70AFE5}" type="slidenum">
              <a:rPr kumimoji="0" lang="en-MY"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MY"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51917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D585AF5-2B47-4C86-B17B-A539011EFCEF}" type="datetimeFigureOut">
              <a:rPr lang="en-US" smtClean="0"/>
              <a:t>12/13/2024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286649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336573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1125390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3741812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27739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3726024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363683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D585AF5-2B47-4C86-B17B-A539011EFCEF}"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409193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D585AF5-2B47-4C86-B17B-A539011EFCEF}"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155584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374191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79357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116886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49300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167335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312241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238475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585AF5-2B47-4C86-B17B-A539011EFCEF}" type="datetimeFigureOut">
              <a:rPr lang="en-US" smtClean="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F93F06-9052-4270-9E97-EFACD8F90C4D}" type="slidenum">
              <a:rPr lang="en-US" smtClean="0"/>
              <a:t>‹#›</a:t>
            </a:fld>
            <a:endParaRPr lang="en-US" dirty="0"/>
          </a:p>
        </p:txBody>
      </p:sp>
    </p:spTree>
    <p:extLst>
      <p:ext uri="{BB962C8B-B14F-4D97-AF65-F5344CB8AC3E}">
        <p14:creationId xmlns:p14="http://schemas.microsoft.com/office/powerpoint/2010/main" val="82892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D585AF5-2B47-4C86-B17B-A539011EFCEF}" type="datetimeFigureOut">
              <a:rPr lang="en-US" smtClean="0"/>
              <a:t>12/13/2024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1F93F06-9052-4270-9E97-EFACD8F90C4D}" type="slidenum">
              <a:rPr lang="en-US" smtClean="0"/>
              <a:t>‹#›</a:t>
            </a:fld>
            <a:endParaRPr lang="en-US" dirty="0"/>
          </a:p>
        </p:txBody>
      </p:sp>
    </p:spTree>
    <p:extLst>
      <p:ext uri="{BB962C8B-B14F-4D97-AF65-F5344CB8AC3E}">
        <p14:creationId xmlns:p14="http://schemas.microsoft.com/office/powerpoint/2010/main" val="97285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hyperlink" Target="../Desktop/LR%20Workshop/Activity%202.docx"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grpSp>
      <p:sp>
        <p:nvSpPr>
          <p:cNvPr id="2" name="Title 1"/>
          <p:cNvSpPr>
            <a:spLocks noGrp="1"/>
          </p:cNvSpPr>
          <p:nvPr>
            <p:ph type="title"/>
          </p:nvPr>
        </p:nvSpPr>
        <p:spPr>
          <a:xfrm>
            <a:off x="1154955" y="973667"/>
            <a:ext cx="2942210" cy="4833745"/>
          </a:xfrm>
        </p:spPr>
        <p:txBody>
          <a:bodyPr>
            <a:normAutofit/>
          </a:bodyPr>
          <a:lstStyle/>
          <a:p>
            <a:r>
              <a:rPr lang="en-GB">
                <a:solidFill>
                  <a:srgbClr val="EBEBEB"/>
                </a:solidFill>
              </a:rPr>
              <a:t>Today’s aims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aphicFrame>
        <p:nvGraphicFramePr>
          <p:cNvPr id="5" name="Content Placeholder 2">
            <a:extLst>
              <a:ext uri="{FF2B5EF4-FFF2-40B4-BE49-F238E27FC236}">
                <a16:creationId xmlns:a16="http://schemas.microsoft.com/office/drawing/2014/main" id="{A1B717A1-5437-F838-1160-F92629DD2508}"/>
              </a:ext>
            </a:extLst>
          </p:cNvPr>
          <p:cNvGraphicFramePr>
            <a:graphicFrameLocks noGrp="1"/>
          </p:cNvGraphicFramePr>
          <p:nvPr>
            <p:ph idx="1"/>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37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CAA23-A3A6-E076-AEB0-6EF9F54C8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1DAE54-9789-C8BA-AE4C-FC2D146135A3}"/>
              </a:ext>
            </a:extLst>
          </p:cNvPr>
          <p:cNvSpPr>
            <a:spLocks noGrp="1"/>
          </p:cNvSpPr>
          <p:nvPr>
            <p:ph type="title"/>
          </p:nvPr>
        </p:nvSpPr>
        <p:spPr/>
        <p:txBody>
          <a:bodyPr/>
          <a:lstStyle/>
          <a:p>
            <a:r>
              <a:rPr lang="en-US" dirty="0"/>
              <a:t>Understanding Research Sources</a:t>
            </a:r>
            <a:endParaRPr lang="en-MY" dirty="0"/>
          </a:p>
        </p:txBody>
      </p:sp>
      <p:sp>
        <p:nvSpPr>
          <p:cNvPr id="3" name="Content Placeholder 2">
            <a:extLst>
              <a:ext uri="{FF2B5EF4-FFF2-40B4-BE49-F238E27FC236}">
                <a16:creationId xmlns:a16="http://schemas.microsoft.com/office/drawing/2014/main" id="{40983E20-8437-34C4-E110-1BA81BBE17E8}"/>
              </a:ext>
            </a:extLst>
          </p:cNvPr>
          <p:cNvSpPr>
            <a:spLocks noGrp="1"/>
          </p:cNvSpPr>
          <p:nvPr>
            <p:ph idx="1"/>
          </p:nvPr>
        </p:nvSpPr>
        <p:spPr>
          <a:xfrm>
            <a:off x="448056" y="2194560"/>
            <a:ext cx="11173968" cy="3825240"/>
          </a:xfrm>
        </p:spPr>
        <p:txBody>
          <a:bodyPr/>
          <a:lstStyle/>
          <a:p>
            <a:pPr marL="0" indent="0">
              <a:buNone/>
            </a:pPr>
            <a:r>
              <a:rPr lang="en-US" sz="2400" b="1" dirty="0"/>
              <a:t>Secondary Sources</a:t>
            </a:r>
          </a:p>
          <a:p>
            <a:r>
              <a:rPr lang="en-US" sz="2000" b="1" dirty="0"/>
              <a:t>Secondary</a:t>
            </a:r>
            <a:r>
              <a:rPr lang="en-US" sz="2000" dirty="0"/>
              <a:t> sources interpret, analyze, and critique primary sources. </a:t>
            </a:r>
          </a:p>
          <a:p>
            <a:r>
              <a:rPr lang="en-US" sz="2000" dirty="0"/>
              <a:t>Offer a </a:t>
            </a:r>
            <a:r>
              <a:rPr lang="en-US" sz="2000" b="1" dirty="0"/>
              <a:t>second-hand perspective </a:t>
            </a:r>
            <a:r>
              <a:rPr lang="en-US" sz="2000" dirty="0"/>
              <a:t>on events or provide interpretations of firsthand accounts.</a:t>
            </a:r>
          </a:p>
          <a:p>
            <a:r>
              <a:rPr lang="en-US" sz="2000" dirty="0"/>
              <a:t>Present a narrative that is one or more steps removed from the original person, time, place, or event. </a:t>
            </a:r>
          </a:p>
          <a:p>
            <a:r>
              <a:rPr lang="en-US" sz="2000" dirty="0"/>
              <a:t>Example; analyses of clinical trials, analyses/interpretations/critiques of previous research,  datasets and databases that have been processed, texts and books that use a variety of primary sources as evidence to back up arguments and/or conclusions, book and article reviews.</a:t>
            </a:r>
            <a:endParaRPr lang="en-MY" sz="2000" dirty="0"/>
          </a:p>
        </p:txBody>
      </p:sp>
    </p:spTree>
    <p:extLst>
      <p:ext uri="{BB962C8B-B14F-4D97-AF65-F5344CB8AC3E}">
        <p14:creationId xmlns:p14="http://schemas.microsoft.com/office/powerpoint/2010/main" val="121581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079-9405-77E1-C0A1-58B7FA682543}"/>
              </a:ext>
            </a:extLst>
          </p:cNvPr>
          <p:cNvSpPr>
            <a:spLocks noGrp="1"/>
          </p:cNvSpPr>
          <p:nvPr>
            <p:ph type="title"/>
          </p:nvPr>
        </p:nvSpPr>
        <p:spPr>
          <a:xfrm>
            <a:off x="1715293" y="3223092"/>
            <a:ext cx="8761413" cy="1312332"/>
          </a:xfrm>
        </p:spPr>
        <p:txBody>
          <a:bodyPr/>
          <a:lstStyle/>
          <a:p>
            <a:pPr algn="ctr"/>
            <a:r>
              <a:rPr lang="en-MY" b="1" dirty="0">
                <a:solidFill>
                  <a:schemeClr val="tx1">
                    <a:lumMod val="95000"/>
                    <a:lumOff val="5000"/>
                  </a:schemeClr>
                </a:solidFill>
              </a:rPr>
              <a:t>Activity 1 : Distinguish between different sources</a:t>
            </a:r>
          </a:p>
        </p:txBody>
      </p:sp>
    </p:spTree>
    <p:extLst>
      <p:ext uri="{BB962C8B-B14F-4D97-AF65-F5344CB8AC3E}">
        <p14:creationId xmlns:p14="http://schemas.microsoft.com/office/powerpoint/2010/main" val="135885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04C5-34AB-DFF0-B891-FADDEFB47987}"/>
              </a:ext>
            </a:extLst>
          </p:cNvPr>
          <p:cNvSpPr>
            <a:spLocks noGrp="1"/>
          </p:cNvSpPr>
          <p:nvPr>
            <p:ph type="title"/>
          </p:nvPr>
        </p:nvSpPr>
        <p:spPr/>
        <p:txBody>
          <a:bodyPr/>
          <a:lstStyle/>
          <a:p>
            <a:r>
              <a:rPr lang="en-US" b="1" dirty="0"/>
              <a:t>Source 1</a:t>
            </a:r>
            <a:endParaRPr lang="en-MY" b="1" dirty="0"/>
          </a:p>
        </p:txBody>
      </p:sp>
      <p:sp>
        <p:nvSpPr>
          <p:cNvPr id="3" name="Content Placeholder 2">
            <a:extLst>
              <a:ext uri="{FF2B5EF4-FFF2-40B4-BE49-F238E27FC236}">
                <a16:creationId xmlns:a16="http://schemas.microsoft.com/office/drawing/2014/main" id="{1EF2860B-4787-1E58-967F-1C939B7F122E}"/>
              </a:ext>
            </a:extLst>
          </p:cNvPr>
          <p:cNvSpPr>
            <a:spLocks noGrp="1"/>
          </p:cNvSpPr>
          <p:nvPr>
            <p:ph idx="1"/>
          </p:nvPr>
        </p:nvSpPr>
        <p:spPr/>
        <p:txBody>
          <a:bodyPr/>
          <a:lstStyle/>
          <a:p>
            <a:pPr marL="0" indent="0">
              <a:buNone/>
            </a:pPr>
            <a:r>
              <a:rPr lang="en-US" dirty="0"/>
              <a:t>A newspaper article that describes an air disaster that has taken place the previous evening.</a:t>
            </a:r>
          </a:p>
          <a:p>
            <a:pPr>
              <a:buAutoNum type="alphaUcPeriod"/>
            </a:pPr>
            <a:r>
              <a:rPr lang="en-MY" dirty="0"/>
              <a:t>Primary</a:t>
            </a:r>
          </a:p>
          <a:p>
            <a:pPr>
              <a:buAutoNum type="alphaUcPeriod"/>
            </a:pPr>
            <a:r>
              <a:rPr lang="en-MY" b="1" dirty="0"/>
              <a:t>Secondary </a:t>
            </a:r>
          </a:p>
          <a:p>
            <a:pPr marL="0" indent="0">
              <a:buNone/>
            </a:pPr>
            <a:endParaRPr lang="en-US" dirty="0"/>
          </a:p>
        </p:txBody>
      </p:sp>
    </p:spTree>
    <p:extLst>
      <p:ext uri="{BB962C8B-B14F-4D97-AF65-F5344CB8AC3E}">
        <p14:creationId xmlns:p14="http://schemas.microsoft.com/office/powerpoint/2010/main" val="175140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161A-E0F5-7B56-EF64-E3BD21984603}"/>
              </a:ext>
            </a:extLst>
          </p:cNvPr>
          <p:cNvSpPr>
            <a:spLocks noGrp="1"/>
          </p:cNvSpPr>
          <p:nvPr>
            <p:ph type="title"/>
          </p:nvPr>
        </p:nvSpPr>
        <p:spPr/>
        <p:txBody>
          <a:bodyPr/>
          <a:lstStyle/>
          <a:p>
            <a:r>
              <a:rPr lang="en-US" dirty="0"/>
              <a:t>Source 2</a:t>
            </a:r>
            <a:endParaRPr lang="en-MY" dirty="0"/>
          </a:p>
        </p:txBody>
      </p:sp>
      <p:sp>
        <p:nvSpPr>
          <p:cNvPr id="3" name="Content Placeholder 2">
            <a:extLst>
              <a:ext uri="{FF2B5EF4-FFF2-40B4-BE49-F238E27FC236}">
                <a16:creationId xmlns:a16="http://schemas.microsoft.com/office/drawing/2014/main" id="{E2D35496-B20C-F606-3B5D-178005BB38CC}"/>
              </a:ext>
            </a:extLst>
          </p:cNvPr>
          <p:cNvSpPr>
            <a:spLocks noGrp="1"/>
          </p:cNvSpPr>
          <p:nvPr>
            <p:ph idx="1"/>
          </p:nvPr>
        </p:nvSpPr>
        <p:spPr/>
        <p:txBody>
          <a:bodyPr/>
          <a:lstStyle/>
          <a:p>
            <a:pPr marL="0" indent="0">
              <a:buNone/>
            </a:pPr>
            <a:r>
              <a:rPr lang="en-US" dirty="0"/>
              <a:t>A manuscript of Lewis Carroll’s Alice’s Adventures Under Ground (the original version of Alice’s Adventures in Wonderland). </a:t>
            </a:r>
          </a:p>
          <a:p>
            <a:pPr>
              <a:buAutoNum type="alphaUcPeriod"/>
            </a:pPr>
            <a:r>
              <a:rPr lang="en-US" b="1" dirty="0"/>
              <a:t>Primary </a:t>
            </a:r>
          </a:p>
          <a:p>
            <a:pPr>
              <a:buAutoNum type="alphaUcPeriod"/>
            </a:pPr>
            <a:r>
              <a:rPr lang="en-US" dirty="0"/>
              <a:t>Secondary </a:t>
            </a:r>
            <a:endParaRPr lang="en-MY" dirty="0"/>
          </a:p>
        </p:txBody>
      </p:sp>
    </p:spTree>
    <p:extLst>
      <p:ext uri="{BB962C8B-B14F-4D97-AF65-F5344CB8AC3E}">
        <p14:creationId xmlns:p14="http://schemas.microsoft.com/office/powerpoint/2010/main" val="78272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677A-33A6-C233-12F1-E7E63F238E5A}"/>
              </a:ext>
            </a:extLst>
          </p:cNvPr>
          <p:cNvSpPr>
            <a:spLocks noGrp="1"/>
          </p:cNvSpPr>
          <p:nvPr>
            <p:ph type="title"/>
          </p:nvPr>
        </p:nvSpPr>
        <p:spPr/>
        <p:txBody>
          <a:bodyPr/>
          <a:lstStyle/>
          <a:p>
            <a:r>
              <a:rPr lang="en-US" dirty="0"/>
              <a:t>Source 3</a:t>
            </a:r>
            <a:endParaRPr lang="en-MY" dirty="0"/>
          </a:p>
        </p:txBody>
      </p:sp>
      <p:sp>
        <p:nvSpPr>
          <p:cNvPr id="3" name="Content Placeholder 2">
            <a:extLst>
              <a:ext uri="{FF2B5EF4-FFF2-40B4-BE49-F238E27FC236}">
                <a16:creationId xmlns:a16="http://schemas.microsoft.com/office/drawing/2014/main" id="{8A069485-12FB-9AB6-F5DE-D9ADFF4FCBBB}"/>
              </a:ext>
            </a:extLst>
          </p:cNvPr>
          <p:cNvSpPr>
            <a:spLocks noGrp="1"/>
          </p:cNvSpPr>
          <p:nvPr>
            <p:ph idx="1"/>
          </p:nvPr>
        </p:nvSpPr>
        <p:spPr/>
        <p:txBody>
          <a:bodyPr/>
          <a:lstStyle/>
          <a:p>
            <a:pPr marL="0" indent="0">
              <a:buNone/>
            </a:pPr>
            <a:r>
              <a:rPr lang="en-US" dirty="0"/>
              <a:t>Audio recordings (oral history interviews) that have been undertaken with people working as divers in the North Sea, off the east coast of the UK. </a:t>
            </a:r>
          </a:p>
          <a:p>
            <a:pPr>
              <a:buAutoNum type="alphaUcPeriod"/>
            </a:pPr>
            <a:r>
              <a:rPr lang="en-US" b="1" dirty="0"/>
              <a:t>Primary </a:t>
            </a:r>
          </a:p>
          <a:p>
            <a:pPr>
              <a:buAutoNum type="alphaUcPeriod"/>
            </a:pPr>
            <a:r>
              <a:rPr lang="en-US" dirty="0"/>
              <a:t>Secondary </a:t>
            </a:r>
            <a:endParaRPr lang="en-MY" dirty="0"/>
          </a:p>
        </p:txBody>
      </p:sp>
    </p:spTree>
    <p:extLst>
      <p:ext uri="{BB962C8B-B14F-4D97-AF65-F5344CB8AC3E}">
        <p14:creationId xmlns:p14="http://schemas.microsoft.com/office/powerpoint/2010/main" val="422231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B120-477C-55D8-61AA-57BF28B71CB4}"/>
              </a:ext>
            </a:extLst>
          </p:cNvPr>
          <p:cNvSpPr>
            <a:spLocks noGrp="1"/>
          </p:cNvSpPr>
          <p:nvPr>
            <p:ph type="title"/>
          </p:nvPr>
        </p:nvSpPr>
        <p:spPr/>
        <p:txBody>
          <a:bodyPr/>
          <a:lstStyle/>
          <a:p>
            <a:r>
              <a:rPr lang="en-US" dirty="0"/>
              <a:t>Source 4</a:t>
            </a:r>
            <a:endParaRPr lang="en-MY" dirty="0"/>
          </a:p>
        </p:txBody>
      </p:sp>
      <p:sp>
        <p:nvSpPr>
          <p:cNvPr id="3" name="Content Placeholder 2">
            <a:extLst>
              <a:ext uri="{FF2B5EF4-FFF2-40B4-BE49-F238E27FC236}">
                <a16:creationId xmlns:a16="http://schemas.microsoft.com/office/drawing/2014/main" id="{D647D663-6336-CB05-36C5-5F0E47DFED94}"/>
              </a:ext>
            </a:extLst>
          </p:cNvPr>
          <p:cNvSpPr>
            <a:spLocks noGrp="1"/>
          </p:cNvSpPr>
          <p:nvPr>
            <p:ph idx="1"/>
          </p:nvPr>
        </p:nvSpPr>
        <p:spPr/>
        <p:txBody>
          <a:bodyPr/>
          <a:lstStyle/>
          <a:p>
            <a:pPr marL="0" indent="0">
              <a:buNone/>
            </a:pPr>
            <a:r>
              <a:rPr lang="en-US" dirty="0"/>
              <a:t>A journal article describing how datasets can be used to help inform social policy. </a:t>
            </a:r>
          </a:p>
          <a:p>
            <a:pPr>
              <a:buAutoNum type="alphaUcPeriod"/>
            </a:pPr>
            <a:r>
              <a:rPr lang="en-US" dirty="0"/>
              <a:t>Primary </a:t>
            </a:r>
          </a:p>
          <a:p>
            <a:pPr>
              <a:buAutoNum type="alphaUcPeriod"/>
            </a:pPr>
            <a:r>
              <a:rPr lang="en-US" b="1" dirty="0"/>
              <a:t>Secondary </a:t>
            </a:r>
            <a:endParaRPr lang="en-MY" b="1" dirty="0"/>
          </a:p>
        </p:txBody>
      </p:sp>
    </p:spTree>
    <p:extLst>
      <p:ext uri="{BB962C8B-B14F-4D97-AF65-F5344CB8AC3E}">
        <p14:creationId xmlns:p14="http://schemas.microsoft.com/office/powerpoint/2010/main" val="22216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6FD6-0871-2EFA-C6AF-94A1E329C706}"/>
              </a:ext>
            </a:extLst>
          </p:cNvPr>
          <p:cNvSpPr>
            <a:spLocks noGrp="1"/>
          </p:cNvSpPr>
          <p:nvPr>
            <p:ph type="title"/>
          </p:nvPr>
        </p:nvSpPr>
        <p:spPr/>
        <p:txBody>
          <a:bodyPr/>
          <a:lstStyle/>
          <a:p>
            <a:r>
              <a:rPr lang="en-US" dirty="0"/>
              <a:t>Source 5</a:t>
            </a:r>
            <a:endParaRPr lang="en-MY" dirty="0"/>
          </a:p>
        </p:txBody>
      </p:sp>
      <p:sp>
        <p:nvSpPr>
          <p:cNvPr id="3" name="Content Placeholder 2">
            <a:extLst>
              <a:ext uri="{FF2B5EF4-FFF2-40B4-BE49-F238E27FC236}">
                <a16:creationId xmlns:a16="http://schemas.microsoft.com/office/drawing/2014/main" id="{F11627A9-D75D-B247-1825-26EBD49E35D7}"/>
              </a:ext>
            </a:extLst>
          </p:cNvPr>
          <p:cNvSpPr>
            <a:spLocks noGrp="1"/>
          </p:cNvSpPr>
          <p:nvPr>
            <p:ph idx="1"/>
          </p:nvPr>
        </p:nvSpPr>
        <p:spPr/>
        <p:txBody>
          <a:bodyPr/>
          <a:lstStyle/>
          <a:p>
            <a:pPr marL="0" indent="0">
              <a:buNone/>
            </a:pPr>
            <a:r>
              <a:rPr lang="en-US" dirty="0"/>
              <a:t>A present-day documentary that describes the experiences of female factory workers during the Second World War.</a:t>
            </a:r>
          </a:p>
          <a:p>
            <a:pPr>
              <a:buAutoNum type="alphaUcPeriod"/>
            </a:pPr>
            <a:r>
              <a:rPr lang="en-US" dirty="0"/>
              <a:t>Primary</a:t>
            </a:r>
          </a:p>
          <a:p>
            <a:pPr>
              <a:buAutoNum type="alphaUcPeriod"/>
            </a:pPr>
            <a:r>
              <a:rPr lang="en-US" dirty="0"/>
              <a:t>Secondary</a:t>
            </a:r>
          </a:p>
          <a:p>
            <a:pPr>
              <a:buAutoNum type="alphaUcPeriod"/>
            </a:pPr>
            <a:r>
              <a:rPr lang="en-US" b="1" dirty="0"/>
              <a:t>Combination</a:t>
            </a:r>
            <a:endParaRPr lang="en-MY" b="1" dirty="0"/>
          </a:p>
        </p:txBody>
      </p:sp>
    </p:spTree>
    <p:extLst>
      <p:ext uri="{BB962C8B-B14F-4D97-AF65-F5344CB8AC3E}">
        <p14:creationId xmlns:p14="http://schemas.microsoft.com/office/powerpoint/2010/main" val="163362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27365-3AC6-8C9D-C0B1-EC82DD634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EF0749-4C08-5BD9-11C0-DA94B62C2960}"/>
              </a:ext>
            </a:extLst>
          </p:cNvPr>
          <p:cNvSpPr>
            <a:spLocks noGrp="1"/>
          </p:cNvSpPr>
          <p:nvPr>
            <p:ph type="title"/>
          </p:nvPr>
        </p:nvSpPr>
        <p:spPr/>
        <p:txBody>
          <a:bodyPr/>
          <a:lstStyle/>
          <a:p>
            <a:r>
              <a:rPr lang="en-US" dirty="0"/>
              <a:t>Research Sources</a:t>
            </a:r>
          </a:p>
        </p:txBody>
      </p:sp>
      <p:sp>
        <p:nvSpPr>
          <p:cNvPr id="3" name="Content Placeholder 2">
            <a:extLst>
              <a:ext uri="{FF2B5EF4-FFF2-40B4-BE49-F238E27FC236}">
                <a16:creationId xmlns:a16="http://schemas.microsoft.com/office/drawing/2014/main" id="{0B08ED32-EBCD-555B-AB75-BD6913994DCA}"/>
              </a:ext>
            </a:extLst>
          </p:cNvPr>
          <p:cNvSpPr>
            <a:spLocks noGrp="1"/>
          </p:cNvSpPr>
          <p:nvPr>
            <p:ph idx="1"/>
          </p:nvPr>
        </p:nvSpPr>
        <p:spPr>
          <a:xfrm>
            <a:off x="1154954" y="2603500"/>
            <a:ext cx="10073878" cy="3416300"/>
          </a:xfrm>
        </p:spPr>
        <p:txBody>
          <a:bodyPr>
            <a:normAutofit fontScale="92500" lnSpcReduction="20000"/>
          </a:bodyPr>
          <a:lstStyle/>
          <a:p>
            <a:r>
              <a:rPr lang="en-US" sz="2400" dirty="0"/>
              <a:t>All sources used should be precisely cited in the text, i.e. in a way that enables the reader to access the source. </a:t>
            </a:r>
          </a:p>
          <a:p>
            <a:r>
              <a:rPr lang="en-US" sz="2400" dirty="0"/>
              <a:t>If material is copied directly then it should be placed in quotes and the reference given quoted. </a:t>
            </a:r>
            <a:r>
              <a:rPr lang="en-US" sz="2400" dirty="0" err="1"/>
              <a:t>Eg</a:t>
            </a:r>
            <a:r>
              <a:rPr lang="en-US" sz="2400" dirty="0"/>
              <a:t>:</a:t>
            </a:r>
          </a:p>
          <a:p>
            <a:pPr marL="0" indent="0">
              <a:buNone/>
            </a:pPr>
            <a:r>
              <a:rPr lang="en-US" sz="2400" dirty="0">
                <a:solidFill>
                  <a:schemeClr val="accent5">
                    <a:lumMod val="75000"/>
                  </a:schemeClr>
                </a:solidFill>
              </a:rPr>
              <a:t>According to Anthony et al. (2024), "The rapid advancements in machine learning have revolutionized many fields, from healthcare to finance, with deep learning becoming a central method in most areas of AI research"</a:t>
            </a:r>
          </a:p>
          <a:p>
            <a:r>
              <a:rPr lang="en-US" sz="2400" dirty="0"/>
              <a:t>In general, copying of this type should be avoided. If a diagram is copied then the caption should give the reference. </a:t>
            </a:r>
          </a:p>
        </p:txBody>
      </p:sp>
    </p:spTree>
    <p:extLst>
      <p:ext uri="{BB962C8B-B14F-4D97-AF65-F5344CB8AC3E}">
        <p14:creationId xmlns:p14="http://schemas.microsoft.com/office/powerpoint/2010/main" val="3786353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F02F-7EA2-4AB6-592B-A063026DB052}"/>
              </a:ext>
            </a:extLst>
          </p:cNvPr>
          <p:cNvSpPr>
            <a:spLocks noGrp="1"/>
          </p:cNvSpPr>
          <p:nvPr>
            <p:ph type="title"/>
          </p:nvPr>
        </p:nvSpPr>
        <p:spPr/>
        <p:txBody>
          <a:bodyPr/>
          <a:lstStyle/>
          <a:p>
            <a:r>
              <a:rPr lang="en-US" dirty="0"/>
              <a:t>Developing Research Questions</a:t>
            </a:r>
            <a:endParaRPr lang="en-MY" dirty="0"/>
          </a:p>
        </p:txBody>
      </p:sp>
      <p:sp>
        <p:nvSpPr>
          <p:cNvPr id="3" name="Content Placeholder 2">
            <a:extLst>
              <a:ext uri="{FF2B5EF4-FFF2-40B4-BE49-F238E27FC236}">
                <a16:creationId xmlns:a16="http://schemas.microsoft.com/office/drawing/2014/main" id="{B9C3EDB7-ED3F-6B9B-4A76-78B6D1C87358}"/>
              </a:ext>
            </a:extLst>
          </p:cNvPr>
          <p:cNvSpPr>
            <a:spLocks noGrp="1"/>
          </p:cNvSpPr>
          <p:nvPr>
            <p:ph idx="1"/>
          </p:nvPr>
        </p:nvSpPr>
        <p:spPr>
          <a:xfrm>
            <a:off x="1154954" y="2368296"/>
            <a:ext cx="8825659" cy="3934968"/>
          </a:xfrm>
        </p:spPr>
        <p:txBody>
          <a:bodyPr>
            <a:normAutofit/>
          </a:bodyPr>
          <a:lstStyle/>
          <a:p>
            <a:r>
              <a:rPr lang="en-US" sz="2000" dirty="0"/>
              <a:t>Why Research questions is important? </a:t>
            </a:r>
          </a:p>
          <a:p>
            <a:pPr marL="685800" lvl="1">
              <a:buFont typeface="Wingdings" panose="05000000000000000000" pitchFamily="2" charset="2"/>
              <a:buChar char="Ø"/>
            </a:pPr>
            <a:r>
              <a:rPr lang="en-US" sz="2000" dirty="0"/>
              <a:t>Help to </a:t>
            </a:r>
            <a:r>
              <a:rPr lang="en-US" sz="2000" b="1" dirty="0"/>
              <a:t>narrow down the vast body </a:t>
            </a:r>
            <a:r>
              <a:rPr lang="en-US" sz="2000" dirty="0"/>
              <a:t>of available literature to what is relevant and necessary.</a:t>
            </a:r>
          </a:p>
          <a:p>
            <a:pPr marL="685800" lvl="1">
              <a:buFont typeface="Wingdings" panose="05000000000000000000" pitchFamily="2" charset="2"/>
              <a:buChar char="Ø"/>
            </a:pPr>
            <a:r>
              <a:rPr lang="en-US" sz="2000" dirty="0"/>
              <a:t>Prevent the review from becoming too broad or unfocused by setting clear boundaries for </a:t>
            </a:r>
            <a:r>
              <a:rPr lang="en-US" sz="2000" b="1" dirty="0"/>
              <a:t>inclusion </a:t>
            </a:r>
            <a:r>
              <a:rPr lang="en-US" sz="2000" dirty="0"/>
              <a:t>and </a:t>
            </a:r>
            <a:r>
              <a:rPr lang="en-US" sz="2000" b="1" dirty="0"/>
              <a:t>exclusion </a:t>
            </a:r>
            <a:r>
              <a:rPr lang="en-US" sz="2000" dirty="0"/>
              <a:t>criteria.</a:t>
            </a:r>
          </a:p>
          <a:p>
            <a:pPr marL="685800" lvl="1">
              <a:buFont typeface="Wingdings" panose="05000000000000000000" pitchFamily="2" charset="2"/>
              <a:buChar char="Ø"/>
            </a:pPr>
            <a:r>
              <a:rPr lang="en-US" sz="2000" dirty="0"/>
              <a:t>Determine the </a:t>
            </a:r>
            <a:r>
              <a:rPr lang="en-US" sz="2000" b="1" dirty="0"/>
              <a:t>keywords, databases, and sources </a:t>
            </a:r>
            <a:r>
              <a:rPr lang="en-US" sz="2000" dirty="0"/>
              <a:t>to use during the literature search.</a:t>
            </a:r>
          </a:p>
          <a:p>
            <a:pPr marL="685800" lvl="1">
              <a:buFont typeface="Wingdings" panose="05000000000000000000" pitchFamily="2" charset="2"/>
              <a:buChar char="Ø"/>
            </a:pPr>
            <a:r>
              <a:rPr lang="en-US" sz="2000" dirty="0"/>
              <a:t>Ensure that the search is </a:t>
            </a:r>
            <a:r>
              <a:rPr lang="en-US" sz="2000" b="1" dirty="0"/>
              <a:t>targeted and efficient</a:t>
            </a:r>
            <a:r>
              <a:rPr lang="en-US" sz="2000" dirty="0"/>
              <a:t>, minimizing the risk of missing important studies or including irrelevant ones.</a:t>
            </a:r>
            <a:endParaRPr lang="en-MY" sz="2000" dirty="0"/>
          </a:p>
        </p:txBody>
      </p:sp>
    </p:spTree>
    <p:extLst>
      <p:ext uri="{BB962C8B-B14F-4D97-AF65-F5344CB8AC3E}">
        <p14:creationId xmlns:p14="http://schemas.microsoft.com/office/powerpoint/2010/main" val="322934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8FA7-5784-4092-48D1-D0A8B372DD54}"/>
              </a:ext>
            </a:extLst>
          </p:cNvPr>
          <p:cNvSpPr>
            <a:spLocks noGrp="1"/>
          </p:cNvSpPr>
          <p:nvPr>
            <p:ph type="title"/>
          </p:nvPr>
        </p:nvSpPr>
        <p:spPr/>
        <p:txBody>
          <a:bodyPr/>
          <a:lstStyle/>
          <a:p>
            <a:r>
              <a:rPr lang="en-US" dirty="0"/>
              <a:t>How it Works?</a:t>
            </a:r>
            <a:endParaRPr lang="en-MY" dirty="0"/>
          </a:p>
        </p:txBody>
      </p:sp>
      <p:sp>
        <p:nvSpPr>
          <p:cNvPr id="3" name="Content Placeholder 2">
            <a:extLst>
              <a:ext uri="{FF2B5EF4-FFF2-40B4-BE49-F238E27FC236}">
                <a16:creationId xmlns:a16="http://schemas.microsoft.com/office/drawing/2014/main" id="{82C23873-66EC-5E99-175D-615CEC337125}"/>
              </a:ext>
            </a:extLst>
          </p:cNvPr>
          <p:cNvSpPr>
            <a:spLocks noGrp="1"/>
          </p:cNvSpPr>
          <p:nvPr>
            <p:ph idx="1"/>
          </p:nvPr>
        </p:nvSpPr>
        <p:spPr/>
        <p:txBody>
          <a:bodyPr>
            <a:normAutofit/>
          </a:bodyPr>
          <a:lstStyle/>
          <a:p>
            <a:r>
              <a:rPr lang="en-US" sz="2000" dirty="0"/>
              <a:t>Example of Research Questions:</a:t>
            </a:r>
          </a:p>
          <a:p>
            <a:pPr marL="0" indent="0" algn="ctr">
              <a:buNone/>
            </a:pPr>
            <a:r>
              <a:rPr lang="en-US" sz="2000" b="1" dirty="0"/>
              <a:t>“</a:t>
            </a:r>
            <a:r>
              <a:rPr lang="en-US" sz="2000" b="1" dirty="0">
                <a:solidFill>
                  <a:schemeClr val="accent5">
                    <a:lumMod val="75000"/>
                  </a:schemeClr>
                </a:solidFill>
              </a:rPr>
              <a:t>What are the most effective deep learning models for diagnosing lung diseases from medical images?”</a:t>
            </a:r>
            <a:endParaRPr lang="en-MY" sz="2000" b="1" dirty="0">
              <a:solidFill>
                <a:schemeClr val="accent5">
                  <a:lumMod val="75000"/>
                </a:schemeClr>
              </a:solidFill>
            </a:endParaRPr>
          </a:p>
          <a:p>
            <a:r>
              <a:rPr lang="en-US" sz="2000" dirty="0">
                <a:solidFill>
                  <a:schemeClr val="tx1">
                    <a:lumMod val="95000"/>
                    <a:lumOff val="5000"/>
                  </a:schemeClr>
                </a:solidFill>
              </a:rPr>
              <a:t>Direct the search to specific models, datasets, and evaluation metrics.</a:t>
            </a:r>
          </a:p>
          <a:p>
            <a:r>
              <a:rPr lang="en-US" sz="2000" dirty="0">
                <a:solidFill>
                  <a:schemeClr val="tx1">
                    <a:lumMod val="95000"/>
                    <a:lumOff val="5000"/>
                  </a:schemeClr>
                </a:solidFill>
              </a:rPr>
              <a:t>Exclude unrelated topics like medical imaging for non-lung-related diseases or traditional (non-deep learning) approaches.</a:t>
            </a:r>
          </a:p>
        </p:txBody>
      </p:sp>
    </p:spTree>
    <p:extLst>
      <p:ext uri="{BB962C8B-B14F-4D97-AF65-F5344CB8AC3E}">
        <p14:creationId xmlns:p14="http://schemas.microsoft.com/office/powerpoint/2010/main" val="429239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gr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What is a Literature Review?</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aphicFrame>
        <p:nvGraphicFramePr>
          <p:cNvPr id="5" name="Content Placeholder 2">
            <a:extLst>
              <a:ext uri="{FF2B5EF4-FFF2-40B4-BE49-F238E27FC236}">
                <a16:creationId xmlns:a16="http://schemas.microsoft.com/office/drawing/2014/main" id="{2740B4E7-8FE4-59E8-E814-D4BD5F4073C9}"/>
              </a:ext>
            </a:extLst>
          </p:cNvPr>
          <p:cNvGraphicFramePr>
            <a:graphicFrameLocks noGrp="1"/>
          </p:cNvGraphicFramePr>
          <p:nvPr>
            <p:ph idx="1"/>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3925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758C-315D-7645-837B-233C86EC17B7}"/>
              </a:ext>
            </a:extLst>
          </p:cNvPr>
          <p:cNvSpPr>
            <a:spLocks noGrp="1"/>
          </p:cNvSpPr>
          <p:nvPr>
            <p:ph type="title"/>
          </p:nvPr>
        </p:nvSpPr>
        <p:spPr/>
        <p:txBody>
          <a:bodyPr/>
          <a:lstStyle/>
          <a:p>
            <a:r>
              <a:rPr lang="en-MY" dirty="0"/>
              <a:t>Developing Research Questions</a:t>
            </a:r>
          </a:p>
        </p:txBody>
      </p:sp>
      <p:graphicFrame>
        <p:nvGraphicFramePr>
          <p:cNvPr id="4" name="Content Placeholder 3">
            <a:extLst>
              <a:ext uri="{FF2B5EF4-FFF2-40B4-BE49-F238E27FC236}">
                <a16:creationId xmlns:a16="http://schemas.microsoft.com/office/drawing/2014/main" id="{80F6B601-B878-829C-51A0-2F0E23DF9938}"/>
              </a:ext>
            </a:extLst>
          </p:cNvPr>
          <p:cNvGraphicFramePr>
            <a:graphicFrameLocks noGrp="1"/>
          </p:cNvGraphicFramePr>
          <p:nvPr>
            <p:ph idx="1"/>
          </p:nvPr>
        </p:nvGraphicFramePr>
        <p:xfrm>
          <a:off x="146304" y="1938528"/>
          <a:ext cx="11887200" cy="4178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840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0C2B6-C124-AF50-2545-A8F2F348B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737600-AF14-98E9-9F09-897C6C95F5BE}"/>
              </a:ext>
            </a:extLst>
          </p:cNvPr>
          <p:cNvSpPr>
            <a:spLocks noGrp="1"/>
          </p:cNvSpPr>
          <p:nvPr>
            <p:ph type="title"/>
          </p:nvPr>
        </p:nvSpPr>
        <p:spPr>
          <a:xfrm>
            <a:off x="1715293" y="3223092"/>
            <a:ext cx="8761413" cy="1312332"/>
          </a:xfrm>
        </p:spPr>
        <p:txBody>
          <a:bodyPr/>
          <a:lstStyle/>
          <a:p>
            <a:pPr algn="ctr"/>
            <a:r>
              <a:rPr lang="en-MY" b="1" dirty="0">
                <a:solidFill>
                  <a:schemeClr val="tx1">
                    <a:lumMod val="95000"/>
                    <a:lumOff val="5000"/>
                  </a:schemeClr>
                </a:solidFill>
              </a:rPr>
              <a:t>Activity 2 : </a:t>
            </a:r>
            <a:r>
              <a:rPr lang="en-MY" b="1" dirty="0">
                <a:solidFill>
                  <a:schemeClr val="tx1">
                    <a:lumMod val="95000"/>
                    <a:lumOff val="5000"/>
                  </a:schemeClr>
                </a:solidFill>
                <a:hlinkClick r:id="rId2" action="ppaction://hlinkfile"/>
              </a:rPr>
              <a:t>Developing Research Questions</a:t>
            </a:r>
            <a:endParaRPr lang="en-MY" b="1" dirty="0">
              <a:solidFill>
                <a:schemeClr val="tx1">
                  <a:lumMod val="95000"/>
                  <a:lumOff val="5000"/>
                </a:schemeClr>
              </a:solidFill>
            </a:endParaRPr>
          </a:p>
        </p:txBody>
      </p:sp>
    </p:spTree>
    <p:extLst>
      <p:ext uri="{BB962C8B-B14F-4D97-AF65-F5344CB8AC3E}">
        <p14:creationId xmlns:p14="http://schemas.microsoft.com/office/powerpoint/2010/main" val="1407146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dirty="0"/>
              <a:t>Reading Critically</a:t>
            </a:r>
          </a:p>
        </p:txBody>
      </p:sp>
      <p:sp>
        <p:nvSpPr>
          <p:cNvPr id="9219" name="Rectangle 3"/>
          <p:cNvSpPr>
            <a:spLocks noGrp="1" noChangeArrowheads="1"/>
          </p:cNvSpPr>
          <p:nvPr>
            <p:ph idx="1"/>
          </p:nvPr>
        </p:nvSpPr>
        <p:spPr>
          <a:xfrm>
            <a:off x="1090946" y="2160201"/>
            <a:ext cx="9552669" cy="4384964"/>
          </a:xfrm>
        </p:spPr>
        <p:txBody>
          <a:bodyPr>
            <a:normAutofit/>
          </a:bodyPr>
          <a:lstStyle/>
          <a:p>
            <a:r>
              <a:rPr lang="en-US" sz="2400" dirty="0"/>
              <a:t>Process of actively </a:t>
            </a:r>
            <a:r>
              <a:rPr lang="en-US" sz="2400" b="1" dirty="0"/>
              <a:t>analyzing, questioning, </a:t>
            </a:r>
            <a:r>
              <a:rPr lang="en-US" sz="2400" dirty="0"/>
              <a:t>and </a:t>
            </a:r>
            <a:r>
              <a:rPr lang="en-US" sz="2400" b="1" dirty="0"/>
              <a:t>evaluating</a:t>
            </a:r>
            <a:r>
              <a:rPr lang="en-US" sz="2400" dirty="0"/>
              <a:t> a text to understand its </a:t>
            </a:r>
            <a:r>
              <a:rPr lang="en-US" sz="2400" b="1" dirty="0"/>
              <a:t>strengths, weaknesses, </a:t>
            </a:r>
            <a:r>
              <a:rPr lang="en-US" sz="2400" dirty="0"/>
              <a:t>and </a:t>
            </a:r>
            <a:r>
              <a:rPr lang="en-US" sz="2400" b="1" dirty="0"/>
              <a:t>relevance</a:t>
            </a:r>
            <a:r>
              <a:rPr lang="en-US" sz="2400" dirty="0"/>
              <a:t> to your research.</a:t>
            </a:r>
          </a:p>
          <a:p>
            <a:r>
              <a:rPr lang="en-US" altLang="en-US" sz="2400" dirty="0"/>
              <a:t>Elements of critical reading:</a:t>
            </a:r>
          </a:p>
          <a:p>
            <a:pPr lvl="1" indent="-342900"/>
            <a:r>
              <a:rPr lang="en-US" altLang="en-US" sz="2000" dirty="0"/>
              <a:t>Comprehension – Understand the main content and arguments of the paper</a:t>
            </a:r>
          </a:p>
          <a:p>
            <a:pPr lvl="1" indent="-342900"/>
            <a:r>
              <a:rPr lang="en-US" altLang="en-US" sz="2000" dirty="0"/>
              <a:t>Evaluation – Asses the quality and credibility of the research </a:t>
            </a:r>
          </a:p>
          <a:p>
            <a:pPr lvl="1" indent="-342900"/>
            <a:r>
              <a:rPr lang="en-US" altLang="en-US" sz="2000" dirty="0"/>
              <a:t>Comparison – Relate the research to others</a:t>
            </a:r>
          </a:p>
          <a:p>
            <a:pPr lvl="1" indent="-342900"/>
            <a:r>
              <a:rPr lang="en-US" altLang="en-US" sz="2000" dirty="0"/>
              <a:t>Reflection – Formulate your own interpretation and critiques</a:t>
            </a:r>
            <a:endParaRPr lang="en-GB" altLang="en-US" sz="2000" dirty="0"/>
          </a:p>
        </p:txBody>
      </p:sp>
    </p:spTree>
    <p:extLst>
      <p:ext uri="{BB962C8B-B14F-4D97-AF65-F5344CB8AC3E}">
        <p14:creationId xmlns:p14="http://schemas.microsoft.com/office/powerpoint/2010/main" val="935585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908C-0248-AE6D-553B-A6F01FA01C3C}"/>
              </a:ext>
            </a:extLst>
          </p:cNvPr>
          <p:cNvSpPr>
            <a:spLocks noGrp="1"/>
          </p:cNvSpPr>
          <p:nvPr>
            <p:ph type="title"/>
          </p:nvPr>
        </p:nvSpPr>
        <p:spPr/>
        <p:txBody>
          <a:bodyPr/>
          <a:lstStyle/>
          <a:p>
            <a:r>
              <a:rPr lang="en-MY" dirty="0"/>
              <a:t>Strategies to Reading Critically</a:t>
            </a:r>
          </a:p>
        </p:txBody>
      </p:sp>
      <p:graphicFrame>
        <p:nvGraphicFramePr>
          <p:cNvPr id="12" name="Content Placeholder 11">
            <a:extLst>
              <a:ext uri="{FF2B5EF4-FFF2-40B4-BE49-F238E27FC236}">
                <a16:creationId xmlns:a16="http://schemas.microsoft.com/office/drawing/2014/main" id="{A81A1208-B8F4-1A2F-DFBB-B78CDD0E2C59}"/>
              </a:ext>
            </a:extLst>
          </p:cNvPr>
          <p:cNvGraphicFramePr>
            <a:graphicFrameLocks noGrp="1"/>
          </p:cNvGraphicFramePr>
          <p:nvPr>
            <p:ph idx="1"/>
          </p:nvPr>
        </p:nvGraphicFramePr>
        <p:xfrm>
          <a:off x="621792" y="1993392"/>
          <a:ext cx="11183112" cy="4663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45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49510-6EBC-EC84-463D-C937B3B458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49388-C2B5-9704-0170-305CFB80161F}"/>
              </a:ext>
            </a:extLst>
          </p:cNvPr>
          <p:cNvSpPr>
            <a:spLocks noGrp="1"/>
          </p:cNvSpPr>
          <p:nvPr>
            <p:ph type="title"/>
          </p:nvPr>
        </p:nvSpPr>
        <p:spPr>
          <a:xfrm>
            <a:off x="1715293" y="3223092"/>
            <a:ext cx="8761413" cy="1312332"/>
          </a:xfrm>
        </p:spPr>
        <p:txBody>
          <a:bodyPr/>
          <a:lstStyle/>
          <a:p>
            <a:pPr algn="ctr"/>
            <a:r>
              <a:rPr lang="en-MY" b="1" dirty="0">
                <a:solidFill>
                  <a:schemeClr val="tx1">
                    <a:lumMod val="95000"/>
                    <a:lumOff val="5000"/>
                  </a:schemeClr>
                </a:solidFill>
              </a:rPr>
              <a:t>Activity 3 : Reading Critically</a:t>
            </a:r>
          </a:p>
        </p:txBody>
      </p:sp>
    </p:spTree>
    <p:extLst>
      <p:ext uri="{BB962C8B-B14F-4D97-AF65-F5344CB8AC3E}">
        <p14:creationId xmlns:p14="http://schemas.microsoft.com/office/powerpoint/2010/main" val="3752963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6C31-FDE5-F5C7-A676-EC62E7AB1941}"/>
              </a:ext>
            </a:extLst>
          </p:cNvPr>
          <p:cNvSpPr>
            <a:spLocks noGrp="1"/>
          </p:cNvSpPr>
          <p:nvPr>
            <p:ph type="title"/>
          </p:nvPr>
        </p:nvSpPr>
        <p:spPr>
          <a:xfrm>
            <a:off x="1148798" y="1063417"/>
            <a:ext cx="8831816" cy="765383"/>
          </a:xfrm>
        </p:spPr>
        <p:txBody>
          <a:bodyPr/>
          <a:lstStyle/>
          <a:p>
            <a:pPr algn="ctr"/>
            <a:r>
              <a:rPr lang="en-MY" sz="2400" dirty="0"/>
              <a:t>Source: Abstract</a:t>
            </a:r>
            <a:br>
              <a:rPr lang="en-MY" sz="2400" dirty="0"/>
            </a:br>
            <a:r>
              <a:rPr lang="en-MY" sz="2400" dirty="0"/>
              <a:t>Title: </a:t>
            </a:r>
            <a:r>
              <a:rPr lang="en-US" sz="2400" dirty="0"/>
              <a:t>Enhancing Malware Detection Using Deep Neural Networks: A Comparative Study</a:t>
            </a:r>
            <a:endParaRPr lang="en-MY" sz="2400" dirty="0"/>
          </a:p>
        </p:txBody>
      </p:sp>
      <p:sp>
        <p:nvSpPr>
          <p:cNvPr id="3" name="Text Placeholder 2">
            <a:extLst>
              <a:ext uri="{FF2B5EF4-FFF2-40B4-BE49-F238E27FC236}">
                <a16:creationId xmlns:a16="http://schemas.microsoft.com/office/drawing/2014/main" id="{E76AB038-C23B-06B7-CCE8-133FDA3D53AE}"/>
              </a:ext>
            </a:extLst>
          </p:cNvPr>
          <p:cNvSpPr>
            <a:spLocks noGrp="1"/>
          </p:cNvSpPr>
          <p:nvPr>
            <p:ph type="body" sz="half" idx="2"/>
          </p:nvPr>
        </p:nvSpPr>
        <p:spPr>
          <a:xfrm>
            <a:off x="393192" y="2852928"/>
            <a:ext cx="11329416" cy="4005072"/>
          </a:xfrm>
        </p:spPr>
        <p:txBody>
          <a:bodyPr>
            <a:normAutofit/>
          </a:bodyPr>
          <a:lstStyle/>
          <a:p>
            <a:pPr algn="just"/>
            <a:r>
              <a:rPr lang="en-US" sz="2000" dirty="0">
                <a:solidFill>
                  <a:schemeClr val="tx1"/>
                </a:solidFill>
              </a:rPr>
              <a:t>The rise of sophisticated malware attacks poses significant threats to global cybersecurity. Traditional signature-based detection systems are often inadequate in identifying new and evolving malware. This study </a:t>
            </a:r>
            <a:r>
              <a:rPr lang="en-US" sz="2000" dirty="0">
                <a:solidFill>
                  <a:srgbClr val="FF0000"/>
                </a:solidFill>
              </a:rPr>
              <a:t>proposes a deep neural network (DNN)-based framework for malware detection</a:t>
            </a:r>
            <a:r>
              <a:rPr lang="en-US" sz="2000" dirty="0">
                <a:solidFill>
                  <a:schemeClr val="tx1"/>
                </a:solidFill>
              </a:rPr>
              <a:t>, utilizing a dataset of over 1 million labeled malware and benign samples. The proposed model achieved an </a:t>
            </a:r>
            <a:r>
              <a:rPr lang="en-US" sz="2000" dirty="0">
                <a:solidFill>
                  <a:srgbClr val="FF0000"/>
                </a:solidFill>
              </a:rPr>
              <a:t>accuracy of 98.7% </a:t>
            </a:r>
            <a:r>
              <a:rPr lang="en-US" sz="2000" dirty="0">
                <a:solidFill>
                  <a:schemeClr val="tx1"/>
                </a:solidFill>
              </a:rPr>
              <a:t>and a </a:t>
            </a:r>
            <a:r>
              <a:rPr lang="en-US" sz="2000" dirty="0">
                <a:solidFill>
                  <a:srgbClr val="FF0000"/>
                </a:solidFill>
              </a:rPr>
              <a:t>precision of 96.3%, </a:t>
            </a:r>
            <a:r>
              <a:rPr lang="en-US" sz="2000" dirty="0">
                <a:solidFill>
                  <a:schemeClr val="tx1"/>
                </a:solidFill>
              </a:rPr>
              <a:t>outperforming conventional machine learning models like support vector machines (SVM) and random forests (RF). However, the study also highlights limitations, such as the reliance on labeled data and the potential for adversarial attacks to bypass the detection system. Future work will focus on enhancing the model's robustness against adversarial samples and reducing computational overhead to enable real-time deployment.</a:t>
            </a:r>
            <a:endParaRPr lang="en-MY" sz="2000" dirty="0">
              <a:solidFill>
                <a:schemeClr val="tx1"/>
              </a:solidFill>
            </a:endParaRPr>
          </a:p>
        </p:txBody>
      </p:sp>
    </p:spTree>
    <p:extLst>
      <p:ext uri="{BB962C8B-B14F-4D97-AF65-F5344CB8AC3E}">
        <p14:creationId xmlns:p14="http://schemas.microsoft.com/office/powerpoint/2010/main" val="400576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Starting to think about your own literature review</a:t>
            </a:r>
          </a:p>
        </p:txBody>
      </p:sp>
      <p:sp>
        <p:nvSpPr>
          <p:cNvPr id="3" name="Content Placeholder 2"/>
          <p:cNvSpPr>
            <a:spLocks noGrp="1"/>
          </p:cNvSpPr>
          <p:nvPr>
            <p:ph idx="1"/>
          </p:nvPr>
        </p:nvSpPr>
        <p:spPr>
          <a:xfrm>
            <a:off x="1154954" y="2373745"/>
            <a:ext cx="9743955" cy="3646055"/>
          </a:xfrm>
        </p:spPr>
        <p:txBody>
          <a:bodyPr>
            <a:normAutofit fontScale="70000" lnSpcReduction="20000"/>
          </a:bodyPr>
          <a:lstStyle/>
          <a:p>
            <a:r>
              <a:rPr lang="en-GB" sz="2600" dirty="0"/>
              <a:t>Who are the key players in my field? This could be anything from academics, medics, governing bodies, schools of thought etc. (Sources!)</a:t>
            </a:r>
          </a:p>
          <a:p>
            <a:endParaRPr lang="en-GB" sz="2600" dirty="0"/>
          </a:p>
          <a:p>
            <a:r>
              <a:rPr lang="en-GB" sz="2600" dirty="0"/>
              <a:t>What are the main ideas/debates in my field?</a:t>
            </a:r>
          </a:p>
          <a:p>
            <a:endParaRPr lang="en-GB" sz="2600" dirty="0"/>
          </a:p>
          <a:p>
            <a:r>
              <a:rPr lang="en-GB" sz="2600" dirty="0"/>
              <a:t>How have these ideas changed over time?</a:t>
            </a:r>
          </a:p>
          <a:p>
            <a:endParaRPr lang="en-GB" sz="2600" dirty="0"/>
          </a:p>
          <a:p>
            <a:r>
              <a:rPr lang="en-GB" sz="2600" dirty="0"/>
              <a:t>What are some of the problems with these ideas/debates? Is there a problem with the methodology?</a:t>
            </a:r>
          </a:p>
          <a:p>
            <a:endParaRPr lang="en-GB" sz="2600" dirty="0"/>
          </a:p>
          <a:p>
            <a:r>
              <a:rPr lang="en-GB" sz="2600" dirty="0"/>
              <a:t>What are you going to do differently?</a:t>
            </a:r>
          </a:p>
          <a:p>
            <a:endParaRPr lang="en-GB" dirty="0"/>
          </a:p>
          <a:p>
            <a:endParaRPr lang="en-GB" dirty="0"/>
          </a:p>
        </p:txBody>
      </p:sp>
    </p:spTree>
    <p:extLst>
      <p:ext uri="{BB962C8B-B14F-4D97-AF65-F5344CB8AC3E}">
        <p14:creationId xmlns:p14="http://schemas.microsoft.com/office/powerpoint/2010/main" val="4126301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players and sources</a:t>
            </a:r>
          </a:p>
        </p:txBody>
      </p:sp>
      <p:sp>
        <p:nvSpPr>
          <p:cNvPr id="3" name="Content Placeholder 2"/>
          <p:cNvSpPr>
            <a:spLocks noGrp="1"/>
          </p:cNvSpPr>
          <p:nvPr>
            <p:ph idx="1"/>
          </p:nvPr>
        </p:nvSpPr>
        <p:spPr/>
        <p:txBody>
          <a:bodyPr>
            <a:normAutofit fontScale="92500"/>
          </a:bodyPr>
          <a:lstStyle/>
          <a:p>
            <a:r>
              <a:rPr lang="en-GB" sz="2400" dirty="0"/>
              <a:t>First stage of the literature review is to identify the key people in your field and collate all relevant sources about your topic. </a:t>
            </a:r>
          </a:p>
          <a:p>
            <a:pPr marL="0" indent="0">
              <a:buNone/>
            </a:pPr>
            <a:r>
              <a:rPr lang="en-GB" sz="2400" dirty="0"/>
              <a:t>    Ask yourself:</a:t>
            </a:r>
          </a:p>
          <a:p>
            <a:pPr>
              <a:buFont typeface="Wingdings" panose="05000000000000000000" pitchFamily="2" charset="2"/>
              <a:buChar char="q"/>
            </a:pPr>
            <a:r>
              <a:rPr lang="en-GB" sz="2400" dirty="0"/>
              <a:t>What research and theory is there on my topic?</a:t>
            </a:r>
          </a:p>
          <a:p>
            <a:pPr>
              <a:buFont typeface="Wingdings" panose="05000000000000000000" pitchFamily="2" charset="2"/>
              <a:buChar char="q"/>
            </a:pPr>
            <a:r>
              <a:rPr lang="en-GB" sz="2400" dirty="0"/>
              <a:t>What are the key sources (books, articles) on my topic?</a:t>
            </a:r>
          </a:p>
          <a:p>
            <a:pPr>
              <a:buFont typeface="Wingdings" panose="05000000000000000000" pitchFamily="2" charset="2"/>
              <a:buChar char="q"/>
            </a:pPr>
            <a:r>
              <a:rPr lang="en-GB" sz="2400" dirty="0"/>
              <a:t>Who are the main theorists and researchers in this area?</a:t>
            </a:r>
          </a:p>
          <a:p>
            <a:pPr>
              <a:buFont typeface="Wingdings" panose="05000000000000000000" pitchFamily="2" charset="2"/>
              <a:buChar char="q"/>
            </a:pPr>
            <a:r>
              <a:rPr lang="en-GB" sz="2400" dirty="0"/>
              <a:t>How has the topic/problem been investigated over time?</a:t>
            </a:r>
          </a:p>
          <a:p>
            <a:pPr marL="0" indent="0">
              <a:buNone/>
            </a:pPr>
            <a:endParaRPr lang="en-GB" dirty="0"/>
          </a:p>
        </p:txBody>
      </p:sp>
    </p:spTree>
    <p:extLst>
      <p:ext uri="{BB962C8B-B14F-4D97-AF65-F5344CB8AC3E}">
        <p14:creationId xmlns:p14="http://schemas.microsoft.com/office/powerpoint/2010/main" val="355476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 ideas/debates</a:t>
            </a:r>
          </a:p>
        </p:txBody>
      </p:sp>
      <p:sp>
        <p:nvSpPr>
          <p:cNvPr id="3" name="Content Placeholder 2"/>
          <p:cNvSpPr>
            <a:spLocks noGrp="1"/>
          </p:cNvSpPr>
          <p:nvPr>
            <p:ph idx="1"/>
          </p:nvPr>
        </p:nvSpPr>
        <p:spPr>
          <a:xfrm>
            <a:off x="1775519" y="2429164"/>
            <a:ext cx="8670807" cy="3472872"/>
          </a:xfrm>
        </p:spPr>
        <p:txBody>
          <a:bodyPr>
            <a:normAutofit fontScale="85000" lnSpcReduction="10000"/>
          </a:bodyPr>
          <a:lstStyle/>
          <a:p>
            <a:r>
              <a:rPr lang="en-GB" sz="2200" dirty="0"/>
              <a:t>Once you have the relevant sources you can begin to think about what the key ideas, debates, methodologies etc. are in your field. </a:t>
            </a:r>
          </a:p>
          <a:p>
            <a:r>
              <a:rPr lang="en-GB" sz="2200" dirty="0"/>
              <a:t>You can also think about how these ideas have changed over time.</a:t>
            </a:r>
          </a:p>
          <a:p>
            <a:pPr marL="0" indent="0">
              <a:buNone/>
            </a:pPr>
            <a:r>
              <a:rPr lang="en-GB" sz="2200" dirty="0"/>
              <a:t>    Ask yourself:</a:t>
            </a:r>
          </a:p>
          <a:p>
            <a:pPr>
              <a:buFont typeface="Wingdings" panose="05000000000000000000" pitchFamily="2" charset="2"/>
              <a:buChar char="q"/>
            </a:pPr>
            <a:r>
              <a:rPr lang="en-GB" sz="2200" dirty="0"/>
              <a:t>How has the topic or problem been defined?</a:t>
            </a:r>
          </a:p>
          <a:p>
            <a:pPr>
              <a:buFont typeface="Wingdings" panose="05000000000000000000" pitchFamily="2" charset="2"/>
              <a:buChar char="q"/>
            </a:pPr>
            <a:r>
              <a:rPr lang="en-GB" sz="2200" dirty="0"/>
              <a:t>Are there any trends and patterns across the literature?</a:t>
            </a:r>
          </a:p>
          <a:p>
            <a:pPr>
              <a:buFont typeface="Wingdings" panose="05000000000000000000" pitchFamily="2" charset="2"/>
              <a:buChar char="q"/>
            </a:pPr>
            <a:r>
              <a:rPr lang="en-GB" sz="2200" dirty="0"/>
              <a:t>What methodological assumptions and approaches have been used?</a:t>
            </a:r>
          </a:p>
          <a:p>
            <a:pPr>
              <a:buFont typeface="Wingdings" panose="05000000000000000000" pitchFamily="2" charset="2"/>
              <a:buChar char="q"/>
            </a:pPr>
            <a:r>
              <a:rPr lang="en-GB" sz="2200" dirty="0"/>
              <a:t>What are the agreements and disagreements between theorists on my topic?</a:t>
            </a:r>
          </a:p>
          <a:p>
            <a:pPr marL="0" indent="0">
              <a:buNone/>
            </a:pPr>
            <a:endParaRPr lang="en-GB" dirty="0"/>
          </a:p>
        </p:txBody>
      </p:sp>
    </p:spTree>
    <p:extLst>
      <p:ext uri="{BB962C8B-B14F-4D97-AF65-F5344CB8AC3E}">
        <p14:creationId xmlns:p14="http://schemas.microsoft.com/office/powerpoint/2010/main" val="1307051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Thinking critically </a:t>
            </a:r>
          </a:p>
        </p:txBody>
      </p:sp>
      <p:sp>
        <p:nvSpPr>
          <p:cNvPr id="3" name="Content Placeholder 2"/>
          <p:cNvSpPr>
            <a:spLocks noGrp="1"/>
          </p:cNvSpPr>
          <p:nvPr>
            <p:ph idx="1"/>
          </p:nvPr>
        </p:nvSpPr>
        <p:spPr/>
        <p:txBody>
          <a:bodyPr>
            <a:normAutofit/>
          </a:bodyPr>
          <a:lstStyle/>
          <a:p>
            <a:r>
              <a:rPr lang="en-GB" sz="2000" dirty="0"/>
              <a:t>When identifying the key ideas, themes and methodologies in your field, it is important to think critically about them</a:t>
            </a:r>
          </a:p>
          <a:p>
            <a:r>
              <a:rPr lang="en-GB" sz="2000" dirty="0"/>
              <a:t>This will allow you to identify a </a:t>
            </a:r>
            <a:r>
              <a:rPr lang="en-GB" sz="2000" dirty="0">
                <a:solidFill>
                  <a:srgbClr val="FF0000"/>
                </a:solidFill>
              </a:rPr>
              <a:t>‘gap’ </a:t>
            </a:r>
            <a:r>
              <a:rPr lang="en-GB" sz="2000" dirty="0"/>
              <a:t>in the literature</a:t>
            </a:r>
          </a:p>
          <a:p>
            <a:pPr marL="0" indent="0">
              <a:buNone/>
            </a:pPr>
            <a:r>
              <a:rPr lang="en-GB" sz="2000" dirty="0"/>
              <a:t>    Ask yourself:</a:t>
            </a:r>
          </a:p>
          <a:p>
            <a:pPr>
              <a:buFont typeface="Wingdings" panose="05000000000000000000" pitchFamily="2" charset="2"/>
              <a:buChar char="q"/>
            </a:pPr>
            <a:r>
              <a:rPr lang="en-GB" sz="2000" dirty="0"/>
              <a:t>What  are the strengths and weaknesses of these debates?</a:t>
            </a:r>
          </a:p>
          <a:p>
            <a:pPr>
              <a:buFont typeface="Wingdings" panose="05000000000000000000" pitchFamily="2" charset="2"/>
              <a:buChar char="q"/>
            </a:pPr>
            <a:r>
              <a:rPr lang="en-GB" sz="2000" dirty="0"/>
              <a:t>What evidence is lacking, inconclusive or limited?</a:t>
            </a:r>
          </a:p>
          <a:p>
            <a:pPr>
              <a:buFont typeface="Wingdings" panose="05000000000000000000" pitchFamily="2" charset="2"/>
              <a:buChar char="q"/>
            </a:pPr>
            <a:r>
              <a:rPr lang="en-GB" sz="2000" dirty="0"/>
              <a:t>What will you add to the topic? What will you do differently?</a:t>
            </a:r>
          </a:p>
          <a:p>
            <a:pPr>
              <a:buFont typeface="Wingdings" panose="05000000000000000000" pitchFamily="2" charset="2"/>
              <a:buChar char="q"/>
            </a:pPr>
            <a:endParaRPr lang="en-GB" dirty="0"/>
          </a:p>
          <a:p>
            <a:pPr marL="0" indent="0">
              <a:buNone/>
            </a:pPr>
            <a:endParaRPr lang="en-GB" dirty="0"/>
          </a:p>
        </p:txBody>
      </p:sp>
    </p:spTree>
    <p:extLst>
      <p:ext uri="{BB962C8B-B14F-4D97-AF65-F5344CB8AC3E}">
        <p14:creationId xmlns:p14="http://schemas.microsoft.com/office/powerpoint/2010/main" val="334771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black"/>
                </a:solidFill>
                <a:effectLst/>
                <a:uLnTx/>
                <a:uFillTx/>
                <a:latin typeface="Century Gothic" panose="020B0502020202020204"/>
                <a:ea typeface="+mj-ea"/>
                <a:cs typeface="+mj-cs"/>
              </a:endParaRPr>
            </a:p>
          </p:txBody>
        </p:sp>
      </p:grpSp>
      <p:sp>
        <p:nvSpPr>
          <p:cNvPr id="2" name="Title 1"/>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The Literature Review</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678424" y="1059025"/>
            <a:ext cx="5302189" cy="4739950"/>
          </a:xfrm>
        </p:spPr>
        <p:txBody>
          <a:bodyPr anchor="ctr">
            <a:normAutofit/>
          </a:bodyPr>
          <a:lstStyle/>
          <a:p>
            <a:r>
              <a:rPr lang="en-US">
                <a:solidFill>
                  <a:schemeClr val="tx1"/>
                </a:solidFill>
              </a:rPr>
              <a:t>The review of the literature is defined as a broad, comprehensive, in-depth, systematic, and </a:t>
            </a:r>
            <a:r>
              <a:rPr lang="en-US" b="1">
                <a:solidFill>
                  <a:schemeClr val="tx1"/>
                </a:solidFill>
              </a:rPr>
              <a:t>critical review </a:t>
            </a:r>
            <a:r>
              <a:rPr lang="en-US">
                <a:solidFill>
                  <a:schemeClr val="tx1"/>
                </a:solidFill>
              </a:rPr>
              <a:t>of scholarly publications, unpublished scholarly print materials, audiovisual materials, and personal communications</a:t>
            </a:r>
          </a:p>
        </p:txBody>
      </p:sp>
    </p:spTree>
    <p:extLst>
      <p:ext uri="{BB962C8B-B14F-4D97-AF65-F5344CB8AC3E}">
        <p14:creationId xmlns:p14="http://schemas.microsoft.com/office/powerpoint/2010/main" val="23027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altLang="en-US" dirty="0"/>
              <a:t>What to research?</a:t>
            </a:r>
          </a:p>
        </p:txBody>
      </p:sp>
      <p:sp>
        <p:nvSpPr>
          <p:cNvPr id="4099" name="Rectangle 3"/>
          <p:cNvSpPr>
            <a:spLocks noGrp="1" noChangeArrowheads="1"/>
          </p:cNvSpPr>
          <p:nvPr>
            <p:ph idx="1"/>
          </p:nvPr>
        </p:nvSpPr>
        <p:spPr>
          <a:xfrm>
            <a:off x="458724" y="2258568"/>
            <a:ext cx="11274552" cy="3724656"/>
          </a:xfrm>
        </p:spPr>
        <p:txBody>
          <a:bodyPr>
            <a:normAutofit fontScale="25000" lnSpcReduction="20000"/>
          </a:bodyPr>
          <a:lstStyle/>
          <a:p>
            <a:pPr eaLnBrk="1" hangingPunct="1"/>
            <a:r>
              <a:rPr lang="en-GB" altLang="en-US" sz="7200" b="1" dirty="0"/>
              <a:t>Conduct background study </a:t>
            </a:r>
            <a:r>
              <a:rPr lang="en-GB" altLang="en-US" sz="7200" dirty="0"/>
              <a:t>– Relate back to your RQ</a:t>
            </a:r>
          </a:p>
          <a:p>
            <a:pPr marL="0" indent="0" algn="ctr" eaLnBrk="1" hangingPunct="1">
              <a:buNone/>
            </a:pPr>
            <a:r>
              <a:rPr lang="en-GB" altLang="en-US" sz="7200" dirty="0">
                <a:solidFill>
                  <a:schemeClr val="accent5">
                    <a:lumMod val="75000"/>
                  </a:schemeClr>
                </a:solidFill>
              </a:rPr>
              <a:t>“</a:t>
            </a:r>
            <a:r>
              <a:rPr lang="en-US" sz="7200" dirty="0">
                <a:solidFill>
                  <a:schemeClr val="accent5">
                    <a:lumMod val="75000"/>
                  </a:schemeClr>
                </a:solidFill>
              </a:rPr>
              <a:t>How can the features of an MIS improve efficiency in small businesses?”</a:t>
            </a:r>
            <a:endParaRPr lang="en-GB" altLang="en-US" sz="7200" dirty="0">
              <a:solidFill>
                <a:schemeClr val="accent5">
                  <a:lumMod val="75000"/>
                </a:schemeClr>
              </a:solidFill>
            </a:endParaRPr>
          </a:p>
          <a:p>
            <a:pPr lvl="1">
              <a:buFont typeface="Wingdings" panose="05000000000000000000" pitchFamily="2" charset="2"/>
              <a:buChar char="Ø"/>
            </a:pPr>
            <a:r>
              <a:rPr lang="en-GB" altLang="en-US" sz="7200" dirty="0"/>
              <a:t>Introduction to MIS- define what is MIS and its role</a:t>
            </a:r>
          </a:p>
          <a:p>
            <a:pPr lvl="1">
              <a:buFont typeface="Wingdings" panose="05000000000000000000" pitchFamily="2" charset="2"/>
              <a:buChar char="Ø"/>
            </a:pPr>
            <a:r>
              <a:rPr lang="en-GB" altLang="en-US" sz="7200" dirty="0"/>
              <a:t>Types of MIS – Explore different types of MIS and their applications</a:t>
            </a:r>
          </a:p>
          <a:p>
            <a:pPr lvl="1">
              <a:buFont typeface="Wingdings" panose="05000000000000000000" pitchFamily="2" charset="2"/>
              <a:buChar char="Ø"/>
            </a:pPr>
            <a:r>
              <a:rPr lang="en-GB" altLang="en-US" sz="7200" dirty="0"/>
              <a:t>Features of MIS – Identify key features that contribute to efficiency</a:t>
            </a:r>
          </a:p>
          <a:p>
            <a:pPr lvl="1">
              <a:buFont typeface="Wingdings" panose="05000000000000000000" pitchFamily="2" charset="2"/>
              <a:buChar char="Ø"/>
            </a:pPr>
            <a:r>
              <a:rPr lang="en-GB" altLang="en-US" sz="7200" dirty="0"/>
              <a:t>Benefits and limitations – </a:t>
            </a:r>
            <a:r>
              <a:rPr lang="en-GB" altLang="en-US" sz="7200" dirty="0" err="1"/>
              <a:t>Analyze</a:t>
            </a:r>
            <a:r>
              <a:rPr lang="en-GB" altLang="en-US" sz="7200" dirty="0"/>
              <a:t> how an MIS supports efficiency and the challenges faced.</a:t>
            </a:r>
          </a:p>
          <a:p>
            <a:pPr>
              <a:buFont typeface="Wingdings" panose="05000000000000000000" pitchFamily="2" charset="2"/>
              <a:buChar char="Ø"/>
            </a:pPr>
            <a:r>
              <a:rPr lang="en-GB" altLang="en-US" sz="7200" b="1" dirty="0"/>
              <a:t>Link Findings to the RQ</a:t>
            </a:r>
          </a:p>
          <a:p>
            <a:pPr lvl="1">
              <a:buFont typeface="Wingdings" panose="05000000000000000000" pitchFamily="2" charset="2"/>
              <a:buChar char="Ø"/>
            </a:pPr>
            <a:r>
              <a:rPr lang="en-US" altLang="en-US" sz="7200" dirty="0"/>
              <a:t>Highlight specific MIS features (e.g., real-time reporting, automation) and relate them to efficiency improvements.</a:t>
            </a:r>
          </a:p>
          <a:p>
            <a:pPr lvl="1">
              <a:buFont typeface="Wingdings" panose="05000000000000000000" pitchFamily="2" charset="2"/>
              <a:buChar char="Ø"/>
            </a:pPr>
            <a:r>
              <a:rPr lang="en-US" altLang="en-US" sz="7200" dirty="0"/>
              <a:t>Discuss limitations and how addressing them can enhance small business performance.</a:t>
            </a:r>
          </a:p>
          <a:p>
            <a:pPr>
              <a:buFont typeface="Wingdings" panose="05000000000000000000" pitchFamily="2" charset="2"/>
              <a:buChar char="Ø"/>
            </a:pPr>
            <a:r>
              <a:rPr lang="en-GB" altLang="en-US" sz="7200" b="1" dirty="0"/>
              <a:t>Relate the findings to your proposed systems</a:t>
            </a:r>
          </a:p>
          <a:p>
            <a:pPr lvl="1">
              <a:buFont typeface="Wingdings" panose="05000000000000000000" pitchFamily="2" charset="2"/>
              <a:buChar char="Ø"/>
            </a:pPr>
            <a:r>
              <a:rPr lang="en-US" altLang="en-US" sz="7200" dirty="0"/>
              <a:t>Identify which MIS features can be incorporated into your system.</a:t>
            </a:r>
          </a:p>
          <a:p>
            <a:pPr lvl="1">
              <a:buFont typeface="Wingdings" panose="05000000000000000000" pitchFamily="2" charset="2"/>
              <a:buChar char="Ø"/>
            </a:pPr>
            <a:r>
              <a:rPr lang="en-US" altLang="en-US" sz="7200" dirty="0"/>
              <a:t>Justify how these features strengthen the system by addressing ‘gaps’ identified in the literature.</a:t>
            </a:r>
            <a:endParaRPr lang="en-GB" altLang="en-US" sz="7200" dirty="0"/>
          </a:p>
          <a:p>
            <a:pPr marL="0" indent="0">
              <a:buNone/>
            </a:pPr>
            <a:endParaRPr lang="en-GB" altLang="en-US" sz="2700" dirty="0"/>
          </a:p>
          <a:p>
            <a:pPr eaLnBrk="1" hangingPunct="1"/>
            <a:endParaRPr lang="en-GB" altLang="en-US" sz="2700" dirty="0"/>
          </a:p>
          <a:p>
            <a:pPr eaLnBrk="1" hangingPunct="1"/>
            <a:endParaRPr lang="en-GB" altLang="en-US" sz="2700" dirty="0"/>
          </a:p>
        </p:txBody>
      </p:sp>
    </p:spTree>
    <p:extLst>
      <p:ext uri="{BB962C8B-B14F-4D97-AF65-F5344CB8AC3E}">
        <p14:creationId xmlns:p14="http://schemas.microsoft.com/office/powerpoint/2010/main" val="3673452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en-US" dirty="0"/>
              <a:t>What else to research?	</a:t>
            </a:r>
          </a:p>
        </p:txBody>
      </p:sp>
      <p:sp>
        <p:nvSpPr>
          <p:cNvPr id="5123" name="Rectangle 3"/>
          <p:cNvSpPr>
            <a:spLocks noGrp="1" noChangeArrowheads="1"/>
          </p:cNvSpPr>
          <p:nvPr>
            <p:ph idx="1"/>
          </p:nvPr>
        </p:nvSpPr>
        <p:spPr>
          <a:xfrm>
            <a:off x="1154954" y="2603500"/>
            <a:ext cx="10567654" cy="3416300"/>
          </a:xfrm>
        </p:spPr>
        <p:txBody>
          <a:bodyPr>
            <a:normAutofit fontScale="92500" lnSpcReduction="20000"/>
          </a:bodyPr>
          <a:lstStyle/>
          <a:p>
            <a:pPr eaLnBrk="1" hangingPunct="1"/>
            <a:r>
              <a:rPr lang="en-GB" altLang="en-US" sz="2800" b="1" dirty="0"/>
              <a:t>Study on existing system</a:t>
            </a:r>
          </a:p>
          <a:p>
            <a:pPr lvl="1"/>
            <a:r>
              <a:rPr lang="en-GB" altLang="en-US" sz="2600" dirty="0"/>
              <a:t>What systems currently available?</a:t>
            </a:r>
          </a:p>
          <a:p>
            <a:pPr lvl="1"/>
            <a:r>
              <a:rPr lang="en-GB" altLang="en-US" sz="2600" dirty="0"/>
              <a:t>What are their main functionalities and target users?</a:t>
            </a:r>
          </a:p>
          <a:p>
            <a:pPr lvl="1"/>
            <a:r>
              <a:rPr lang="en-GB" altLang="en-US" sz="2600" dirty="0"/>
              <a:t>How do they address the issues within the domain study?</a:t>
            </a:r>
          </a:p>
          <a:p>
            <a:r>
              <a:rPr lang="en-GB" altLang="en-US" sz="2800" b="1" dirty="0"/>
              <a:t>Find out the current problems</a:t>
            </a:r>
          </a:p>
          <a:p>
            <a:pPr lvl="1"/>
            <a:r>
              <a:rPr lang="en-GB" altLang="en-US" sz="2600" dirty="0"/>
              <a:t>What are the limitations of current systems</a:t>
            </a:r>
          </a:p>
          <a:p>
            <a:pPr lvl="1"/>
            <a:r>
              <a:rPr lang="en-GB" altLang="en-US" sz="2600" dirty="0"/>
              <a:t>Are there any unmet needs of the target users?</a:t>
            </a:r>
          </a:p>
          <a:p>
            <a:pPr lvl="1"/>
            <a:r>
              <a:rPr lang="en-GB" altLang="en-US" sz="2600" dirty="0"/>
              <a:t>What are the recurring challenges that users face?</a:t>
            </a:r>
          </a:p>
          <a:p>
            <a:pPr eaLnBrk="1" hangingPunct="1">
              <a:buFont typeface="Wingdings" panose="05000000000000000000" pitchFamily="2" charset="2"/>
              <a:buNone/>
            </a:pPr>
            <a:endParaRPr lang="en-GB" altLang="en-US" dirty="0"/>
          </a:p>
          <a:p>
            <a:pPr eaLnBrk="1" hangingPunct="1"/>
            <a:endParaRPr lang="en-GB" altLang="en-US" dirty="0"/>
          </a:p>
        </p:txBody>
      </p:sp>
    </p:spTree>
    <p:extLst>
      <p:ext uri="{BB962C8B-B14F-4D97-AF65-F5344CB8AC3E}">
        <p14:creationId xmlns:p14="http://schemas.microsoft.com/office/powerpoint/2010/main" val="2940013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589A-3A17-4C69-34C0-44BD90492152}"/>
              </a:ext>
            </a:extLst>
          </p:cNvPr>
          <p:cNvSpPr>
            <a:spLocks noGrp="1"/>
          </p:cNvSpPr>
          <p:nvPr>
            <p:ph type="title"/>
          </p:nvPr>
        </p:nvSpPr>
        <p:spPr/>
        <p:txBody>
          <a:bodyPr/>
          <a:lstStyle/>
          <a:p>
            <a:r>
              <a:rPr lang="en-MY" dirty="0"/>
              <a:t>What else to research </a:t>
            </a:r>
            <a:r>
              <a:rPr lang="en-MY" dirty="0" err="1"/>
              <a:t>cont</a:t>
            </a:r>
            <a:r>
              <a:rPr lang="en-MY" dirty="0"/>
              <a:t>…</a:t>
            </a:r>
          </a:p>
        </p:txBody>
      </p:sp>
      <p:sp>
        <p:nvSpPr>
          <p:cNvPr id="3" name="Content Placeholder 2">
            <a:extLst>
              <a:ext uri="{FF2B5EF4-FFF2-40B4-BE49-F238E27FC236}">
                <a16:creationId xmlns:a16="http://schemas.microsoft.com/office/drawing/2014/main" id="{73DEACD5-69D6-1055-B155-C739A30C5986}"/>
              </a:ext>
            </a:extLst>
          </p:cNvPr>
          <p:cNvSpPr>
            <a:spLocks noGrp="1"/>
          </p:cNvSpPr>
          <p:nvPr>
            <p:ph idx="1"/>
          </p:nvPr>
        </p:nvSpPr>
        <p:spPr/>
        <p:txBody>
          <a:bodyPr>
            <a:normAutofit/>
          </a:bodyPr>
          <a:lstStyle/>
          <a:p>
            <a:r>
              <a:rPr lang="en-MY" sz="2000" b="1" dirty="0"/>
              <a:t>Proposed Solutions</a:t>
            </a:r>
          </a:p>
          <a:p>
            <a:pPr lvl="1"/>
            <a:r>
              <a:rPr lang="en-MY" sz="2000" dirty="0"/>
              <a:t>What are new features and functionalities can improves current systems?</a:t>
            </a:r>
          </a:p>
          <a:p>
            <a:pPr lvl="1"/>
            <a:r>
              <a:rPr lang="en-MY" sz="2000" dirty="0"/>
              <a:t>How will the proposed solution overcome the problems?</a:t>
            </a:r>
          </a:p>
          <a:p>
            <a:pPr lvl="1"/>
            <a:r>
              <a:rPr lang="en-MY" sz="2000" dirty="0"/>
              <a:t>What technology, methodology or tools will be use in your proposal?</a:t>
            </a:r>
          </a:p>
        </p:txBody>
      </p:sp>
    </p:spTree>
    <p:extLst>
      <p:ext uri="{BB962C8B-B14F-4D97-AF65-F5344CB8AC3E}">
        <p14:creationId xmlns:p14="http://schemas.microsoft.com/office/powerpoint/2010/main" val="1483503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dirty="0"/>
              <a:t>How to strengthen your research?</a:t>
            </a:r>
          </a:p>
        </p:txBody>
      </p:sp>
      <p:sp>
        <p:nvSpPr>
          <p:cNvPr id="6147" name="Rectangle 3"/>
          <p:cNvSpPr>
            <a:spLocks noGrp="1" noChangeArrowheads="1"/>
          </p:cNvSpPr>
          <p:nvPr>
            <p:ph idx="1"/>
          </p:nvPr>
        </p:nvSpPr>
        <p:spPr/>
        <p:txBody>
          <a:bodyPr>
            <a:normAutofit/>
          </a:bodyPr>
          <a:lstStyle/>
          <a:p>
            <a:pPr eaLnBrk="1" hangingPunct="1"/>
            <a:r>
              <a:rPr lang="en-GB" altLang="en-US" sz="2400" dirty="0"/>
              <a:t>Study on the similar system (similar to your proposed system)</a:t>
            </a:r>
          </a:p>
          <a:p>
            <a:pPr eaLnBrk="1" hangingPunct="1"/>
            <a:r>
              <a:rPr lang="en-GB" altLang="en-US" sz="2400" dirty="0"/>
              <a:t>Do comparison among a few of them</a:t>
            </a:r>
          </a:p>
          <a:p>
            <a:pPr eaLnBrk="1" hangingPunct="1"/>
            <a:r>
              <a:rPr lang="en-GB" altLang="en-US" sz="2400" dirty="0"/>
              <a:t>Draw a summary of findings on the features to be included in the proposed system</a:t>
            </a:r>
          </a:p>
        </p:txBody>
      </p:sp>
    </p:spTree>
    <p:extLst>
      <p:ext uri="{BB962C8B-B14F-4D97-AF65-F5344CB8AC3E}">
        <p14:creationId xmlns:p14="http://schemas.microsoft.com/office/powerpoint/2010/main" val="4129342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71F5-D874-EAA1-94AF-49EBBF053DC3}"/>
              </a:ext>
            </a:extLst>
          </p:cNvPr>
          <p:cNvSpPr>
            <a:spLocks noGrp="1"/>
          </p:cNvSpPr>
          <p:nvPr>
            <p:ph type="title"/>
          </p:nvPr>
        </p:nvSpPr>
        <p:spPr>
          <a:xfrm>
            <a:off x="1154954" y="973668"/>
            <a:ext cx="9211790" cy="706964"/>
          </a:xfrm>
        </p:spPr>
        <p:txBody>
          <a:bodyPr/>
          <a:lstStyle/>
          <a:p>
            <a:r>
              <a:rPr lang="en-MY" dirty="0"/>
              <a:t>Comparison among systems: Example 1</a:t>
            </a:r>
          </a:p>
        </p:txBody>
      </p:sp>
      <p:graphicFrame>
        <p:nvGraphicFramePr>
          <p:cNvPr id="4" name="Content Placeholder 3">
            <a:extLst>
              <a:ext uri="{FF2B5EF4-FFF2-40B4-BE49-F238E27FC236}">
                <a16:creationId xmlns:a16="http://schemas.microsoft.com/office/drawing/2014/main" id="{5EB82F7F-627C-2F3E-7333-38045A9924D3}"/>
              </a:ext>
            </a:extLst>
          </p:cNvPr>
          <p:cNvGraphicFramePr>
            <a:graphicFrameLocks noGrp="1"/>
          </p:cNvGraphicFramePr>
          <p:nvPr>
            <p:ph idx="1"/>
          </p:nvPr>
        </p:nvGraphicFramePr>
        <p:xfrm>
          <a:off x="375682" y="2272650"/>
          <a:ext cx="11440635" cy="4114800"/>
        </p:xfrm>
        <a:graphic>
          <a:graphicData uri="http://schemas.openxmlformats.org/drawingml/2006/table">
            <a:tbl>
              <a:tblPr firstRow="1" bandRow="1">
                <a:tableStyleId>{5C22544A-7EE6-4342-B048-85BDC9FD1C3A}</a:tableStyleId>
              </a:tblPr>
              <a:tblGrid>
                <a:gridCol w="2288127">
                  <a:extLst>
                    <a:ext uri="{9D8B030D-6E8A-4147-A177-3AD203B41FA5}">
                      <a16:colId xmlns:a16="http://schemas.microsoft.com/office/drawing/2014/main" val="1223177167"/>
                    </a:ext>
                  </a:extLst>
                </a:gridCol>
                <a:gridCol w="2288127">
                  <a:extLst>
                    <a:ext uri="{9D8B030D-6E8A-4147-A177-3AD203B41FA5}">
                      <a16:colId xmlns:a16="http://schemas.microsoft.com/office/drawing/2014/main" val="1678016950"/>
                    </a:ext>
                  </a:extLst>
                </a:gridCol>
                <a:gridCol w="2288127">
                  <a:extLst>
                    <a:ext uri="{9D8B030D-6E8A-4147-A177-3AD203B41FA5}">
                      <a16:colId xmlns:a16="http://schemas.microsoft.com/office/drawing/2014/main" val="2580488127"/>
                    </a:ext>
                  </a:extLst>
                </a:gridCol>
                <a:gridCol w="2288127">
                  <a:extLst>
                    <a:ext uri="{9D8B030D-6E8A-4147-A177-3AD203B41FA5}">
                      <a16:colId xmlns:a16="http://schemas.microsoft.com/office/drawing/2014/main" val="439703053"/>
                    </a:ext>
                  </a:extLst>
                </a:gridCol>
                <a:gridCol w="2288127">
                  <a:extLst>
                    <a:ext uri="{9D8B030D-6E8A-4147-A177-3AD203B41FA5}">
                      <a16:colId xmlns:a16="http://schemas.microsoft.com/office/drawing/2014/main" val="1128801109"/>
                    </a:ext>
                  </a:extLst>
                </a:gridCol>
              </a:tblGrid>
              <a:tr h="370840">
                <a:tc>
                  <a:txBody>
                    <a:bodyPr/>
                    <a:lstStyle/>
                    <a:p>
                      <a:r>
                        <a:rPr lang="en-MY" dirty="0"/>
                        <a:t>System Name</a:t>
                      </a:r>
                    </a:p>
                  </a:txBody>
                  <a:tcPr/>
                </a:tc>
                <a:tc>
                  <a:txBody>
                    <a:bodyPr/>
                    <a:lstStyle/>
                    <a:p>
                      <a:r>
                        <a:rPr lang="en-MY" dirty="0"/>
                        <a:t>Features</a:t>
                      </a:r>
                    </a:p>
                  </a:txBody>
                  <a:tcPr/>
                </a:tc>
                <a:tc>
                  <a:txBody>
                    <a:bodyPr/>
                    <a:lstStyle/>
                    <a:p>
                      <a:r>
                        <a:rPr lang="en-MY" dirty="0"/>
                        <a:t>Strengths</a:t>
                      </a:r>
                    </a:p>
                  </a:txBody>
                  <a:tcPr/>
                </a:tc>
                <a:tc>
                  <a:txBody>
                    <a:bodyPr/>
                    <a:lstStyle/>
                    <a:p>
                      <a:r>
                        <a:rPr lang="en-MY" dirty="0" err="1"/>
                        <a:t>Weakneses</a:t>
                      </a:r>
                      <a:endParaRPr lang="en-MY" dirty="0"/>
                    </a:p>
                  </a:txBody>
                  <a:tcPr/>
                </a:tc>
                <a:tc>
                  <a:txBody>
                    <a:bodyPr/>
                    <a:lstStyle/>
                    <a:p>
                      <a:r>
                        <a:rPr lang="en-MY" dirty="0"/>
                        <a:t>Relevance to research</a:t>
                      </a:r>
                    </a:p>
                  </a:txBody>
                  <a:tcPr/>
                </a:tc>
                <a:extLst>
                  <a:ext uri="{0D108BD9-81ED-4DB2-BD59-A6C34878D82A}">
                    <a16:rowId xmlns:a16="http://schemas.microsoft.com/office/drawing/2014/main" val="1414933558"/>
                  </a:ext>
                </a:extLst>
              </a:tr>
              <a:tr h="370840">
                <a:tc>
                  <a:txBody>
                    <a:bodyPr/>
                    <a:lstStyle/>
                    <a:p>
                      <a:r>
                        <a:rPr lang="en-MY" dirty="0"/>
                        <a:t>System A</a:t>
                      </a:r>
                    </a:p>
                  </a:txBody>
                  <a:tcPr/>
                </a:tc>
                <a:tc>
                  <a:txBody>
                    <a:bodyPr/>
                    <a:lstStyle/>
                    <a:p>
                      <a:r>
                        <a:rPr lang="en-US" dirty="0"/>
                        <a:t>Real-time data analytics</a:t>
                      </a:r>
                      <a:br>
                        <a:rPr lang="en-US" dirty="0"/>
                      </a:br>
                      <a:r>
                        <a:rPr lang="en-US" dirty="0"/>
                        <a:t>- User-friendly dashboard</a:t>
                      </a:r>
                      <a:br>
                        <a:rPr lang="en-US" dirty="0"/>
                      </a:br>
                      <a:r>
                        <a:rPr lang="en-US" dirty="0"/>
                        <a:t>- Mobile app integration</a:t>
                      </a:r>
                      <a:endParaRPr lang="en-MY" dirty="0"/>
                    </a:p>
                  </a:txBody>
                  <a:tcPr/>
                </a:tc>
                <a:tc>
                  <a:txBody>
                    <a:bodyPr/>
                    <a:lstStyle/>
                    <a:p>
                      <a:r>
                        <a:rPr lang="en-US" dirty="0"/>
                        <a:t>- Easy to use with minimal training</a:t>
                      </a:r>
                      <a:br>
                        <a:rPr lang="en-US" dirty="0"/>
                      </a:br>
                      <a:r>
                        <a:rPr lang="en-US" dirty="0"/>
                        <a:t>- Comprehensive reporting tools</a:t>
                      </a:r>
                      <a:br>
                        <a:rPr lang="en-US" dirty="0"/>
                      </a:br>
                      <a:r>
                        <a:rPr lang="en-US" dirty="0"/>
                        <a:t>- Accessible on mobile devices</a:t>
                      </a:r>
                    </a:p>
                  </a:txBody>
                  <a:tcPr anchor="ctr"/>
                </a:tc>
                <a:tc>
                  <a:txBody>
                    <a:bodyPr/>
                    <a:lstStyle/>
                    <a:p>
                      <a:r>
                        <a:rPr lang="en-US" dirty="0"/>
                        <a:t>- High implementation cost</a:t>
                      </a:r>
                      <a:br>
                        <a:rPr lang="en-US" dirty="0"/>
                      </a:br>
                      <a:r>
                        <a:rPr lang="en-US" dirty="0"/>
                        <a:t>- Limited customization options</a:t>
                      </a:r>
                    </a:p>
                  </a:txBody>
                  <a:tcPr anchor="ctr"/>
                </a:tc>
                <a:tc>
                  <a:txBody>
                    <a:bodyPr/>
                    <a:lstStyle/>
                    <a:p>
                      <a:r>
                        <a:rPr lang="en-US" dirty="0"/>
                        <a:t>Can inspire a user-friendly interface for the proposed system</a:t>
                      </a:r>
                    </a:p>
                  </a:txBody>
                  <a:tcPr anchor="ctr"/>
                </a:tc>
                <a:extLst>
                  <a:ext uri="{0D108BD9-81ED-4DB2-BD59-A6C34878D82A}">
                    <a16:rowId xmlns:a16="http://schemas.microsoft.com/office/drawing/2014/main" val="2823383402"/>
                  </a:ext>
                </a:extLst>
              </a:tr>
              <a:tr h="370840">
                <a:tc>
                  <a:txBody>
                    <a:bodyPr/>
                    <a:lstStyle/>
                    <a:p>
                      <a:r>
                        <a:rPr lang="en-MY" dirty="0"/>
                        <a:t>System B</a:t>
                      </a:r>
                    </a:p>
                  </a:txBody>
                  <a:tcPr/>
                </a:tc>
                <a:tc>
                  <a:txBody>
                    <a:bodyPr/>
                    <a:lstStyle/>
                    <a:p>
                      <a:r>
                        <a:rPr lang="en-US" dirty="0"/>
                        <a:t>- Cloud-based platform</a:t>
                      </a:r>
                      <a:br>
                        <a:rPr lang="en-US" dirty="0"/>
                      </a:br>
                      <a:r>
                        <a:rPr lang="en-US" dirty="0"/>
                        <a:t>- Role-based access control</a:t>
                      </a:r>
                      <a:br>
                        <a:rPr lang="en-US" dirty="0"/>
                      </a:br>
                      <a:r>
                        <a:rPr lang="en-US" dirty="0"/>
                        <a:t>- Automated alerts</a:t>
                      </a:r>
                      <a:endParaRPr lang="en-MY" dirty="0"/>
                    </a:p>
                  </a:txBody>
                  <a:tcPr/>
                </a:tc>
                <a:tc>
                  <a:txBody>
                    <a:bodyPr/>
                    <a:lstStyle/>
                    <a:p>
                      <a:r>
                        <a:rPr lang="en-US" dirty="0"/>
                        <a:t>- Advanced insights for decision-making</a:t>
                      </a:r>
                      <a:br>
                        <a:rPr lang="en-US" dirty="0"/>
                      </a:br>
                      <a:r>
                        <a:rPr lang="en-US" dirty="0"/>
                        <a:t>- Supports integration with third-party tools</a:t>
                      </a:r>
                      <a:endParaRPr lang="en-MY" dirty="0"/>
                    </a:p>
                  </a:txBody>
                  <a:tcPr/>
                </a:tc>
                <a:tc>
                  <a:txBody>
                    <a:bodyPr/>
                    <a:lstStyle/>
                    <a:p>
                      <a:r>
                        <a:rPr lang="en-US" dirty="0"/>
                        <a:t>- Complex for non-technical users</a:t>
                      </a:r>
                      <a:br>
                        <a:rPr lang="en-US" dirty="0"/>
                      </a:br>
                      <a:r>
                        <a:rPr lang="en-US" dirty="0"/>
                        <a:t>- Requires extensive training</a:t>
                      </a:r>
                      <a:endParaRPr lang="en-MY" dirty="0"/>
                    </a:p>
                  </a:txBody>
                  <a:tcPr/>
                </a:tc>
                <a:tc>
                  <a:txBody>
                    <a:bodyPr/>
                    <a:lstStyle/>
                    <a:p>
                      <a:r>
                        <a:rPr lang="en-US" dirty="0"/>
                        <a:t>Suggests the use of AI but highlights the importance of simplicity for end-users</a:t>
                      </a:r>
                      <a:endParaRPr lang="en-MY" dirty="0"/>
                    </a:p>
                  </a:txBody>
                  <a:tcPr/>
                </a:tc>
                <a:extLst>
                  <a:ext uri="{0D108BD9-81ED-4DB2-BD59-A6C34878D82A}">
                    <a16:rowId xmlns:a16="http://schemas.microsoft.com/office/drawing/2014/main" val="3632997398"/>
                  </a:ext>
                </a:extLst>
              </a:tr>
            </a:tbl>
          </a:graphicData>
        </a:graphic>
      </p:graphicFrame>
    </p:spTree>
    <p:extLst>
      <p:ext uri="{BB962C8B-B14F-4D97-AF65-F5344CB8AC3E}">
        <p14:creationId xmlns:p14="http://schemas.microsoft.com/office/powerpoint/2010/main" val="62235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4AE32-7D55-5875-C9F8-7CCBABA57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4C69B-E599-BF69-18A4-9EC6B6120FD7}"/>
              </a:ext>
            </a:extLst>
          </p:cNvPr>
          <p:cNvSpPr>
            <a:spLocks noGrp="1"/>
          </p:cNvSpPr>
          <p:nvPr>
            <p:ph type="title"/>
          </p:nvPr>
        </p:nvSpPr>
        <p:spPr>
          <a:xfrm>
            <a:off x="1154954" y="973668"/>
            <a:ext cx="9211790" cy="706964"/>
          </a:xfrm>
        </p:spPr>
        <p:txBody>
          <a:bodyPr/>
          <a:lstStyle/>
          <a:p>
            <a:r>
              <a:rPr lang="en-MY" dirty="0"/>
              <a:t>Comparison among systems: Example 2</a:t>
            </a:r>
          </a:p>
        </p:txBody>
      </p:sp>
      <p:graphicFrame>
        <p:nvGraphicFramePr>
          <p:cNvPr id="4" name="Content Placeholder 3">
            <a:extLst>
              <a:ext uri="{FF2B5EF4-FFF2-40B4-BE49-F238E27FC236}">
                <a16:creationId xmlns:a16="http://schemas.microsoft.com/office/drawing/2014/main" id="{EBB3C5BF-10A0-07DB-8EE8-1FA0599E08B2}"/>
              </a:ext>
            </a:extLst>
          </p:cNvPr>
          <p:cNvGraphicFramePr>
            <a:graphicFrameLocks noGrp="1"/>
          </p:cNvGraphicFramePr>
          <p:nvPr>
            <p:ph idx="1"/>
          </p:nvPr>
        </p:nvGraphicFramePr>
        <p:xfrm>
          <a:off x="1375143" y="2740483"/>
          <a:ext cx="9152508" cy="2199640"/>
        </p:xfrm>
        <a:graphic>
          <a:graphicData uri="http://schemas.openxmlformats.org/drawingml/2006/table">
            <a:tbl>
              <a:tblPr firstRow="1" bandRow="1">
                <a:tableStyleId>{5C22544A-7EE6-4342-B048-85BDC9FD1C3A}</a:tableStyleId>
              </a:tblPr>
              <a:tblGrid>
                <a:gridCol w="2288127">
                  <a:extLst>
                    <a:ext uri="{9D8B030D-6E8A-4147-A177-3AD203B41FA5}">
                      <a16:colId xmlns:a16="http://schemas.microsoft.com/office/drawing/2014/main" val="1223177167"/>
                    </a:ext>
                  </a:extLst>
                </a:gridCol>
                <a:gridCol w="2288127">
                  <a:extLst>
                    <a:ext uri="{9D8B030D-6E8A-4147-A177-3AD203B41FA5}">
                      <a16:colId xmlns:a16="http://schemas.microsoft.com/office/drawing/2014/main" val="1678016950"/>
                    </a:ext>
                  </a:extLst>
                </a:gridCol>
                <a:gridCol w="2288127">
                  <a:extLst>
                    <a:ext uri="{9D8B030D-6E8A-4147-A177-3AD203B41FA5}">
                      <a16:colId xmlns:a16="http://schemas.microsoft.com/office/drawing/2014/main" val="2580488127"/>
                    </a:ext>
                  </a:extLst>
                </a:gridCol>
                <a:gridCol w="2288127">
                  <a:extLst>
                    <a:ext uri="{9D8B030D-6E8A-4147-A177-3AD203B41FA5}">
                      <a16:colId xmlns:a16="http://schemas.microsoft.com/office/drawing/2014/main" val="439703053"/>
                    </a:ext>
                  </a:extLst>
                </a:gridCol>
              </a:tblGrid>
              <a:tr h="370840">
                <a:tc>
                  <a:txBody>
                    <a:bodyPr/>
                    <a:lstStyle/>
                    <a:p>
                      <a:r>
                        <a:rPr lang="en-MY" dirty="0"/>
                        <a:t>Feature</a:t>
                      </a:r>
                    </a:p>
                  </a:txBody>
                  <a:tcPr/>
                </a:tc>
                <a:tc>
                  <a:txBody>
                    <a:bodyPr/>
                    <a:lstStyle/>
                    <a:p>
                      <a:r>
                        <a:rPr lang="en-MY" dirty="0"/>
                        <a:t>System A</a:t>
                      </a:r>
                    </a:p>
                  </a:txBody>
                  <a:tcPr/>
                </a:tc>
                <a:tc>
                  <a:txBody>
                    <a:bodyPr/>
                    <a:lstStyle/>
                    <a:p>
                      <a:r>
                        <a:rPr lang="en-MY" dirty="0"/>
                        <a:t>System B</a:t>
                      </a:r>
                    </a:p>
                  </a:txBody>
                  <a:tcPr/>
                </a:tc>
                <a:tc>
                  <a:txBody>
                    <a:bodyPr/>
                    <a:lstStyle/>
                    <a:p>
                      <a:r>
                        <a:rPr lang="en-MY" dirty="0"/>
                        <a:t>Proposed System</a:t>
                      </a:r>
                    </a:p>
                  </a:txBody>
                  <a:tcPr/>
                </a:tc>
                <a:extLst>
                  <a:ext uri="{0D108BD9-81ED-4DB2-BD59-A6C34878D82A}">
                    <a16:rowId xmlns:a16="http://schemas.microsoft.com/office/drawing/2014/main" val="1414933558"/>
                  </a:ext>
                </a:extLst>
              </a:tr>
              <a:tr h="370840">
                <a:tc>
                  <a:txBody>
                    <a:bodyPr/>
                    <a:lstStyle/>
                    <a:p>
                      <a:r>
                        <a:rPr lang="en-MY" dirty="0"/>
                        <a:t>User interface</a:t>
                      </a:r>
                    </a:p>
                  </a:txBody>
                  <a:tcPr/>
                </a:tc>
                <a:tc>
                  <a:txBody>
                    <a:bodyPr/>
                    <a:lstStyle/>
                    <a:p>
                      <a:r>
                        <a:rPr lang="en-MY" dirty="0"/>
                        <a:t>Simple but outdated UI</a:t>
                      </a:r>
                    </a:p>
                  </a:txBody>
                  <a:tcPr/>
                </a:tc>
                <a:tc>
                  <a:txBody>
                    <a:bodyPr/>
                    <a:lstStyle/>
                    <a:p>
                      <a:r>
                        <a:rPr lang="en-US" dirty="0"/>
                        <a:t>Modern and sleek UI</a:t>
                      </a:r>
                    </a:p>
                  </a:txBody>
                  <a:tcPr anchor="ctr"/>
                </a:tc>
                <a:tc>
                  <a:txBody>
                    <a:bodyPr/>
                    <a:lstStyle/>
                    <a:p>
                      <a:r>
                        <a:rPr lang="en-US" dirty="0"/>
                        <a:t>Modern, intuitive, user-centered design</a:t>
                      </a:r>
                    </a:p>
                  </a:txBody>
                  <a:tcPr anchor="ctr"/>
                </a:tc>
                <a:extLst>
                  <a:ext uri="{0D108BD9-81ED-4DB2-BD59-A6C34878D82A}">
                    <a16:rowId xmlns:a16="http://schemas.microsoft.com/office/drawing/2014/main" val="2823383402"/>
                  </a:ext>
                </a:extLst>
              </a:tr>
              <a:tr h="370840">
                <a:tc>
                  <a:txBody>
                    <a:bodyPr/>
                    <a:lstStyle/>
                    <a:p>
                      <a:r>
                        <a:rPr lang="en-MY" dirty="0"/>
                        <a:t>Mobile accessibility</a:t>
                      </a:r>
                    </a:p>
                  </a:txBody>
                  <a:tcPr/>
                </a:tc>
                <a:tc>
                  <a:txBody>
                    <a:bodyPr/>
                    <a:lstStyle/>
                    <a:p>
                      <a:r>
                        <a:rPr lang="en-MY" dirty="0"/>
                        <a:t>supported</a:t>
                      </a:r>
                    </a:p>
                  </a:txBody>
                  <a:tcPr/>
                </a:tc>
                <a:tc>
                  <a:txBody>
                    <a:bodyPr/>
                    <a:lstStyle/>
                    <a:p>
                      <a:r>
                        <a:rPr lang="en-MY" dirty="0"/>
                        <a:t>Not supported</a:t>
                      </a:r>
                    </a:p>
                  </a:txBody>
                  <a:tcPr/>
                </a:tc>
                <a:tc>
                  <a:txBody>
                    <a:bodyPr/>
                    <a:lstStyle/>
                    <a:p>
                      <a:r>
                        <a:rPr lang="en-MY" dirty="0"/>
                        <a:t>Fully optimized for mobile with offline access</a:t>
                      </a:r>
                    </a:p>
                  </a:txBody>
                  <a:tcPr/>
                </a:tc>
                <a:extLst>
                  <a:ext uri="{0D108BD9-81ED-4DB2-BD59-A6C34878D82A}">
                    <a16:rowId xmlns:a16="http://schemas.microsoft.com/office/drawing/2014/main" val="3632997398"/>
                  </a:ext>
                </a:extLst>
              </a:tr>
            </a:tbl>
          </a:graphicData>
        </a:graphic>
      </p:graphicFrame>
    </p:spTree>
    <p:extLst>
      <p:ext uri="{BB962C8B-B14F-4D97-AF65-F5344CB8AC3E}">
        <p14:creationId xmlns:p14="http://schemas.microsoft.com/office/powerpoint/2010/main" val="4064686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Map your story (literature review):</a:t>
            </a:r>
          </a:p>
        </p:txBody>
      </p:sp>
      <p:sp>
        <p:nvSpPr>
          <p:cNvPr id="3" name="Content Placeholder 2"/>
          <p:cNvSpPr>
            <a:spLocks noGrp="1"/>
          </p:cNvSpPr>
          <p:nvPr>
            <p:ph idx="1"/>
          </p:nvPr>
        </p:nvSpPr>
        <p:spPr/>
        <p:txBody>
          <a:bodyPr>
            <a:normAutofit lnSpcReduction="10000"/>
          </a:bodyPr>
          <a:lstStyle/>
          <a:p>
            <a:r>
              <a:rPr lang="en-GB" sz="2400" dirty="0"/>
              <a:t>What is your topic?</a:t>
            </a:r>
          </a:p>
          <a:p>
            <a:r>
              <a:rPr lang="en-GB" sz="2400" dirty="0"/>
              <a:t>Who are the key people in your field? What are the key resources?</a:t>
            </a:r>
          </a:p>
          <a:p>
            <a:r>
              <a:rPr lang="en-GB" sz="2400" dirty="0"/>
              <a:t>What are the key ideas in your field? What methodologies have been used?</a:t>
            </a:r>
          </a:p>
          <a:p>
            <a:r>
              <a:rPr lang="en-GB" sz="2400" dirty="0"/>
              <a:t>What are some of the strengths and weaknesses of existing research?</a:t>
            </a:r>
          </a:p>
          <a:p>
            <a:r>
              <a:rPr lang="en-GB" sz="2400" dirty="0"/>
              <a:t>What will your contribution be? How will it be different?</a:t>
            </a:r>
          </a:p>
          <a:p>
            <a:endParaRPr lang="en-GB" dirty="0"/>
          </a:p>
          <a:p>
            <a:pPr marL="0" indent="0">
              <a:buNone/>
            </a:pPr>
            <a:endParaRPr lang="en-GB" dirty="0"/>
          </a:p>
        </p:txBody>
      </p:sp>
    </p:spTree>
    <p:extLst>
      <p:ext uri="{BB962C8B-B14F-4D97-AF65-F5344CB8AC3E}">
        <p14:creationId xmlns:p14="http://schemas.microsoft.com/office/powerpoint/2010/main" val="164534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152600"/>
            <a:ext cx="8761413" cy="706964"/>
          </a:xfrm>
        </p:spPr>
        <p:txBody>
          <a:bodyPr>
            <a:normAutofit/>
          </a:bodyPr>
          <a:lstStyle/>
          <a:p>
            <a:r>
              <a:rPr lang="en-GB" sz="2000" dirty="0">
                <a:solidFill>
                  <a:schemeClr val="tx1"/>
                </a:solidFill>
              </a:rPr>
              <a:t>’Self-esteem and obesity in children and adolescents’ MindMap</a:t>
            </a:r>
          </a:p>
        </p:txBody>
      </p:sp>
      <p:sp>
        <p:nvSpPr>
          <p:cNvPr id="4" name="Rounded Rectangle 3"/>
          <p:cNvSpPr/>
          <p:nvPr/>
        </p:nvSpPr>
        <p:spPr>
          <a:xfrm>
            <a:off x="5340149" y="2848190"/>
            <a:ext cx="216024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entury Gothic" panose="020B0502020202020204"/>
                <a:ea typeface="+mn-ea"/>
                <a:cs typeface="+mn-cs"/>
              </a:rPr>
              <a:t>Self-esteem and obesity in children and adolescents</a:t>
            </a:r>
          </a:p>
        </p:txBody>
      </p:sp>
      <p:sp>
        <p:nvSpPr>
          <p:cNvPr id="5" name="Rounded Rectangle 4"/>
          <p:cNvSpPr/>
          <p:nvPr/>
        </p:nvSpPr>
        <p:spPr>
          <a:xfrm>
            <a:off x="5593461" y="1484785"/>
            <a:ext cx="1595028" cy="9436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solidFill>
                    <a:prstClr val="black"/>
                  </a:solidFill>
                </a:ln>
                <a:solidFill>
                  <a:prstClr val="black"/>
                </a:solidFill>
                <a:effectLst/>
                <a:uLnTx/>
                <a:uFillTx/>
                <a:latin typeface="Century Gothic" panose="020B0502020202020204"/>
                <a:ea typeface="+mn-ea"/>
                <a:cs typeface="+mn-cs"/>
              </a:rPr>
              <a:t>Introduction</a:t>
            </a:r>
          </a:p>
        </p:txBody>
      </p:sp>
      <p:sp>
        <p:nvSpPr>
          <p:cNvPr id="6" name="Rounded Rectangle 5"/>
          <p:cNvSpPr/>
          <p:nvPr/>
        </p:nvSpPr>
        <p:spPr>
          <a:xfrm>
            <a:off x="7614668" y="1635907"/>
            <a:ext cx="1309601"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solidFill>
                    <a:prstClr val="black"/>
                  </a:solidFill>
                </a:ln>
                <a:solidFill>
                  <a:prstClr val="black"/>
                </a:solidFill>
                <a:effectLst/>
                <a:uLnTx/>
                <a:uFillTx/>
                <a:latin typeface="Century Gothic" panose="020B0502020202020204"/>
                <a:ea typeface="+mn-ea"/>
                <a:cs typeface="+mn-cs"/>
              </a:rPr>
              <a:t>Key questions</a:t>
            </a:r>
          </a:p>
        </p:txBody>
      </p:sp>
      <p:sp>
        <p:nvSpPr>
          <p:cNvPr id="7" name="Rounded Rectangle 6"/>
          <p:cNvSpPr/>
          <p:nvPr/>
        </p:nvSpPr>
        <p:spPr>
          <a:xfrm>
            <a:off x="9208491" y="2489388"/>
            <a:ext cx="1207990" cy="4267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Question 2</a:t>
            </a:r>
          </a:p>
        </p:txBody>
      </p:sp>
      <p:sp>
        <p:nvSpPr>
          <p:cNvPr id="8" name="Rounded Rectangle 7"/>
          <p:cNvSpPr/>
          <p:nvPr/>
        </p:nvSpPr>
        <p:spPr>
          <a:xfrm>
            <a:off x="8015820" y="3914652"/>
            <a:ext cx="174142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entury Gothic" panose="020B0502020202020204"/>
                <a:ea typeface="+mn-ea"/>
                <a:cs typeface="+mn-cs"/>
              </a:rPr>
              <a:t>Self-esteem: Theory and measurements</a:t>
            </a:r>
          </a:p>
        </p:txBody>
      </p:sp>
      <p:sp>
        <p:nvSpPr>
          <p:cNvPr id="12" name="Rounded Rectangle 11"/>
          <p:cNvSpPr/>
          <p:nvPr/>
        </p:nvSpPr>
        <p:spPr>
          <a:xfrm>
            <a:off x="5539215" y="4493790"/>
            <a:ext cx="1706488"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entury Gothic" panose="020B0502020202020204"/>
                <a:ea typeface="+mn-ea"/>
                <a:cs typeface="+mn-cs"/>
              </a:rPr>
              <a:t>Self-esteem and obesity</a:t>
            </a:r>
          </a:p>
        </p:txBody>
      </p:sp>
      <p:sp>
        <p:nvSpPr>
          <p:cNvPr id="13" name="Rounded Rectangle 12"/>
          <p:cNvSpPr/>
          <p:nvPr/>
        </p:nvSpPr>
        <p:spPr>
          <a:xfrm>
            <a:off x="7896221" y="4975014"/>
            <a:ext cx="1472157" cy="9262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entury Gothic" panose="020B0502020202020204"/>
                <a:ea typeface="+mn-ea"/>
                <a:cs typeface="+mn-cs"/>
              </a:rPr>
              <a:t>Children aged 3-6 years</a:t>
            </a:r>
          </a:p>
        </p:txBody>
      </p:sp>
      <p:sp>
        <p:nvSpPr>
          <p:cNvPr id="14" name="Rounded Rectangle 13"/>
          <p:cNvSpPr/>
          <p:nvPr/>
        </p:nvSpPr>
        <p:spPr>
          <a:xfrm>
            <a:off x="5974250" y="5674709"/>
            <a:ext cx="1615097"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entury Gothic" panose="020B0502020202020204"/>
                <a:ea typeface="+mn-ea"/>
                <a:cs typeface="+mn-cs"/>
              </a:rPr>
              <a:t>Children aged 7-12 years</a:t>
            </a:r>
          </a:p>
        </p:txBody>
      </p:sp>
      <p:sp>
        <p:nvSpPr>
          <p:cNvPr id="15" name="Rounded Rectangle 14"/>
          <p:cNvSpPr/>
          <p:nvPr/>
        </p:nvSpPr>
        <p:spPr>
          <a:xfrm>
            <a:off x="3618368" y="4076372"/>
            <a:ext cx="1393304" cy="948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entury Gothic" panose="020B0502020202020204"/>
                <a:ea typeface="+mn-ea"/>
                <a:cs typeface="+mn-cs"/>
              </a:rPr>
              <a:t>Children aged 13-18 years</a:t>
            </a:r>
          </a:p>
        </p:txBody>
      </p:sp>
      <p:sp>
        <p:nvSpPr>
          <p:cNvPr id="20" name="Rounded Rectangle 19"/>
          <p:cNvSpPr/>
          <p:nvPr/>
        </p:nvSpPr>
        <p:spPr>
          <a:xfrm>
            <a:off x="2911680" y="2001727"/>
            <a:ext cx="1607041"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entury Gothic" panose="020B0502020202020204"/>
                <a:ea typeface="+mn-ea"/>
                <a:cs typeface="+mn-cs"/>
              </a:rPr>
              <a:t>Summary</a:t>
            </a:r>
          </a:p>
        </p:txBody>
      </p:sp>
      <p:sp>
        <p:nvSpPr>
          <p:cNvPr id="21" name="Rounded Rectangle 20"/>
          <p:cNvSpPr/>
          <p:nvPr/>
        </p:nvSpPr>
        <p:spPr>
          <a:xfrm>
            <a:off x="7752184" y="2784662"/>
            <a:ext cx="1172084" cy="4092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Question 4</a:t>
            </a:r>
          </a:p>
        </p:txBody>
      </p:sp>
      <p:cxnSp>
        <p:nvCxnSpPr>
          <p:cNvPr id="23" name="Straight Arrow Connector 22"/>
          <p:cNvCxnSpPr>
            <a:endCxn id="5" idx="2"/>
          </p:cNvCxnSpPr>
          <p:nvPr/>
        </p:nvCxnSpPr>
        <p:spPr>
          <a:xfrm flipV="1">
            <a:off x="6390975" y="2428467"/>
            <a:ext cx="0" cy="4197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4" idx="3"/>
            <a:endCxn id="8" idx="0"/>
          </p:cNvCxnSpPr>
          <p:nvPr/>
        </p:nvCxnSpPr>
        <p:spPr>
          <a:xfrm>
            <a:off x="7500390" y="3533990"/>
            <a:ext cx="1386141" cy="3806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a:endCxn id="12" idx="0"/>
          </p:cNvCxnSpPr>
          <p:nvPr/>
        </p:nvCxnSpPr>
        <p:spPr>
          <a:xfrm>
            <a:off x="6390975" y="4219790"/>
            <a:ext cx="1484" cy="274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flipV="1">
            <a:off x="4518720" y="2489388"/>
            <a:ext cx="821430" cy="70457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5" idx="3"/>
          </p:cNvCxnSpPr>
          <p:nvPr/>
        </p:nvCxnSpPr>
        <p:spPr>
          <a:xfrm flipV="1">
            <a:off x="7188489" y="1956626"/>
            <a:ext cx="426178"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p:nvPr/>
        </p:nvCxnSpPr>
        <p:spPr>
          <a:xfrm>
            <a:off x="7245704" y="4988006"/>
            <a:ext cx="650517" cy="42018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6" name="Straight Arrow Connector 95"/>
          <p:cNvCxnSpPr>
            <a:stCxn id="12" idx="2"/>
            <a:endCxn id="14" idx="0"/>
          </p:cNvCxnSpPr>
          <p:nvPr/>
        </p:nvCxnSpPr>
        <p:spPr>
          <a:xfrm>
            <a:off x="6392460" y="5408191"/>
            <a:ext cx="389339" cy="2665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1" name="Straight Arrow Connector 100"/>
          <p:cNvCxnSpPr/>
          <p:nvPr/>
        </p:nvCxnSpPr>
        <p:spPr>
          <a:xfrm flipH="1" flipV="1">
            <a:off x="4989515" y="4565558"/>
            <a:ext cx="539019" cy="4224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8" name="Straight Arrow Connector 107"/>
          <p:cNvCxnSpPr/>
          <p:nvPr/>
        </p:nvCxnSpPr>
        <p:spPr>
          <a:xfrm flipH="1">
            <a:off x="8362750" y="2561373"/>
            <a:ext cx="188137" cy="2232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p:nvPr/>
        </p:nvCxnSpPr>
        <p:spPr>
          <a:xfrm>
            <a:off x="8924268" y="2204865"/>
            <a:ext cx="888218" cy="2540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4" name="Rounded Rectangle 23"/>
          <p:cNvSpPr/>
          <p:nvPr/>
        </p:nvSpPr>
        <p:spPr>
          <a:xfrm>
            <a:off x="9208491" y="1635909"/>
            <a:ext cx="1301838"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Question 1</a:t>
            </a:r>
          </a:p>
        </p:txBody>
      </p:sp>
      <p:cxnSp>
        <p:nvCxnSpPr>
          <p:cNvPr id="26" name="Straight Arrow Connector 25"/>
          <p:cNvCxnSpPr>
            <a:stCxn id="6" idx="3"/>
            <a:endCxn id="24" idx="1"/>
          </p:cNvCxnSpPr>
          <p:nvPr/>
        </p:nvCxnSpPr>
        <p:spPr>
          <a:xfrm flipV="1">
            <a:off x="8924269" y="1864509"/>
            <a:ext cx="284223" cy="228599"/>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44" name="Rounded Rectangle 43"/>
          <p:cNvSpPr/>
          <p:nvPr/>
        </p:nvSpPr>
        <p:spPr>
          <a:xfrm>
            <a:off x="9208491" y="3193958"/>
            <a:ext cx="1097498"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Question 3</a:t>
            </a:r>
          </a:p>
        </p:txBody>
      </p:sp>
      <p:cxnSp>
        <p:nvCxnSpPr>
          <p:cNvPr id="48" name="Straight Arrow Connector 47"/>
          <p:cNvCxnSpPr/>
          <p:nvPr/>
        </p:nvCxnSpPr>
        <p:spPr>
          <a:xfrm>
            <a:off x="8924269" y="2489388"/>
            <a:ext cx="444109" cy="70457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33" name="Rounded Rectangle 32"/>
          <p:cNvSpPr/>
          <p:nvPr/>
        </p:nvSpPr>
        <p:spPr>
          <a:xfrm>
            <a:off x="4116190" y="5170668"/>
            <a:ext cx="1142916" cy="6802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Treatment studies</a:t>
            </a:r>
          </a:p>
        </p:txBody>
      </p:sp>
      <p:sp>
        <p:nvSpPr>
          <p:cNvPr id="35" name="Rounded Rectangle 34"/>
          <p:cNvSpPr/>
          <p:nvPr/>
        </p:nvSpPr>
        <p:spPr>
          <a:xfrm>
            <a:off x="4439816" y="5949280"/>
            <a:ext cx="1099399" cy="660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Cross sectional studies</a:t>
            </a:r>
          </a:p>
        </p:txBody>
      </p:sp>
      <p:cxnSp>
        <p:nvCxnSpPr>
          <p:cNvPr id="37" name="Straight Arrow Connector 36"/>
          <p:cNvCxnSpPr>
            <a:stCxn id="14" idx="1"/>
          </p:cNvCxnSpPr>
          <p:nvPr/>
        </p:nvCxnSpPr>
        <p:spPr>
          <a:xfrm flipH="1" flipV="1">
            <a:off x="5259107" y="5510795"/>
            <a:ext cx="715143" cy="62111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a:stCxn id="14" idx="1"/>
            <a:endCxn id="35" idx="3"/>
          </p:cNvCxnSpPr>
          <p:nvPr/>
        </p:nvCxnSpPr>
        <p:spPr>
          <a:xfrm flipH="1">
            <a:off x="5539215" y="6131910"/>
            <a:ext cx="435035" cy="14769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65" name="Rounded Rectangle 64"/>
          <p:cNvSpPr/>
          <p:nvPr/>
        </p:nvSpPr>
        <p:spPr>
          <a:xfrm>
            <a:off x="2848726" y="3284984"/>
            <a:ext cx="1159042" cy="6296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Treatment studies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7" name="Rounded Rectangle 66"/>
          <p:cNvSpPr/>
          <p:nvPr/>
        </p:nvSpPr>
        <p:spPr>
          <a:xfrm>
            <a:off x="1991544" y="4219791"/>
            <a:ext cx="1296144" cy="6092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Prospective studies</a:t>
            </a:r>
          </a:p>
        </p:txBody>
      </p:sp>
      <p:sp>
        <p:nvSpPr>
          <p:cNvPr id="68" name="Rounded Rectangle 67"/>
          <p:cNvSpPr/>
          <p:nvPr/>
        </p:nvSpPr>
        <p:spPr>
          <a:xfrm>
            <a:off x="2351584" y="5024720"/>
            <a:ext cx="1130424" cy="7966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Cross sectional studies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70" name="Straight Arrow Connector 69"/>
          <p:cNvCxnSpPr>
            <a:endCxn id="68" idx="3"/>
          </p:cNvCxnSpPr>
          <p:nvPr/>
        </p:nvCxnSpPr>
        <p:spPr>
          <a:xfrm flipH="1">
            <a:off x="3482008" y="5024720"/>
            <a:ext cx="237728" cy="39831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15" idx="1"/>
            <a:endCxn id="67" idx="3"/>
          </p:cNvCxnSpPr>
          <p:nvPr/>
        </p:nvCxnSpPr>
        <p:spPr>
          <a:xfrm flipH="1" flipV="1">
            <a:off x="3287688" y="4524422"/>
            <a:ext cx="330680" cy="26124"/>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8" name="Straight Arrow Connector 77"/>
          <p:cNvCxnSpPr>
            <a:stCxn id="15" idx="0"/>
            <a:endCxn id="65" idx="3"/>
          </p:cNvCxnSpPr>
          <p:nvPr/>
        </p:nvCxnSpPr>
        <p:spPr>
          <a:xfrm flipH="1" flipV="1">
            <a:off x="4007768" y="3599819"/>
            <a:ext cx="307252" cy="47655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93433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F12A-93BC-5563-A5E2-140A526B6C53}"/>
              </a:ext>
            </a:extLst>
          </p:cNvPr>
          <p:cNvSpPr>
            <a:spLocks noGrp="1"/>
          </p:cNvSpPr>
          <p:nvPr>
            <p:ph type="title"/>
          </p:nvPr>
        </p:nvSpPr>
        <p:spPr/>
        <p:txBody>
          <a:bodyPr/>
          <a:lstStyle/>
          <a:p>
            <a:r>
              <a:rPr lang="en-MY" dirty="0"/>
              <a:t>Structure of the Literature Review</a:t>
            </a:r>
          </a:p>
        </p:txBody>
      </p:sp>
      <p:sp>
        <p:nvSpPr>
          <p:cNvPr id="3" name="Content Placeholder 2">
            <a:extLst>
              <a:ext uri="{FF2B5EF4-FFF2-40B4-BE49-F238E27FC236}">
                <a16:creationId xmlns:a16="http://schemas.microsoft.com/office/drawing/2014/main" id="{0767A120-BF8F-ED6B-4101-C0FC05BA3883}"/>
              </a:ext>
            </a:extLst>
          </p:cNvPr>
          <p:cNvSpPr>
            <a:spLocks noGrp="1"/>
          </p:cNvSpPr>
          <p:nvPr>
            <p:ph idx="1"/>
          </p:nvPr>
        </p:nvSpPr>
        <p:spPr>
          <a:xfrm>
            <a:off x="1154954" y="2603499"/>
            <a:ext cx="9828479" cy="3616547"/>
          </a:xfrm>
        </p:spPr>
        <p:txBody>
          <a:bodyPr>
            <a:normAutofit fontScale="85000" lnSpcReduction="20000"/>
          </a:bodyPr>
          <a:lstStyle/>
          <a:p>
            <a:r>
              <a:rPr lang="en-MY" sz="2200" b="1" dirty="0"/>
              <a:t>Introduction</a:t>
            </a:r>
          </a:p>
          <a:p>
            <a:pPr lvl="1"/>
            <a:r>
              <a:rPr lang="en-MY" sz="2200" dirty="0"/>
              <a:t>Purpose and scope</a:t>
            </a:r>
          </a:p>
          <a:p>
            <a:pPr lvl="1"/>
            <a:r>
              <a:rPr lang="en-MY" sz="2200" dirty="0"/>
              <a:t>Research questions</a:t>
            </a:r>
          </a:p>
          <a:p>
            <a:r>
              <a:rPr lang="en-MY" sz="2200" b="1" dirty="0"/>
              <a:t>Thematic Analysis</a:t>
            </a:r>
          </a:p>
          <a:p>
            <a:pPr lvl="1"/>
            <a:r>
              <a:rPr lang="en-MY" sz="2200" dirty="0"/>
              <a:t>Theme 1 – Early development in __AI agriculture__(title)</a:t>
            </a:r>
          </a:p>
          <a:p>
            <a:pPr lvl="1"/>
            <a:r>
              <a:rPr lang="en-MY" sz="2200" dirty="0"/>
              <a:t>Theme 2 – Recent advances in _AI agriculture___(title)</a:t>
            </a:r>
          </a:p>
          <a:p>
            <a:pPr lvl="1"/>
            <a:r>
              <a:rPr lang="en-MY" sz="2200" dirty="0"/>
              <a:t>Theme 3 – Methodological approaches</a:t>
            </a:r>
          </a:p>
          <a:p>
            <a:pPr indent="-285750"/>
            <a:r>
              <a:rPr lang="en-MY" sz="2200" b="1" dirty="0"/>
              <a:t>Discussion</a:t>
            </a:r>
            <a:r>
              <a:rPr lang="en-MY" sz="2200" dirty="0"/>
              <a:t> – Key findings, identification of gaps, critiques of the research</a:t>
            </a:r>
          </a:p>
          <a:p>
            <a:pPr indent="-285750"/>
            <a:r>
              <a:rPr lang="en-MY" sz="2200" b="1" dirty="0"/>
              <a:t>Conclusion</a:t>
            </a:r>
            <a:r>
              <a:rPr lang="en-MY" sz="2200" dirty="0"/>
              <a:t> – Summary of findings, implications and recommendations</a:t>
            </a:r>
          </a:p>
          <a:p>
            <a:pPr indent="-285750"/>
            <a:r>
              <a:rPr lang="en-MY" sz="2200" dirty="0"/>
              <a:t>References</a:t>
            </a:r>
          </a:p>
          <a:p>
            <a:pPr indent="-285750"/>
            <a:endParaRPr lang="en-MY" sz="2200" dirty="0"/>
          </a:p>
          <a:p>
            <a:pPr indent="-285750"/>
            <a:endParaRPr lang="en-MY" dirty="0"/>
          </a:p>
        </p:txBody>
      </p:sp>
    </p:spTree>
    <p:extLst>
      <p:ext uri="{BB962C8B-B14F-4D97-AF65-F5344CB8AC3E}">
        <p14:creationId xmlns:p14="http://schemas.microsoft.com/office/powerpoint/2010/main" val="4204008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A3F7-0DD9-4333-D259-048F7A00D8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92F699-2B0E-F535-4A53-276F6D3630B3}"/>
              </a:ext>
            </a:extLst>
          </p:cNvPr>
          <p:cNvSpPr>
            <a:spLocks noGrp="1"/>
          </p:cNvSpPr>
          <p:nvPr>
            <p:ph idx="1"/>
          </p:nvPr>
        </p:nvSpPr>
        <p:spPr/>
        <p:txBody>
          <a:bodyPr/>
          <a:lstStyle/>
          <a:p>
            <a:r>
              <a:rPr lang="en-MY"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How can </a:t>
            </a:r>
            <a:r>
              <a:rPr lang="en-MY"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AI-powered drones </a:t>
            </a:r>
            <a:r>
              <a:rPr lang="en-MY"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improve </a:t>
            </a:r>
            <a:r>
              <a:rPr lang="en-MY"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pest control detection</a:t>
            </a:r>
            <a:r>
              <a:rPr lang="en-MY"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MY"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rice farming.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00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5" name="Rectangle 14">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7" name="Rectangle 16">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black"/>
                </a:solidFill>
                <a:effectLst/>
                <a:uLnTx/>
                <a:uFillTx/>
                <a:latin typeface="Century Gothic" panose="020B0502020202020204"/>
                <a:ea typeface="+mj-ea"/>
                <a:cs typeface="+mj-cs"/>
              </a:endParaRPr>
            </a:p>
          </p:txBody>
        </p:sp>
      </p:grpSp>
      <p:sp>
        <p:nvSpPr>
          <p:cNvPr id="2" name="Title 1"/>
          <p:cNvSpPr>
            <a:spLocks noGrp="1"/>
          </p:cNvSpPr>
          <p:nvPr>
            <p:ph type="title"/>
          </p:nvPr>
        </p:nvSpPr>
        <p:spPr>
          <a:xfrm>
            <a:off x="1000372" y="1209957"/>
            <a:ext cx="3034580" cy="4438087"/>
          </a:xfrm>
        </p:spPr>
        <p:txBody>
          <a:bodyPr anchor="ctr">
            <a:normAutofit/>
          </a:bodyPr>
          <a:lstStyle/>
          <a:p>
            <a:pPr algn="r"/>
            <a:br>
              <a:rPr lang="en-US" sz="3200">
                <a:solidFill>
                  <a:schemeClr val="tx1"/>
                </a:solidFill>
              </a:rPr>
            </a:br>
            <a:r>
              <a:rPr lang="en-US" sz="3200" b="1">
                <a:solidFill>
                  <a:schemeClr val="tx1"/>
                </a:solidFill>
              </a:rPr>
              <a:t>What a Literature Review is NOT</a:t>
            </a:r>
            <a:endParaRPr lang="en-US" sz="32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idx="1"/>
          </p:nvPr>
        </p:nvSpPr>
        <p:spPr>
          <a:xfrm>
            <a:off x="4678424" y="1059025"/>
            <a:ext cx="5302189" cy="4739950"/>
          </a:xfrm>
        </p:spPr>
        <p:txBody>
          <a:bodyPr anchor="ctr">
            <a:normAutofit/>
          </a:bodyPr>
          <a:lstStyle/>
          <a:p>
            <a:r>
              <a:rPr lang="en-US" dirty="0">
                <a:solidFill>
                  <a:schemeClr val="tx1"/>
                </a:solidFill>
              </a:rPr>
              <a:t>Your literature review should </a:t>
            </a:r>
            <a:r>
              <a:rPr lang="en-US" b="1" dirty="0">
                <a:solidFill>
                  <a:schemeClr val="tx1"/>
                </a:solidFill>
              </a:rPr>
              <a:t>NOT be an annotated bibliography.</a:t>
            </a:r>
          </a:p>
          <a:p>
            <a:r>
              <a:rPr lang="en-US" dirty="0">
                <a:solidFill>
                  <a:schemeClr val="tx1"/>
                </a:solidFill>
              </a:rPr>
              <a:t>Instead, you need to:</a:t>
            </a:r>
          </a:p>
          <a:p>
            <a:pPr lvl="1">
              <a:buFont typeface="Wingdings" panose="05000000000000000000" pitchFamily="2" charset="2"/>
              <a:buChar char="ü"/>
            </a:pPr>
            <a:r>
              <a:rPr lang="en-US" dirty="0">
                <a:solidFill>
                  <a:schemeClr val="tx1"/>
                </a:solidFill>
              </a:rPr>
              <a:t>compare and contrast each source </a:t>
            </a:r>
          </a:p>
          <a:p>
            <a:pPr lvl="1">
              <a:buFont typeface="Wingdings" panose="05000000000000000000" pitchFamily="2" charset="2"/>
              <a:buChar char="ü"/>
            </a:pPr>
            <a:r>
              <a:rPr lang="en-US" dirty="0">
                <a:solidFill>
                  <a:schemeClr val="tx1"/>
                </a:solidFill>
              </a:rPr>
              <a:t>critically evaluate each source </a:t>
            </a:r>
          </a:p>
          <a:p>
            <a:pPr lvl="1">
              <a:buFont typeface="Wingdings" panose="05000000000000000000" pitchFamily="2" charset="2"/>
              <a:buChar char="ü"/>
            </a:pPr>
            <a:r>
              <a:rPr lang="en-US" dirty="0">
                <a:solidFill>
                  <a:schemeClr val="tx1"/>
                </a:solidFill>
              </a:rPr>
              <a:t>indicate how each source contributes to the body of knowledge about the topic </a:t>
            </a:r>
          </a:p>
          <a:p>
            <a:pPr lvl="1">
              <a:buFont typeface="Wingdings" panose="05000000000000000000" pitchFamily="2" charset="2"/>
              <a:buChar char="ü"/>
            </a:pPr>
            <a:r>
              <a:rPr lang="en-US" dirty="0">
                <a:solidFill>
                  <a:schemeClr val="tx1"/>
                </a:solidFill>
              </a:rPr>
              <a:t>integrate your discussion of the sources into your argument about the state of knowledge on the topic.</a:t>
            </a:r>
          </a:p>
          <a:p>
            <a:pPr marL="0" indent="0">
              <a:buNone/>
            </a:pPr>
            <a:endParaRPr lang="en-US" dirty="0">
              <a:solidFill>
                <a:schemeClr val="tx1"/>
              </a:solidFill>
            </a:endParaRPr>
          </a:p>
        </p:txBody>
      </p:sp>
    </p:spTree>
    <p:extLst>
      <p:ext uri="{BB962C8B-B14F-4D97-AF65-F5344CB8AC3E}">
        <p14:creationId xmlns:p14="http://schemas.microsoft.com/office/powerpoint/2010/main" val="3655257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dirty="0"/>
              <a:t>Reminder</a:t>
            </a:r>
          </a:p>
        </p:txBody>
      </p:sp>
      <p:sp>
        <p:nvSpPr>
          <p:cNvPr id="17411" name="Rectangle 3"/>
          <p:cNvSpPr>
            <a:spLocks noGrp="1" noChangeArrowheads="1"/>
          </p:cNvSpPr>
          <p:nvPr>
            <p:ph idx="1"/>
          </p:nvPr>
        </p:nvSpPr>
        <p:spPr/>
        <p:txBody>
          <a:bodyPr>
            <a:normAutofit/>
          </a:bodyPr>
          <a:lstStyle/>
          <a:p>
            <a:r>
              <a:rPr lang="en-GB" altLang="en-US" sz="2800" dirty="0"/>
              <a:t>Do not use “I”, “me”, “my” </a:t>
            </a:r>
          </a:p>
          <a:p>
            <a:r>
              <a:rPr lang="en-GB" altLang="en-US" sz="2800" dirty="0"/>
              <a:t>Use “the author”, “he”, “she”, “his”, “her” </a:t>
            </a:r>
          </a:p>
          <a:p>
            <a:r>
              <a:rPr lang="en-GB" altLang="en-US" sz="2800" dirty="0"/>
              <a:t>Follow the format – refer to the project handbook</a:t>
            </a:r>
          </a:p>
        </p:txBody>
      </p:sp>
    </p:spTree>
    <p:extLst>
      <p:ext uri="{BB962C8B-B14F-4D97-AF65-F5344CB8AC3E}">
        <p14:creationId xmlns:p14="http://schemas.microsoft.com/office/powerpoint/2010/main" val="339709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F880-3E3E-D9BA-2659-814CAB4D8685}"/>
              </a:ext>
            </a:extLst>
          </p:cNvPr>
          <p:cNvSpPr>
            <a:spLocks noGrp="1"/>
          </p:cNvSpPr>
          <p:nvPr>
            <p:ph type="title"/>
          </p:nvPr>
        </p:nvSpPr>
        <p:spPr/>
        <p:txBody>
          <a:bodyPr/>
          <a:lstStyle/>
          <a:p>
            <a:r>
              <a:rPr lang="en-MY" dirty="0"/>
              <a:t>The End. Thank you</a:t>
            </a:r>
          </a:p>
        </p:txBody>
      </p:sp>
    </p:spTree>
    <p:extLst>
      <p:ext uri="{BB962C8B-B14F-4D97-AF65-F5344CB8AC3E}">
        <p14:creationId xmlns:p14="http://schemas.microsoft.com/office/powerpoint/2010/main" val="212935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Purposes of Literature Review</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Determines what is known about </a:t>
            </a:r>
            <a:r>
              <a:rPr lang="en-US" sz="2400" dirty="0">
                <a:solidFill>
                  <a:srgbClr val="FF0000"/>
                </a:solidFill>
              </a:rPr>
              <a:t>a subject, concept or problem </a:t>
            </a:r>
          </a:p>
          <a:p>
            <a:pPr marL="457200" indent="-457200">
              <a:buFont typeface="+mj-lt"/>
              <a:buAutoNum type="arabicPeriod"/>
            </a:pPr>
            <a:r>
              <a:rPr lang="en-US" sz="2400" dirty="0"/>
              <a:t>Determines </a:t>
            </a:r>
            <a:r>
              <a:rPr lang="en-US" sz="2400" dirty="0">
                <a:solidFill>
                  <a:srgbClr val="FF0000"/>
                </a:solidFill>
              </a:rPr>
              <a:t>gaps, consistencies &amp; inconsistencies about a subject, concept or problem </a:t>
            </a:r>
          </a:p>
          <a:p>
            <a:pPr marL="457200" indent="-457200">
              <a:buFont typeface="+mj-lt"/>
              <a:buAutoNum type="arabicPeriod"/>
            </a:pPr>
            <a:r>
              <a:rPr lang="en-US" sz="2400" dirty="0"/>
              <a:t>Discovers </a:t>
            </a:r>
            <a:r>
              <a:rPr lang="en-US" sz="2400" dirty="0">
                <a:solidFill>
                  <a:srgbClr val="FF0000"/>
                </a:solidFill>
              </a:rPr>
              <a:t>unanswered questions </a:t>
            </a:r>
            <a:r>
              <a:rPr lang="en-US" sz="2400" dirty="0"/>
              <a:t>about a subject, concept or problem </a:t>
            </a:r>
          </a:p>
          <a:p>
            <a:pPr marL="457200" indent="-457200">
              <a:buFont typeface="+mj-lt"/>
              <a:buAutoNum type="arabicPeriod"/>
            </a:pPr>
            <a:r>
              <a:rPr lang="en-US" sz="2400" dirty="0"/>
              <a:t>Describes </a:t>
            </a:r>
            <a:r>
              <a:rPr lang="en-US" sz="2400" dirty="0">
                <a:solidFill>
                  <a:srgbClr val="FF0000"/>
                </a:solidFill>
              </a:rPr>
              <a:t>strengths &amp; weaknesses </a:t>
            </a:r>
            <a:r>
              <a:rPr lang="en-US" sz="2400" dirty="0"/>
              <a:t>of designs, methods of inquiry and instruments used in earlier works</a:t>
            </a:r>
          </a:p>
        </p:txBody>
      </p:sp>
    </p:spTree>
    <p:extLst>
      <p:ext uri="{BB962C8B-B14F-4D97-AF65-F5344CB8AC3E}">
        <p14:creationId xmlns:p14="http://schemas.microsoft.com/office/powerpoint/2010/main" val="261288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7330-475E-FE2A-CC4D-C063C397CE17}"/>
              </a:ext>
            </a:extLst>
          </p:cNvPr>
          <p:cNvSpPr>
            <a:spLocks noGrp="1"/>
          </p:cNvSpPr>
          <p:nvPr>
            <p:ph type="title"/>
          </p:nvPr>
        </p:nvSpPr>
        <p:spPr/>
        <p:txBody>
          <a:bodyPr/>
          <a:lstStyle/>
          <a:p>
            <a:r>
              <a:rPr lang="en-US" dirty="0"/>
              <a:t>Different Methods of Literature Review</a:t>
            </a:r>
            <a:endParaRPr lang="en-MY" dirty="0"/>
          </a:p>
        </p:txBody>
      </p:sp>
      <p:sp>
        <p:nvSpPr>
          <p:cNvPr id="3" name="Content Placeholder 2">
            <a:extLst>
              <a:ext uri="{FF2B5EF4-FFF2-40B4-BE49-F238E27FC236}">
                <a16:creationId xmlns:a16="http://schemas.microsoft.com/office/drawing/2014/main" id="{CD575497-E2D6-E8F4-F725-AF0347C7BA1E}"/>
              </a:ext>
            </a:extLst>
          </p:cNvPr>
          <p:cNvSpPr>
            <a:spLocks noGrp="1"/>
          </p:cNvSpPr>
          <p:nvPr>
            <p:ph idx="1"/>
          </p:nvPr>
        </p:nvSpPr>
        <p:spPr>
          <a:xfrm>
            <a:off x="1154954" y="2231136"/>
            <a:ext cx="8825659" cy="3788664"/>
          </a:xfrm>
        </p:spPr>
        <p:txBody>
          <a:bodyPr>
            <a:normAutofit fontScale="92500" lnSpcReduction="20000"/>
          </a:bodyPr>
          <a:lstStyle/>
          <a:p>
            <a:pPr marL="0" indent="0">
              <a:buNone/>
            </a:pPr>
            <a:r>
              <a:rPr lang="en-US" sz="2400" b="1" dirty="0"/>
              <a:t>Systematic Literature Review (SLR)</a:t>
            </a:r>
          </a:p>
          <a:p>
            <a:r>
              <a:rPr lang="en-US" sz="2200" dirty="0"/>
              <a:t>Involves a thorough process of </a:t>
            </a:r>
            <a:r>
              <a:rPr lang="en-US" sz="2200" b="1" dirty="0"/>
              <a:t>identifying, assessing, and synthesizing </a:t>
            </a:r>
            <a:r>
              <a:rPr lang="en-US" sz="2200" dirty="0"/>
              <a:t>all relevant studies on a specific topic. </a:t>
            </a:r>
          </a:p>
          <a:p>
            <a:r>
              <a:rPr lang="en-US" sz="2200" dirty="0"/>
              <a:t>Aim to provide a </a:t>
            </a:r>
            <a:r>
              <a:rPr lang="en-US" sz="2200" b="1" dirty="0"/>
              <a:t>comprehensive synthesis </a:t>
            </a:r>
            <a:r>
              <a:rPr lang="en-US" sz="2200" dirty="0"/>
              <a:t>of research findings and involve thorough tracking of sources along with clearly defined inclusion and exclusion criteria. </a:t>
            </a:r>
          </a:p>
          <a:p>
            <a:r>
              <a:rPr lang="en-US" sz="2200" dirty="0"/>
              <a:t>Systematic reviews are commonly used in fields such as </a:t>
            </a:r>
            <a:r>
              <a:rPr lang="en-US" sz="2200" b="1" dirty="0"/>
              <a:t>healthcare research, medical education, and computer science</a:t>
            </a:r>
            <a:r>
              <a:rPr lang="en-US" sz="2200" dirty="0"/>
              <a:t>. </a:t>
            </a:r>
          </a:p>
          <a:p>
            <a:r>
              <a:rPr lang="en-US" sz="2200" dirty="0"/>
              <a:t>A systematic review can be presented as a complete, independent paper, offering significant value by helping audiences understand and critically evaluate the relevant literature.</a:t>
            </a:r>
            <a:endParaRPr lang="en-MY" sz="2200" dirty="0"/>
          </a:p>
        </p:txBody>
      </p:sp>
    </p:spTree>
    <p:extLst>
      <p:ext uri="{BB962C8B-B14F-4D97-AF65-F5344CB8AC3E}">
        <p14:creationId xmlns:p14="http://schemas.microsoft.com/office/powerpoint/2010/main" val="34890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5CF72-DC25-B161-ADDB-FA52661917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8174B2-2AF6-1632-893D-E1EA4DB06671}"/>
              </a:ext>
            </a:extLst>
          </p:cNvPr>
          <p:cNvSpPr>
            <a:spLocks noGrp="1"/>
          </p:cNvSpPr>
          <p:nvPr>
            <p:ph type="title"/>
          </p:nvPr>
        </p:nvSpPr>
        <p:spPr/>
        <p:txBody>
          <a:bodyPr/>
          <a:lstStyle/>
          <a:p>
            <a:r>
              <a:rPr lang="en-US" dirty="0"/>
              <a:t>Different Methods of Literature Review</a:t>
            </a:r>
            <a:endParaRPr lang="en-MY" dirty="0"/>
          </a:p>
        </p:txBody>
      </p:sp>
      <p:sp>
        <p:nvSpPr>
          <p:cNvPr id="3" name="Content Placeholder 2">
            <a:extLst>
              <a:ext uri="{FF2B5EF4-FFF2-40B4-BE49-F238E27FC236}">
                <a16:creationId xmlns:a16="http://schemas.microsoft.com/office/drawing/2014/main" id="{37851365-2572-1F35-7A2C-D5215F9BC4BF}"/>
              </a:ext>
            </a:extLst>
          </p:cNvPr>
          <p:cNvSpPr>
            <a:spLocks noGrp="1"/>
          </p:cNvSpPr>
          <p:nvPr>
            <p:ph idx="1"/>
          </p:nvPr>
        </p:nvSpPr>
        <p:spPr>
          <a:xfrm>
            <a:off x="1154954" y="2231136"/>
            <a:ext cx="8825659" cy="3788664"/>
          </a:xfrm>
        </p:spPr>
        <p:txBody>
          <a:bodyPr/>
          <a:lstStyle/>
          <a:p>
            <a:pPr marL="0" indent="0">
              <a:buNone/>
            </a:pPr>
            <a:r>
              <a:rPr lang="en-US" sz="2400" b="1" dirty="0"/>
              <a:t>Narrative Literature Review (NLR)</a:t>
            </a:r>
          </a:p>
          <a:p>
            <a:r>
              <a:rPr lang="en-US" sz="2000" dirty="0"/>
              <a:t>Provides a </a:t>
            </a:r>
            <a:r>
              <a:rPr lang="en-US" sz="2000" b="1" dirty="0"/>
              <a:t>narrative synthesis </a:t>
            </a:r>
            <a:r>
              <a:rPr lang="en-US" sz="2000" dirty="0"/>
              <a:t>of the literature, frequently including the </a:t>
            </a:r>
            <a:r>
              <a:rPr lang="en-US" sz="2000" b="1" dirty="0"/>
              <a:t>author's viewpoint</a:t>
            </a:r>
            <a:r>
              <a:rPr lang="en-US" sz="2000" dirty="0"/>
              <a:t>. </a:t>
            </a:r>
          </a:p>
          <a:p>
            <a:r>
              <a:rPr lang="en-US" sz="2000" b="1" dirty="0"/>
              <a:t>Less structured </a:t>
            </a:r>
            <a:r>
              <a:rPr lang="en-US" sz="2000" dirty="0"/>
              <a:t>than SLR and instead present a </a:t>
            </a:r>
            <a:r>
              <a:rPr lang="en-US" sz="2000" b="1" dirty="0"/>
              <a:t>story-like account </a:t>
            </a:r>
            <a:r>
              <a:rPr lang="en-US" sz="2000" dirty="0"/>
              <a:t>of the relevant body of knowledge. </a:t>
            </a:r>
          </a:p>
          <a:p>
            <a:r>
              <a:rPr lang="en-US" sz="2000" dirty="0"/>
              <a:t>Covers </a:t>
            </a:r>
            <a:r>
              <a:rPr lang="en-US" sz="2000" b="1" dirty="0"/>
              <a:t>broader scope </a:t>
            </a:r>
            <a:r>
              <a:rPr lang="en-US" sz="2000" dirty="0"/>
              <a:t>than an SLR and may encompass a variety of perspectives, methodologies, or conceptual frameworks</a:t>
            </a:r>
          </a:p>
          <a:p>
            <a:r>
              <a:rPr lang="en-US" sz="2000" dirty="0"/>
              <a:t>Provide valuable </a:t>
            </a:r>
            <a:r>
              <a:rPr lang="en-US" sz="2000" b="1" dirty="0"/>
              <a:t>insights and context </a:t>
            </a:r>
            <a:r>
              <a:rPr lang="en-US" sz="2000" dirty="0"/>
              <a:t>for specific scientific advancements</a:t>
            </a:r>
            <a:r>
              <a:rPr lang="en-US" dirty="0"/>
              <a:t>.</a:t>
            </a:r>
            <a:endParaRPr lang="en-MY" dirty="0"/>
          </a:p>
        </p:txBody>
      </p:sp>
    </p:spTree>
    <p:extLst>
      <p:ext uri="{BB962C8B-B14F-4D97-AF65-F5344CB8AC3E}">
        <p14:creationId xmlns:p14="http://schemas.microsoft.com/office/powerpoint/2010/main" val="175331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124F8-21D4-5AC6-B676-EF919F8634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AC4BD3-FDC4-E560-41D4-1E9FB3BD7990}"/>
              </a:ext>
            </a:extLst>
          </p:cNvPr>
          <p:cNvSpPr>
            <a:spLocks noGrp="1"/>
          </p:cNvSpPr>
          <p:nvPr>
            <p:ph type="title"/>
          </p:nvPr>
        </p:nvSpPr>
        <p:spPr/>
        <p:txBody>
          <a:bodyPr/>
          <a:lstStyle/>
          <a:p>
            <a:r>
              <a:rPr lang="en-US" dirty="0"/>
              <a:t>Different Methods of Literature Review</a:t>
            </a:r>
            <a:endParaRPr lang="en-MY" dirty="0"/>
          </a:p>
        </p:txBody>
      </p:sp>
      <p:sp>
        <p:nvSpPr>
          <p:cNvPr id="3" name="Content Placeholder 2">
            <a:extLst>
              <a:ext uri="{FF2B5EF4-FFF2-40B4-BE49-F238E27FC236}">
                <a16:creationId xmlns:a16="http://schemas.microsoft.com/office/drawing/2014/main" id="{E7AB4E1A-6363-F0AD-1BD3-90049F792453}"/>
              </a:ext>
            </a:extLst>
          </p:cNvPr>
          <p:cNvSpPr>
            <a:spLocks noGrp="1"/>
          </p:cNvSpPr>
          <p:nvPr>
            <p:ph idx="1"/>
          </p:nvPr>
        </p:nvSpPr>
        <p:spPr>
          <a:xfrm>
            <a:off x="1154954" y="2231136"/>
            <a:ext cx="8825659" cy="3788664"/>
          </a:xfrm>
        </p:spPr>
        <p:txBody>
          <a:bodyPr>
            <a:normAutofit/>
          </a:bodyPr>
          <a:lstStyle/>
          <a:p>
            <a:pPr marL="0" indent="0">
              <a:buNone/>
            </a:pPr>
            <a:r>
              <a:rPr lang="en-US" sz="2400" b="1" dirty="0"/>
              <a:t>Critical Literature Review (CLR)</a:t>
            </a:r>
          </a:p>
          <a:p>
            <a:r>
              <a:rPr lang="en-US" sz="2000" b="1" dirty="0"/>
              <a:t>Evaluate and synthesize existing research </a:t>
            </a:r>
            <a:r>
              <a:rPr lang="en-US" sz="2000" dirty="0"/>
              <a:t>on a topic to provide a </a:t>
            </a:r>
            <a:r>
              <a:rPr lang="en-US" sz="2000" b="1" dirty="0"/>
              <a:t>comprehensive understanding, identify gaps</a:t>
            </a:r>
            <a:r>
              <a:rPr lang="en-US" sz="2000" dirty="0"/>
              <a:t>, and propose </a:t>
            </a:r>
            <a:r>
              <a:rPr lang="en-US" sz="2000" b="1" dirty="0"/>
              <a:t>new perspectives. </a:t>
            </a:r>
          </a:p>
          <a:p>
            <a:r>
              <a:rPr lang="en-US" sz="2000" dirty="0"/>
              <a:t>Reflect on and evaluate implicit assumptions, offering their own interpretations or perspectives on the topic. </a:t>
            </a:r>
          </a:p>
          <a:p>
            <a:r>
              <a:rPr lang="en-US" sz="2000" dirty="0"/>
              <a:t>A critical review starts with a defined scope and questions, followed by an exhaustive search of relevant sources. </a:t>
            </a:r>
          </a:p>
          <a:p>
            <a:r>
              <a:rPr lang="en-US" sz="2000" dirty="0"/>
              <a:t>Each study is critically appraised for quality and relevance, and the synthesis integrates findings to highlight key themes and gaps. </a:t>
            </a:r>
            <a:endParaRPr lang="en-MY" dirty="0"/>
          </a:p>
        </p:txBody>
      </p:sp>
    </p:spTree>
    <p:extLst>
      <p:ext uri="{BB962C8B-B14F-4D97-AF65-F5344CB8AC3E}">
        <p14:creationId xmlns:p14="http://schemas.microsoft.com/office/powerpoint/2010/main" val="322985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2ADE-8489-1989-E51D-F99FCB8A259C}"/>
              </a:ext>
            </a:extLst>
          </p:cNvPr>
          <p:cNvSpPr>
            <a:spLocks noGrp="1"/>
          </p:cNvSpPr>
          <p:nvPr>
            <p:ph type="title"/>
          </p:nvPr>
        </p:nvSpPr>
        <p:spPr/>
        <p:txBody>
          <a:bodyPr/>
          <a:lstStyle/>
          <a:p>
            <a:r>
              <a:rPr lang="en-US" dirty="0"/>
              <a:t>Understanding Research Sources</a:t>
            </a:r>
            <a:endParaRPr lang="en-MY" dirty="0"/>
          </a:p>
        </p:txBody>
      </p:sp>
      <p:sp>
        <p:nvSpPr>
          <p:cNvPr id="3" name="Content Placeholder 2">
            <a:extLst>
              <a:ext uri="{FF2B5EF4-FFF2-40B4-BE49-F238E27FC236}">
                <a16:creationId xmlns:a16="http://schemas.microsoft.com/office/drawing/2014/main" id="{6AFB5D8E-E941-2D9D-D9BE-A10EA3479114}"/>
              </a:ext>
            </a:extLst>
          </p:cNvPr>
          <p:cNvSpPr>
            <a:spLocks noGrp="1"/>
          </p:cNvSpPr>
          <p:nvPr>
            <p:ph idx="1"/>
          </p:nvPr>
        </p:nvSpPr>
        <p:spPr>
          <a:xfrm>
            <a:off x="448056" y="2194560"/>
            <a:ext cx="11173968" cy="3825240"/>
          </a:xfrm>
        </p:spPr>
        <p:txBody>
          <a:bodyPr/>
          <a:lstStyle/>
          <a:p>
            <a:pPr marL="0" indent="0">
              <a:buNone/>
            </a:pPr>
            <a:r>
              <a:rPr lang="en-US" sz="2400" b="1" dirty="0"/>
              <a:t>Primary Sources</a:t>
            </a:r>
          </a:p>
          <a:p>
            <a:r>
              <a:rPr lang="en-MY" sz="2000" b="1" dirty="0"/>
              <a:t>First-hand</a:t>
            </a:r>
            <a:r>
              <a:rPr lang="en-MY" sz="2000" dirty="0"/>
              <a:t> narratives, </a:t>
            </a:r>
            <a:r>
              <a:rPr lang="en-MY" sz="2000" b="1" dirty="0"/>
              <a:t>original</a:t>
            </a:r>
            <a:r>
              <a:rPr lang="en-MY" sz="2000" dirty="0"/>
              <a:t> documents/objects or </a:t>
            </a:r>
            <a:r>
              <a:rPr lang="en-MY" sz="2000" b="1" dirty="0"/>
              <a:t>factual</a:t>
            </a:r>
            <a:r>
              <a:rPr lang="en-MY" sz="2000" dirty="0"/>
              <a:t> accounts that were written or made </a:t>
            </a:r>
            <a:r>
              <a:rPr lang="en-MY" sz="2000" b="1" dirty="0"/>
              <a:t>during</a:t>
            </a:r>
            <a:r>
              <a:rPr lang="en-MY" sz="2000" dirty="0"/>
              <a:t> or close to the </a:t>
            </a:r>
            <a:r>
              <a:rPr lang="en-MY" sz="2000" b="1" dirty="0"/>
              <a:t>event or period of time</a:t>
            </a:r>
            <a:r>
              <a:rPr lang="en-MY" sz="2000" dirty="0"/>
              <a:t>.</a:t>
            </a:r>
          </a:p>
          <a:p>
            <a:r>
              <a:rPr lang="en-MY" sz="2000" dirty="0"/>
              <a:t>Direct connection to a person, time, event or place.</a:t>
            </a:r>
          </a:p>
          <a:p>
            <a:r>
              <a:rPr lang="en-US" sz="2000" b="1" dirty="0"/>
              <a:t>Original materials </a:t>
            </a:r>
            <a:r>
              <a:rPr lang="en-US" sz="2000" dirty="0"/>
              <a:t>that have </a:t>
            </a:r>
            <a:r>
              <a:rPr lang="en-US" sz="2000" b="1" dirty="0"/>
              <a:t>not</a:t>
            </a:r>
            <a:r>
              <a:rPr lang="en-US" sz="2000" dirty="0"/>
              <a:t> been altered, analyzed, or interpreted.</a:t>
            </a:r>
          </a:p>
          <a:p>
            <a:r>
              <a:rPr lang="en-US" sz="2000" dirty="0"/>
              <a:t>Example; historical records, texts and original manuscripts, company records, personal documents such diaries, recorded or transcribe speeches, raw statistical data, works of art, published laboratory results, patents.</a:t>
            </a:r>
            <a:endParaRPr lang="en-MY" sz="2000" dirty="0"/>
          </a:p>
        </p:txBody>
      </p:sp>
    </p:spTree>
    <p:extLst>
      <p:ext uri="{BB962C8B-B14F-4D97-AF65-F5344CB8AC3E}">
        <p14:creationId xmlns:p14="http://schemas.microsoft.com/office/powerpoint/2010/main" val="3333501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2462</Words>
  <Application>Microsoft Office PowerPoint</Application>
  <PresentationFormat>Widescreen</PresentationFormat>
  <Paragraphs>269</Paragraphs>
  <Slides>41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Aptos</vt:lpstr>
      <vt:lpstr>Arial</vt:lpstr>
      <vt:lpstr>Century Gothic</vt:lpstr>
      <vt:lpstr>Times New Roman</vt:lpstr>
      <vt:lpstr>Wingdings</vt:lpstr>
      <vt:lpstr>Wingdings 3</vt:lpstr>
      <vt:lpstr>Ion Boardroom</vt:lpstr>
      <vt:lpstr>Today’s aims</vt:lpstr>
      <vt:lpstr>What is a Literature Review?</vt:lpstr>
      <vt:lpstr>The Literature Review</vt:lpstr>
      <vt:lpstr> What a Literature Review is NOT</vt:lpstr>
      <vt:lpstr>Purposes of Literature Review</vt:lpstr>
      <vt:lpstr>Different Methods of Literature Review</vt:lpstr>
      <vt:lpstr>Different Methods of Literature Review</vt:lpstr>
      <vt:lpstr>Different Methods of Literature Review</vt:lpstr>
      <vt:lpstr>Understanding Research Sources</vt:lpstr>
      <vt:lpstr>Understanding Research Sources</vt:lpstr>
      <vt:lpstr>Activity 1 : Distinguish between different sources</vt:lpstr>
      <vt:lpstr>Source 1</vt:lpstr>
      <vt:lpstr>Source 2</vt:lpstr>
      <vt:lpstr>Source 3</vt:lpstr>
      <vt:lpstr>Source 4</vt:lpstr>
      <vt:lpstr>Source 5</vt:lpstr>
      <vt:lpstr>Research Sources</vt:lpstr>
      <vt:lpstr>Developing Research Questions</vt:lpstr>
      <vt:lpstr>How it Works?</vt:lpstr>
      <vt:lpstr>Developing Research Questions</vt:lpstr>
      <vt:lpstr>Activity 2 : Developing Research Questions</vt:lpstr>
      <vt:lpstr>Reading Critically</vt:lpstr>
      <vt:lpstr>Strategies to Reading Critically</vt:lpstr>
      <vt:lpstr>Activity 3 : Reading Critically</vt:lpstr>
      <vt:lpstr>Source: Abstract Title: Enhancing Malware Detection Using Deep Neural Networks: A Comparative Study</vt:lpstr>
      <vt:lpstr>Starting to think about your own literature review</vt:lpstr>
      <vt:lpstr>Key players and sources</vt:lpstr>
      <vt:lpstr>Main ideas/debates</vt:lpstr>
      <vt:lpstr>Thinking critically </vt:lpstr>
      <vt:lpstr>What to research?</vt:lpstr>
      <vt:lpstr>What else to research? </vt:lpstr>
      <vt:lpstr>What else to research cont…</vt:lpstr>
      <vt:lpstr>How to strengthen your research?</vt:lpstr>
      <vt:lpstr>Comparison among systems: Example 1</vt:lpstr>
      <vt:lpstr>Comparison among systems: Example 2</vt:lpstr>
      <vt:lpstr>Map your story (literature review):</vt:lpstr>
      <vt:lpstr>’Self-esteem and obesity in children and adolescents’ MindMap</vt:lpstr>
      <vt:lpstr>Structure of the Literature Review</vt:lpstr>
      <vt:lpstr>PowerPoint Presentation</vt:lpstr>
      <vt:lpstr>Reminder</vt:lpstr>
      <vt:lpstr>The 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Amirul Azuani Binti Romle</dc:creator>
  <cp:lastModifiedBy>Amirul Azuani Binti Romle</cp:lastModifiedBy>
  <cp:revision>1</cp:revision>
  <dcterms:created xsi:type="dcterms:W3CDTF">2024-12-13T06:23:21Z</dcterms:created>
  <dcterms:modified xsi:type="dcterms:W3CDTF">2024-12-13T08:51:39Z</dcterms:modified>
</cp:coreProperties>
</file>