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7" r:id="rId2"/>
    <p:sldId id="265" r:id="rId3"/>
    <p:sldId id="259" r:id="rId4"/>
    <p:sldId id="260" r:id="rId5"/>
    <p:sldId id="26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3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1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4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7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9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41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D73815-2707-4475-8F1A-B873CB631BB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9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2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4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7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2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42" y="830233"/>
            <a:ext cx="9422192" cy="706964"/>
          </a:xfrm>
        </p:spPr>
        <p:txBody>
          <a:bodyPr/>
          <a:lstStyle/>
          <a:p>
            <a:pPr lvl="0">
              <a:spcBef>
                <a:spcPts val="1000"/>
              </a:spcBef>
              <a:buClr>
                <a:srgbClr val="B31166"/>
              </a:buClr>
              <a:buSzPct val="80000"/>
            </a:pPr>
            <a:r>
              <a:rPr lang="en-US" dirty="0"/>
              <a:t>ABC Retailers Report</a:t>
            </a:r>
            <a:br>
              <a:rPr lang="en-US" dirty="0"/>
            </a:br>
            <a:r>
              <a:rPr lang="en-US" sz="1800" cap="all" dirty="0">
                <a:solidFill>
                  <a:srgbClr val="B31166">
                    <a:lumMod val="60000"/>
                    <a:lumOff val="40000"/>
                  </a:srgbClr>
                </a:solidFill>
                <a:ea typeface="+mn-ea"/>
                <a:cs typeface="+mn-cs"/>
              </a:rPr>
              <a:t>Author: </a:t>
            </a:r>
            <a:r>
              <a:rPr lang="en-US" sz="1800" cap="all" dirty="0" err="1">
                <a:solidFill>
                  <a:srgbClr val="B31166">
                    <a:lumMod val="60000"/>
                    <a:lumOff val="40000"/>
                  </a:srgbClr>
                </a:solidFill>
                <a:ea typeface="+mn-ea"/>
                <a:cs typeface="+mn-cs"/>
              </a:rPr>
              <a:t>Hlengiwe</a:t>
            </a:r>
            <a:br>
              <a:rPr lang="en-US" sz="1800" cap="all" dirty="0">
                <a:solidFill>
                  <a:srgbClr val="B31166">
                    <a:lumMod val="60000"/>
                    <a:lumOff val="40000"/>
                  </a:srgbClr>
                </a:solidFill>
                <a:ea typeface="+mn-ea"/>
                <a:cs typeface="+mn-cs"/>
              </a:rPr>
            </a:br>
            <a:r>
              <a:rPr lang="en-US" sz="1800" cap="all" dirty="0">
                <a:solidFill>
                  <a:srgbClr val="B31166">
                    <a:lumMod val="60000"/>
                    <a:lumOff val="40000"/>
                  </a:srgbClr>
                </a:solidFill>
                <a:ea typeface="+mn-ea"/>
                <a:cs typeface="+mn-cs"/>
              </a:rPr>
              <a:t>                Nicholas</a:t>
            </a:r>
            <a:br>
              <a:rPr lang="en-US" dirty="0"/>
            </a:br>
            <a:r>
              <a:rPr lang="en-US" dirty="0"/>
              <a:t>Overview of Credit Product Trends: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40" y="2196353"/>
            <a:ext cx="11533524" cy="45182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Introduction to ABC Holdings Ltd. and ABC FS: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ABC Holdings Ltd. is a prominent retail chain operating in South Africa.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ABC Holdings has a financial services arm, ABC FS, established in partnership with a local bank in the early 2000s.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ABC FS offers a single credit card product to its customers.</a:t>
            </a:r>
          </a:p>
          <a:p>
            <a:r>
              <a:rPr lang="en-US" b="1" dirty="0"/>
              <a:t>Objective of the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the executive team with insights into the trends over the past 2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forecast future trends and provide data-driven recommendations for strategic decision-making.</a:t>
            </a:r>
          </a:p>
          <a:p>
            <a:r>
              <a:rPr lang="en-US" b="1" dirty="0"/>
              <a:t>Summary of the Dataset: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comprises </a:t>
            </a:r>
            <a:r>
              <a:rPr lang="en-US" dirty="0" err="1"/>
              <a:t>summarised</a:t>
            </a:r>
            <a:r>
              <a:rPr lang="en-US" dirty="0"/>
              <a:t> monthly purchase data spanning from January 2019 to December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columns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Product Held:</a:t>
            </a:r>
            <a:r>
              <a:rPr lang="en-US" dirty="0"/>
              <a:t> Product holding as at month of purchase.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Year_Month</a:t>
            </a:r>
            <a:r>
              <a:rPr lang="en-US" b="1" dirty="0"/>
              <a:t>:</a:t>
            </a:r>
            <a:r>
              <a:rPr lang="en-US" dirty="0"/>
              <a:t> The month that the purchases were made 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Business Unit:</a:t>
            </a:r>
            <a:r>
              <a:rPr lang="en-US" dirty="0"/>
              <a:t> Major subcategories include Clothing, Groceries, Toys, and 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No_Customers</a:t>
            </a:r>
            <a:r>
              <a:rPr lang="en-US" b="1" dirty="0"/>
              <a:t>:</a:t>
            </a:r>
            <a:r>
              <a:rPr lang="en-US" dirty="0"/>
              <a:t> Number of unique customers shopping in the month.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No_Baskets</a:t>
            </a:r>
            <a:r>
              <a:rPr lang="en-US" b="1" dirty="0"/>
              <a:t>:</a:t>
            </a:r>
            <a:r>
              <a:rPr lang="en-US" dirty="0"/>
              <a:t> Number of unique baskets purchased in the month.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Paid using ABC Credit Card:</a:t>
            </a:r>
            <a:r>
              <a:rPr lang="en-US" dirty="0"/>
              <a:t> Total amount (R’s) purchased using ABC Credit Card.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Paid using Competitor Credit Card:</a:t>
            </a:r>
            <a:r>
              <a:rPr lang="en-US" dirty="0"/>
              <a:t> Total amount (R’s) purchased using Competitor Credit Card.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Purchases:</a:t>
            </a:r>
            <a:r>
              <a:rPr lang="en-US" dirty="0"/>
              <a:t> Total value of items purchased by ABC customers using any form of Credit Card.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1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past Trends (2019-2020)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905" y="2142066"/>
            <a:ext cx="4825157" cy="461434"/>
          </a:xfrm>
        </p:spPr>
        <p:txBody>
          <a:bodyPr/>
          <a:lstStyle/>
          <a:p>
            <a:r>
              <a:rPr lang="en-ZA" dirty="0"/>
              <a:t>Customer </a:t>
            </a:r>
            <a:r>
              <a:rPr lang="en-ZA" dirty="0" err="1"/>
              <a:t>Behavior</a:t>
            </a:r>
            <a:r>
              <a:rPr lang="en-ZA" dirty="0"/>
              <a:t> insight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3" y="2505808"/>
            <a:ext cx="6274547" cy="4149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800" b="1" dirty="0"/>
              <a:t>Overall Customer and Basket Trends:</a:t>
            </a:r>
          </a:p>
          <a:p>
            <a:r>
              <a:rPr lang="en-US" sz="800" dirty="0"/>
              <a:t> From the gauge visual, we observe that over the past two years, we have received a total of almost 17 million customers.</a:t>
            </a:r>
          </a:p>
          <a:p>
            <a:r>
              <a:rPr lang="en-US" sz="800" dirty="0"/>
              <a:t>The donut visual shows that we sold almost 18 million baskets during the same period.</a:t>
            </a:r>
          </a:p>
          <a:p>
            <a:pPr marL="0" indent="0">
              <a:buNone/>
            </a:pPr>
            <a:r>
              <a:rPr lang="en-US" sz="800" b="1" dirty="0"/>
              <a:t>Monthly Trends:</a:t>
            </a:r>
          </a:p>
          <a:p>
            <a:r>
              <a:rPr lang="en-US" sz="800" dirty="0"/>
              <a:t>Line Chart 1 tracks changes in the number of unique customers over time.</a:t>
            </a:r>
          </a:p>
          <a:p>
            <a:r>
              <a:rPr lang="en-US" sz="800" dirty="0"/>
              <a:t>Line Chart 2 monitors the number of baskets (transactions) over time.</a:t>
            </a:r>
          </a:p>
          <a:p>
            <a:pPr marL="0" indent="0">
              <a:buNone/>
            </a:pPr>
            <a:r>
              <a:rPr lang="en-US" sz="800" b="1" dirty="0"/>
              <a:t>Seasonal Patterns:</a:t>
            </a:r>
          </a:p>
          <a:p>
            <a:r>
              <a:rPr lang="en-US" sz="800" dirty="0"/>
              <a:t>Over the past two years, Line Chart 1 reveals a consistent decline in the number of customers during January and February.</a:t>
            </a:r>
          </a:p>
          <a:p>
            <a:r>
              <a:rPr lang="en-US" sz="800" dirty="0"/>
              <a:t>Conversely, November and December show a consistent increase in the number of customers, indicating peak shopping periods.</a:t>
            </a:r>
          </a:p>
          <a:p>
            <a:r>
              <a:rPr lang="en-US" sz="800" dirty="0"/>
              <a:t>Therefore, we can conclude that peak shopping periods are in November and December, while periods of customer loss typically occur in January and February.</a:t>
            </a:r>
          </a:p>
          <a:p>
            <a:pPr marL="0" indent="0">
              <a:buNone/>
            </a:pPr>
            <a:r>
              <a:rPr lang="en-US" sz="800" b="1" dirty="0"/>
              <a:t>Correlation Between Customers and Baskets:</a:t>
            </a:r>
          </a:p>
          <a:p>
            <a:r>
              <a:rPr lang="en-US" sz="800" dirty="0"/>
              <a:t>Line Chart 1 and 2 indicate a direct relationship between the number of customers and the number of baskets sold.</a:t>
            </a:r>
          </a:p>
          <a:p>
            <a:r>
              <a:rPr lang="en-US" sz="800" dirty="0"/>
              <a:t>When the number of customers decreases, the number of baskets sold also decreases.</a:t>
            </a:r>
          </a:p>
          <a:p>
            <a:r>
              <a:rPr lang="en-US" sz="800" dirty="0"/>
              <a:t>Similarly, when the number of customers increases, the number of baskets sold also increases.</a:t>
            </a:r>
          </a:p>
          <a:p>
            <a:pPr marL="0" indent="0">
              <a:buNone/>
            </a:pPr>
            <a:r>
              <a:rPr lang="en-US" sz="800" b="1" dirty="0"/>
              <a:t>In 2020:</a:t>
            </a:r>
          </a:p>
          <a:p>
            <a:r>
              <a:rPr lang="en-US" sz="800" dirty="0"/>
              <a:t>Both line charts show a significant decrease in the number of customers and baskets from April to May 2020.</a:t>
            </a:r>
          </a:p>
          <a:p>
            <a:r>
              <a:rPr lang="en-US" sz="800" dirty="0"/>
              <a:t>There was a notable increase in these metrics from September to October 2020.</a:t>
            </a:r>
          </a:p>
          <a:p>
            <a:r>
              <a:rPr lang="en-US" sz="800" dirty="0"/>
              <a:t>This fluctuation is likely due to the impacts of COVID-19 and related lockdown measures during that period.</a:t>
            </a:r>
          </a:p>
          <a:p>
            <a:endParaRPr lang="en-ZA" sz="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24" y="2268415"/>
            <a:ext cx="5899638" cy="4387362"/>
          </a:xfrm>
        </p:spPr>
      </p:pic>
    </p:spTree>
    <p:extLst>
      <p:ext uri="{BB962C8B-B14F-4D97-AF65-F5344CB8AC3E}">
        <p14:creationId xmlns:p14="http://schemas.microsoft.com/office/powerpoint/2010/main" val="129620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62" y="973668"/>
            <a:ext cx="10023230" cy="478060"/>
          </a:xfrm>
        </p:spPr>
        <p:txBody>
          <a:bodyPr/>
          <a:lstStyle/>
          <a:p>
            <a:r>
              <a:rPr lang="en-US" dirty="0"/>
              <a:t>Forecast For The Next 12 Months (2021-2022)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930" y="2241365"/>
            <a:ext cx="5481723" cy="440453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Predictions for 2021: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Number of Customers</a:t>
            </a:r>
            <a:r>
              <a:rPr lang="en-US" dirty="0"/>
              <a:t>: The number of customers will decrease by approximately 13%.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Total Purchases</a:t>
            </a:r>
            <a:r>
              <a:rPr lang="en-US" dirty="0"/>
              <a:t>: The total number of purchases will decrease by approximately 11%.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Number of Baskets</a:t>
            </a:r>
            <a:r>
              <a:rPr lang="en-US" dirty="0"/>
              <a:t>: The number of baskets (</a:t>
            </a:r>
            <a:r>
              <a:rPr lang="en-US" dirty="0" err="1"/>
              <a:t>No_Baskets</a:t>
            </a:r>
            <a:r>
              <a:rPr lang="en-US" dirty="0"/>
              <a:t>) will decrease by approximately 11%.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Payments Using ABC Credit Card</a:t>
            </a:r>
            <a:r>
              <a:rPr lang="en-US" dirty="0"/>
              <a:t>: In 2021, 38.07% of total purchases will be paid using the ABC Credit Card.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Payments Using Competitor Credit Card</a:t>
            </a:r>
            <a:r>
              <a:rPr lang="en-US" dirty="0"/>
              <a:t>: In 2021, 32.55% of total purchases will be paid using a competitor’s credit card.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Factors Influencing the Forecast: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Economic Conditions: The ongoing economic impact of COVID-19.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Competitive Landscape: Changes in the market dynamics and competition.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48" y="2330950"/>
            <a:ext cx="6485642" cy="4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3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109" y="2306094"/>
            <a:ext cx="5367143" cy="455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chemeClr val="accent2"/>
                </a:solidFill>
              </a:rPr>
              <a:t>1.      </a:t>
            </a:r>
            <a:r>
              <a:rPr lang="en-US" sz="1100" b="1" dirty="0"/>
              <a:t>Enhancing ABC Credit Card Usage</a:t>
            </a:r>
            <a:r>
              <a:rPr lang="en-US" sz="11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b="1" dirty="0"/>
              <a:t>Insight</a:t>
            </a:r>
            <a:r>
              <a:rPr lang="en-US" sz="1100" dirty="0"/>
              <a:t>: From the first chart, most customers prefer using competitors' credit cards compared to the ABC Credit Card.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dirty="0"/>
              <a:t>Strategies to increase ABC Credit Card usage: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/>
              <a:t>Marketing Strategy</a:t>
            </a:r>
            <a:r>
              <a:rPr lang="en-US" sz="1100" dirty="0"/>
              <a:t>: Offer discounts or reward points to customers who make purchases using the ABC Credit Card.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/>
              <a:t>Loyalty Programs</a:t>
            </a:r>
            <a:r>
              <a:rPr lang="en-US" sz="1100" dirty="0"/>
              <a:t>: Develop loyalty programs that provide exclusive benefits for ABC Credit Card holders.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>
                <a:solidFill>
                  <a:schemeClr val="accent2"/>
                </a:solidFill>
              </a:rPr>
              <a:t>2.      </a:t>
            </a:r>
            <a:r>
              <a:rPr lang="en-US" sz="1100" b="1" dirty="0"/>
              <a:t>Targeted Promotions for Low-Performing Business Units</a:t>
            </a:r>
            <a:r>
              <a:rPr lang="en-US" sz="11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b="1" dirty="0"/>
              <a:t>Insight</a:t>
            </a:r>
            <a:r>
              <a:rPr lang="en-US" sz="1100" dirty="0"/>
              <a:t>: The second chart indicates that the least selling items are in the 'Toys' and 'Other' business units.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dirty="0"/>
              <a:t>Focus on promoting these underperforming categories: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/>
              <a:t>Targeted Promotions</a:t>
            </a:r>
            <a:r>
              <a:rPr lang="en-US" sz="1100" dirty="0"/>
              <a:t>: Run special promotions or discounts specifically for the 'Toys' and 'Other' categories to boost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/>
              <a:t>Product Bundling</a:t>
            </a:r>
            <a:r>
              <a:rPr lang="en-US" sz="1100" dirty="0"/>
              <a:t>: Offer bundles that include toys or items from the 'Other' category with popular products to increase their visibility and appeal.</a:t>
            </a: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94" y="2306094"/>
            <a:ext cx="4618653" cy="416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2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Recommendations-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210" y="2369976"/>
            <a:ext cx="6561460" cy="44880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 </a:t>
            </a:r>
            <a:r>
              <a:rPr lang="en-US" b="1" dirty="0"/>
              <a:t>Customer Retention and Acquisition Strategies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Personalized Engagement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Send personalized emails and messages highlighting new arrivals and promotions relevant to each customer’s shopping behavior.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Customer Feedback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Regularly collect customer feedback and make necessary improvements to products and services based on the feedback.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Social Media Campaigns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 social media platforms for targeted ad campaigns to attract new customers and engage existing ones.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 </a:t>
            </a:r>
            <a:r>
              <a:rPr lang="en-US" b="1" dirty="0"/>
              <a:t>Investing in High-Performing Business Units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Insight</a:t>
            </a:r>
            <a:r>
              <a:rPr lang="en-US" dirty="0"/>
              <a:t>: High-performing business units such as 'Clothing' and 'Groceries' show significant potential for growth.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Invest in expanding these successful categories: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Product Range Expansion</a:t>
            </a:r>
            <a:r>
              <a:rPr lang="en-US" dirty="0"/>
              <a:t>: Increase the variety of products offered in the 'Clothing' and 'Groceries' categories to attract a broader customer base.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Branch Expansion</a:t>
            </a:r>
            <a:r>
              <a:rPr lang="en-US" dirty="0"/>
              <a:t>: Consider opening new branches in locations with similar demographics to existing high-performing stores to capture new markets.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856" y="2369976"/>
            <a:ext cx="4878022" cy="44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8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Assumptions made during the analysis: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assumed that in 2020 the business was affected by Covid-19.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used the forecast option in power bi to make prediction.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By leveraging these data-driven insights, ABC Holdings Ltd, can identify and capitalize on growth opportunities, ensuring continued success and market expansion.</a:t>
            </a:r>
          </a:p>
        </p:txBody>
      </p:sp>
    </p:spTree>
    <p:extLst>
      <p:ext uri="{BB962C8B-B14F-4D97-AF65-F5344CB8AC3E}">
        <p14:creationId xmlns:p14="http://schemas.microsoft.com/office/powerpoint/2010/main" val="391972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897</TotalTime>
  <Words>1029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ABC Retailers Report Author: Hlengiwe                 Nicholas Overview of Credit Product Trends:</vt:lpstr>
      <vt:lpstr>Analysis of past Trends (2019-2020)</vt:lpstr>
      <vt:lpstr>Forecast For The Next 12 Months (2021-2022)</vt:lpstr>
      <vt:lpstr>Recommendations</vt:lpstr>
      <vt:lpstr>Recommendations- Part 2</vt:lpstr>
      <vt:lpstr>Assumptions &amp;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Retailers Report</dc:title>
  <dc:creator>Talent-Hub</dc:creator>
  <cp:lastModifiedBy>User</cp:lastModifiedBy>
  <cp:revision>46</cp:revision>
  <dcterms:created xsi:type="dcterms:W3CDTF">2024-06-21T12:14:45Z</dcterms:created>
  <dcterms:modified xsi:type="dcterms:W3CDTF">2024-07-03T13:59:49Z</dcterms:modified>
</cp:coreProperties>
</file>