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17" r:id="rId5"/>
    <p:sldId id="307" r:id="rId6"/>
    <p:sldId id="308" r:id="rId7"/>
    <p:sldId id="318" r:id="rId8"/>
    <p:sldId id="278" r:id="rId9"/>
    <p:sldId id="309" r:id="rId10"/>
    <p:sldId id="321" r:id="rId11"/>
    <p:sldId id="319" r:id="rId12"/>
    <p:sldId id="320" r:id="rId13"/>
    <p:sldId id="323" r:id="rId14"/>
    <p:sldId id="325" r:id="rId15"/>
    <p:sldId id="326" r:id="rId16"/>
    <p:sldId id="315" r:id="rId17"/>
    <p:sldId id="322" r:id="rId18"/>
    <p:sldId id="32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82" d="100"/>
          <a:sy n="82" d="100"/>
        </p:scale>
        <p:origin x="720" y="5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5/28/2024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5/28/2024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1405725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828750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1526593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2966340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3716042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15279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418202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085552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1881138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2.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90569" y="1049694"/>
            <a:ext cx="10360152" cy="2379306"/>
          </a:xfrm>
        </p:spPr>
        <p:txBody>
          <a:bodyPr anchor="ctr"/>
          <a:lstStyle/>
          <a:p>
            <a:r>
              <a:rPr lang="en-US" dirty="0"/>
              <a:t>Wine Quality Analysis Using Machine Learning</a:t>
            </a:r>
            <a:br>
              <a:rPr lang="en-US" dirty="0"/>
            </a:br>
            <a:endParaRPr lang="en-US" dirty="0"/>
          </a:p>
        </p:txBody>
      </p:sp>
      <p:sp>
        <p:nvSpPr>
          <p:cNvPr id="2" name="Rectangle 1">
            <a:extLst>
              <a:ext uri="{FF2B5EF4-FFF2-40B4-BE49-F238E27FC236}">
                <a16:creationId xmlns:a16="http://schemas.microsoft.com/office/drawing/2014/main" id="{71A715A3-EAF7-3C93-4198-9C8A95F878CE}"/>
              </a:ext>
            </a:extLst>
          </p:cNvPr>
          <p:cNvSpPr/>
          <p:nvPr/>
        </p:nvSpPr>
        <p:spPr>
          <a:xfrm>
            <a:off x="1628648" y="3676462"/>
            <a:ext cx="1936748" cy="954107"/>
          </a:xfrm>
          <a:prstGeom prst="rect">
            <a:avLst/>
          </a:prstGeom>
          <a:noFill/>
        </p:spPr>
        <p:txBody>
          <a:bodyPr wrap="none" lIns="91440" tIns="45720" rIns="91440" bIns="45720">
            <a:spAutoFit/>
          </a:bodyPr>
          <a:lstStyle/>
          <a:p>
            <a:pPr algn="ctr"/>
            <a:r>
              <a:rPr lang="en-US" sz="2800" b="1" i="1" cap="none" spc="0" dirty="0">
                <a:ln w="0"/>
                <a:solidFill>
                  <a:schemeClr val="tx1"/>
                </a:solidFill>
                <a:effectLst>
                  <a:outerShdw blurRad="38100" dist="19050" dir="2700000" algn="tl" rotWithShape="0">
                    <a:schemeClr val="dk1">
                      <a:alpha val="40000"/>
                    </a:schemeClr>
                  </a:outerShdw>
                </a:effectLst>
              </a:rPr>
              <a:t>Presented By:</a:t>
            </a:r>
          </a:p>
          <a:p>
            <a:pPr algn="ctr"/>
            <a:r>
              <a:rPr lang="en-US" sz="2800" dirty="0">
                <a:ln w="0"/>
                <a:effectLst>
                  <a:outerShdw blurRad="38100" dist="19050" dir="2700000" algn="tl" rotWithShape="0">
                    <a:schemeClr val="dk1">
                      <a:alpha val="40000"/>
                    </a:schemeClr>
                  </a:outerShdw>
                </a:effectLst>
              </a:rPr>
              <a:t>Nikita Sali</a:t>
            </a:r>
          </a:p>
        </p:txBody>
      </p:sp>
      <p:sp>
        <p:nvSpPr>
          <p:cNvPr id="5" name="TextBox 4">
            <a:extLst>
              <a:ext uri="{FF2B5EF4-FFF2-40B4-BE49-F238E27FC236}">
                <a16:creationId xmlns:a16="http://schemas.microsoft.com/office/drawing/2014/main" id="{DDDD1787-5C68-ABE2-0872-17D93370148F}"/>
              </a:ext>
            </a:extLst>
          </p:cNvPr>
          <p:cNvSpPr txBox="1"/>
          <p:nvPr/>
        </p:nvSpPr>
        <p:spPr>
          <a:xfrm>
            <a:off x="6626290" y="4799846"/>
            <a:ext cx="6097554" cy="954107"/>
          </a:xfrm>
          <a:prstGeom prst="rect">
            <a:avLst/>
          </a:prstGeom>
          <a:noFill/>
        </p:spPr>
        <p:txBody>
          <a:bodyPr wrap="square">
            <a:spAutoFit/>
          </a:bodyPr>
          <a:lstStyle/>
          <a:p>
            <a:pPr algn="ctr"/>
            <a:r>
              <a:rPr lang="en-US" sz="2800" b="1" i="1" dirty="0">
                <a:ln w="0"/>
                <a:effectLst>
                  <a:outerShdw blurRad="38100" dist="19050" dir="2700000" algn="tl" rotWithShape="0">
                    <a:schemeClr val="dk1">
                      <a:alpha val="40000"/>
                    </a:schemeClr>
                  </a:outerShdw>
                </a:effectLst>
              </a:rPr>
              <a:t>Guided</a:t>
            </a:r>
            <a:r>
              <a:rPr lang="en-US" sz="2800" b="1" i="1" cap="none" spc="0" dirty="0">
                <a:ln w="0"/>
                <a:solidFill>
                  <a:schemeClr val="tx1"/>
                </a:solidFill>
                <a:effectLst>
                  <a:outerShdw blurRad="38100" dist="19050" dir="2700000" algn="tl" rotWithShape="0">
                    <a:schemeClr val="dk1">
                      <a:alpha val="40000"/>
                    </a:schemeClr>
                  </a:outerShdw>
                </a:effectLst>
              </a:rPr>
              <a:t> By:</a:t>
            </a:r>
          </a:p>
          <a:p>
            <a:pPr algn="ctr"/>
            <a:r>
              <a:rPr lang="en-US" sz="2800" dirty="0">
                <a:ln w="0"/>
                <a:effectLst>
                  <a:outerShdw blurRad="38100" dist="19050" dir="2700000" algn="tl" rotWithShape="0">
                    <a:schemeClr val="dk1">
                      <a:alpha val="40000"/>
                    </a:schemeClr>
                  </a:outerShdw>
                </a:effectLst>
              </a:rPr>
              <a:t>Ashwini </a:t>
            </a:r>
            <a:r>
              <a:rPr lang="en-US" sz="2800" dirty="0" err="1">
                <a:ln w="0"/>
                <a:effectLst>
                  <a:outerShdw blurRad="38100" dist="19050" dir="2700000" algn="tl" rotWithShape="0">
                    <a:schemeClr val="dk1">
                      <a:alpha val="40000"/>
                    </a:schemeClr>
                  </a:outerShdw>
                </a:effectLst>
              </a:rPr>
              <a:t>Kakade</a:t>
            </a:r>
            <a:endParaRPr lang="en-US"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4338735" y="0"/>
            <a:ext cx="7534656" cy="914400"/>
          </a:xfrm>
        </p:spPr>
        <p:txBody>
          <a:bodyPr/>
          <a:lstStyle/>
          <a:p>
            <a:r>
              <a:rPr lang="en-US" dirty="0"/>
              <a:t>Random forest </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pic>
        <p:nvPicPr>
          <p:cNvPr id="5" name="Picture 4">
            <a:extLst>
              <a:ext uri="{FF2B5EF4-FFF2-40B4-BE49-F238E27FC236}">
                <a16:creationId xmlns:a16="http://schemas.microsoft.com/office/drawing/2014/main" id="{E34E7A81-6D5B-DBBF-8297-DB8E8FBC4742}"/>
              </a:ext>
            </a:extLst>
          </p:cNvPr>
          <p:cNvPicPr>
            <a:picLocks noChangeAspect="1"/>
          </p:cNvPicPr>
          <p:nvPr/>
        </p:nvPicPr>
        <p:blipFill>
          <a:blip r:embed="rId3"/>
          <a:stretch>
            <a:fillRect/>
          </a:stretch>
        </p:blipFill>
        <p:spPr>
          <a:xfrm>
            <a:off x="876115" y="1350954"/>
            <a:ext cx="9256930" cy="4816833"/>
          </a:xfrm>
          <a:prstGeom prst="rect">
            <a:avLst/>
          </a:prstGeom>
        </p:spPr>
      </p:pic>
    </p:spTree>
    <p:extLst>
      <p:ext uri="{BB962C8B-B14F-4D97-AF65-F5344CB8AC3E}">
        <p14:creationId xmlns:p14="http://schemas.microsoft.com/office/powerpoint/2010/main" val="2800472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4338735" y="0"/>
            <a:ext cx="7534656" cy="914400"/>
          </a:xfrm>
        </p:spPr>
        <p:txBody>
          <a:bodyPr/>
          <a:lstStyle/>
          <a:p>
            <a:r>
              <a:rPr lang="en-US" dirty="0"/>
              <a:t>Decision Tree</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pic>
        <p:nvPicPr>
          <p:cNvPr id="4" name="Picture 3">
            <a:extLst>
              <a:ext uri="{FF2B5EF4-FFF2-40B4-BE49-F238E27FC236}">
                <a16:creationId xmlns:a16="http://schemas.microsoft.com/office/drawing/2014/main" id="{F367FFD2-A673-3D41-651D-0E241BAD15BF}"/>
              </a:ext>
            </a:extLst>
          </p:cNvPr>
          <p:cNvPicPr>
            <a:picLocks noChangeAspect="1"/>
          </p:cNvPicPr>
          <p:nvPr/>
        </p:nvPicPr>
        <p:blipFill>
          <a:blip r:embed="rId3"/>
          <a:stretch>
            <a:fillRect/>
          </a:stretch>
        </p:blipFill>
        <p:spPr>
          <a:xfrm>
            <a:off x="2070715" y="1394344"/>
            <a:ext cx="7625282" cy="4485460"/>
          </a:xfrm>
          <a:prstGeom prst="rect">
            <a:avLst/>
          </a:prstGeom>
        </p:spPr>
      </p:pic>
    </p:spTree>
    <p:extLst>
      <p:ext uri="{BB962C8B-B14F-4D97-AF65-F5344CB8AC3E}">
        <p14:creationId xmlns:p14="http://schemas.microsoft.com/office/powerpoint/2010/main" val="2636840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3601617" y="0"/>
            <a:ext cx="7534656" cy="914400"/>
          </a:xfrm>
        </p:spPr>
        <p:txBody>
          <a:bodyPr/>
          <a:lstStyle/>
          <a:p>
            <a:r>
              <a:rPr lang="en-US" dirty="0" err="1"/>
              <a:t>Kneighbour’s</a:t>
            </a:r>
            <a:r>
              <a:rPr lang="en-US" dirty="0"/>
              <a:t> Classifier</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2" name="Content Placeholder 7">
            <a:extLst>
              <a:ext uri="{FF2B5EF4-FFF2-40B4-BE49-F238E27FC236}">
                <a16:creationId xmlns:a16="http://schemas.microsoft.com/office/drawing/2014/main" id="{9E152CD0-258E-5224-2631-39D1C8B65313}"/>
              </a:ext>
            </a:extLst>
          </p:cNvPr>
          <p:cNvSpPr>
            <a:spLocks noGrp="1"/>
          </p:cNvSpPr>
          <p:nvPr>
            <p:ph sz="quarter" idx="10"/>
          </p:nvPr>
        </p:nvSpPr>
        <p:spPr>
          <a:xfrm>
            <a:off x="914400" y="2347023"/>
            <a:ext cx="7150608" cy="3356576"/>
          </a:xfrm>
        </p:spPr>
        <p:txBody>
          <a:bodyPr/>
          <a:lstStyle/>
          <a:p>
            <a:pPr marL="0" indent="0">
              <a:buNone/>
            </a:pPr>
            <a:r>
              <a:rPr lang="en-US" sz="2400" dirty="0"/>
              <a:t>Steps to follow:</a:t>
            </a:r>
          </a:p>
          <a:p>
            <a:pPr marL="342900" indent="-342900">
              <a:buFont typeface="+mj-lt"/>
              <a:buAutoNum type="arabicParenR"/>
            </a:pPr>
            <a:r>
              <a:rPr lang="en-US" dirty="0"/>
              <a:t>Calculate distances</a:t>
            </a:r>
          </a:p>
          <a:p>
            <a:pPr marL="342900" indent="-342900">
              <a:buFont typeface="+mj-lt"/>
              <a:buAutoNum type="arabicParenR"/>
            </a:pPr>
            <a:r>
              <a:rPr lang="en-US" dirty="0"/>
              <a:t>Select K-nearest </a:t>
            </a:r>
            <a:r>
              <a:rPr lang="en-US" dirty="0" err="1"/>
              <a:t>neighbour</a:t>
            </a:r>
            <a:endParaRPr lang="en-US" dirty="0"/>
          </a:p>
          <a:p>
            <a:pPr marL="342900" indent="-342900">
              <a:buFont typeface="+mj-lt"/>
              <a:buAutoNum type="arabicParenR"/>
            </a:pPr>
            <a:r>
              <a:rPr lang="en-US" dirty="0"/>
              <a:t>Majority Voting (Classification)</a:t>
            </a:r>
          </a:p>
          <a:p>
            <a:pPr marL="0" indent="0">
              <a:buNone/>
            </a:pPr>
            <a:endParaRPr lang="en-US" dirty="0"/>
          </a:p>
        </p:txBody>
      </p:sp>
      <p:pic>
        <p:nvPicPr>
          <p:cNvPr id="5" name="Picture 4">
            <a:extLst>
              <a:ext uri="{FF2B5EF4-FFF2-40B4-BE49-F238E27FC236}">
                <a16:creationId xmlns:a16="http://schemas.microsoft.com/office/drawing/2014/main" id="{FE833BE7-0FB8-5739-032F-8C1D97849BC3}"/>
              </a:ext>
            </a:extLst>
          </p:cNvPr>
          <p:cNvPicPr>
            <a:picLocks noChangeAspect="1"/>
          </p:cNvPicPr>
          <p:nvPr/>
        </p:nvPicPr>
        <p:blipFill>
          <a:blip r:embed="rId3"/>
          <a:stretch>
            <a:fillRect/>
          </a:stretch>
        </p:blipFill>
        <p:spPr>
          <a:xfrm>
            <a:off x="5670849" y="1695300"/>
            <a:ext cx="5067739" cy="3467400"/>
          </a:xfrm>
          <a:prstGeom prst="rect">
            <a:avLst/>
          </a:prstGeom>
        </p:spPr>
      </p:pic>
      <p:pic>
        <p:nvPicPr>
          <p:cNvPr id="7" name="Picture 6">
            <a:extLst>
              <a:ext uri="{FF2B5EF4-FFF2-40B4-BE49-F238E27FC236}">
                <a16:creationId xmlns:a16="http://schemas.microsoft.com/office/drawing/2014/main" id="{E8830D58-D720-AA85-E70C-70A8C5D644FE}"/>
              </a:ext>
            </a:extLst>
          </p:cNvPr>
          <p:cNvPicPr>
            <a:picLocks noChangeAspect="1"/>
          </p:cNvPicPr>
          <p:nvPr/>
        </p:nvPicPr>
        <p:blipFill>
          <a:blip r:embed="rId4"/>
          <a:stretch>
            <a:fillRect/>
          </a:stretch>
        </p:blipFill>
        <p:spPr>
          <a:xfrm>
            <a:off x="1619920" y="4553318"/>
            <a:ext cx="3300817" cy="609382"/>
          </a:xfrm>
          <a:prstGeom prst="rect">
            <a:avLst/>
          </a:prstGeom>
        </p:spPr>
      </p:pic>
    </p:spTree>
    <p:extLst>
      <p:ext uri="{BB962C8B-B14F-4D97-AF65-F5344CB8AC3E}">
        <p14:creationId xmlns:p14="http://schemas.microsoft.com/office/powerpoint/2010/main" val="179318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14400" y="914400"/>
            <a:ext cx="10360152" cy="914400"/>
          </a:xfrm>
        </p:spPr>
        <p:txBody>
          <a:bodyPr/>
          <a:lstStyle/>
          <a:p>
            <a:r>
              <a:rPr lang="en-US"/>
              <a:t>Comparison Table</a:t>
            </a:r>
            <a:endParaRPr lang="en-US" dirty="0"/>
          </a:p>
        </p:txBody>
      </p:sp>
      <p:graphicFrame>
        <p:nvGraphicFramePr>
          <p:cNvPr id="8" name="Content Placeholder 4">
            <a:extLst>
              <a:ext uri="{FF2B5EF4-FFF2-40B4-BE49-F238E27FC236}">
                <a16:creationId xmlns:a16="http://schemas.microsoft.com/office/drawing/2014/main" id="{5B6855E3-2188-20C8-4DD6-E45BC792C983}"/>
              </a:ext>
            </a:extLst>
          </p:cNvPr>
          <p:cNvGraphicFramePr>
            <a:graphicFrameLocks noGrp="1"/>
          </p:cNvGraphicFramePr>
          <p:nvPr>
            <p:ph type="tbl" sz="quarter" idx="14"/>
            <p:extLst>
              <p:ext uri="{D42A27DB-BD31-4B8C-83A1-F6EECF244321}">
                <p14:modId xmlns:p14="http://schemas.microsoft.com/office/powerpoint/2010/main" val="1977809883"/>
              </p:ext>
            </p:extLst>
          </p:nvPr>
        </p:nvGraphicFramePr>
        <p:xfrm>
          <a:off x="989045" y="2038349"/>
          <a:ext cx="7520473" cy="2888212"/>
        </p:xfrm>
        <a:graphic>
          <a:graphicData uri="http://schemas.openxmlformats.org/drawingml/2006/table">
            <a:tbl>
              <a:tblPr firstRow="1" bandRow="1">
                <a:tableStyleId>{C4B1156A-380E-4F78-BDF5-A606A8083BF9}</a:tableStyleId>
              </a:tblPr>
              <a:tblGrid>
                <a:gridCol w="3936673">
                  <a:extLst>
                    <a:ext uri="{9D8B030D-6E8A-4147-A177-3AD203B41FA5}">
                      <a16:colId xmlns:a16="http://schemas.microsoft.com/office/drawing/2014/main" val="1689330750"/>
                    </a:ext>
                  </a:extLst>
                </a:gridCol>
                <a:gridCol w="3583800">
                  <a:extLst>
                    <a:ext uri="{9D8B030D-6E8A-4147-A177-3AD203B41FA5}">
                      <a16:colId xmlns:a16="http://schemas.microsoft.com/office/drawing/2014/main" val="2660631934"/>
                    </a:ext>
                  </a:extLst>
                </a:gridCol>
              </a:tblGrid>
              <a:tr h="722053">
                <a:tc>
                  <a:txBody>
                    <a:bodyPr/>
                    <a:lstStyle/>
                    <a:p>
                      <a:pPr algn="r"/>
                      <a:r>
                        <a:rPr lang="en-US" sz="2000" b="1" dirty="0">
                          <a:solidFill>
                            <a:schemeClr val="tx1"/>
                          </a:solidFill>
                        </a:rPr>
                        <a:t>ALGORITHM NAME</a:t>
                      </a:r>
                    </a:p>
                  </a:txBody>
                  <a:tcPr anchor="ctr"/>
                </a:tc>
                <a:tc>
                  <a:txBody>
                    <a:bodyPr/>
                    <a:lstStyle/>
                    <a:p>
                      <a:pPr algn="r"/>
                      <a:r>
                        <a:rPr lang="en-US" sz="2000" b="1" dirty="0">
                          <a:solidFill>
                            <a:schemeClr val="tx1"/>
                          </a:solidFill>
                        </a:rPr>
                        <a:t>ACCURACY SCORE</a:t>
                      </a:r>
                    </a:p>
                  </a:txBody>
                  <a:tcPr anchor="ctr"/>
                </a:tc>
                <a:extLst>
                  <a:ext uri="{0D108BD9-81ED-4DB2-BD59-A6C34878D82A}">
                    <a16:rowId xmlns:a16="http://schemas.microsoft.com/office/drawing/2014/main" val="479928716"/>
                  </a:ext>
                </a:extLst>
              </a:tr>
              <a:tr h="722053">
                <a:tc>
                  <a:txBody>
                    <a:bodyPr/>
                    <a:lstStyle/>
                    <a:p>
                      <a:pPr algn="r" fontAlgn="ctr"/>
                      <a:r>
                        <a:rPr lang="en-IN" dirty="0">
                          <a:effectLst/>
                        </a:rPr>
                        <a:t>Random Forest Classifier</a:t>
                      </a:r>
                    </a:p>
                  </a:txBody>
                  <a:tcPr anchor="ctr"/>
                </a:tc>
                <a:tc>
                  <a:txBody>
                    <a:bodyPr/>
                    <a:lstStyle/>
                    <a:p>
                      <a:pPr algn="r" fontAlgn="ctr"/>
                      <a:r>
                        <a:rPr lang="en-IN" dirty="0">
                          <a:effectLst/>
                        </a:rPr>
                        <a:t>0.921875</a:t>
                      </a:r>
                    </a:p>
                  </a:txBody>
                  <a:tcPr anchor="ctr"/>
                </a:tc>
                <a:extLst>
                  <a:ext uri="{0D108BD9-81ED-4DB2-BD59-A6C34878D82A}">
                    <a16:rowId xmlns:a16="http://schemas.microsoft.com/office/drawing/2014/main" val="1760208656"/>
                  </a:ext>
                </a:extLst>
              </a:tr>
              <a:tr h="722053">
                <a:tc>
                  <a:txBody>
                    <a:bodyPr/>
                    <a:lstStyle/>
                    <a:p>
                      <a:pPr algn="r" fontAlgn="ctr"/>
                      <a:r>
                        <a:rPr lang="en-IN" dirty="0">
                          <a:effectLst/>
                        </a:rPr>
                        <a:t>Decision Tree Classifier</a:t>
                      </a:r>
                    </a:p>
                  </a:txBody>
                  <a:tcPr anchor="ctr"/>
                </a:tc>
                <a:tc>
                  <a:txBody>
                    <a:bodyPr/>
                    <a:lstStyle/>
                    <a:p>
                      <a:pPr algn="r" fontAlgn="ctr"/>
                      <a:r>
                        <a:rPr lang="en-IN" dirty="0">
                          <a:effectLst/>
                        </a:rPr>
                        <a:t>0.896875</a:t>
                      </a:r>
                    </a:p>
                  </a:txBody>
                  <a:tcPr anchor="ctr"/>
                </a:tc>
                <a:extLst>
                  <a:ext uri="{0D108BD9-81ED-4DB2-BD59-A6C34878D82A}">
                    <a16:rowId xmlns:a16="http://schemas.microsoft.com/office/drawing/2014/main" val="415808797"/>
                  </a:ext>
                </a:extLst>
              </a:tr>
              <a:tr h="722053">
                <a:tc>
                  <a:txBody>
                    <a:bodyPr/>
                    <a:lstStyle/>
                    <a:p>
                      <a:pPr algn="r" fontAlgn="ctr"/>
                      <a:r>
                        <a:rPr lang="en-IN" dirty="0">
                          <a:effectLst/>
                        </a:rPr>
                        <a:t>K </a:t>
                      </a:r>
                      <a:r>
                        <a:rPr lang="en-IN" dirty="0" err="1">
                          <a:effectLst/>
                        </a:rPr>
                        <a:t>Neighbors</a:t>
                      </a:r>
                      <a:r>
                        <a:rPr lang="en-IN" dirty="0">
                          <a:effectLst/>
                        </a:rPr>
                        <a:t> Classifier</a:t>
                      </a:r>
                    </a:p>
                  </a:txBody>
                  <a:tcPr anchor="ctr"/>
                </a:tc>
                <a:tc>
                  <a:txBody>
                    <a:bodyPr/>
                    <a:lstStyle/>
                    <a:p>
                      <a:pPr algn="r" fontAlgn="ctr"/>
                      <a:r>
                        <a:rPr lang="en-IN" dirty="0">
                          <a:effectLst/>
                        </a:rPr>
                        <a:t>0.871875</a:t>
                      </a:r>
                    </a:p>
                  </a:txBody>
                  <a:tcPr anchor="ctr"/>
                </a:tc>
                <a:extLst>
                  <a:ext uri="{0D108BD9-81ED-4DB2-BD59-A6C34878D82A}">
                    <a16:rowId xmlns:a16="http://schemas.microsoft.com/office/drawing/2014/main" val="3471251109"/>
                  </a:ext>
                </a:extLst>
              </a:tr>
            </a:tbl>
          </a:graphicData>
        </a:graphic>
      </p:graphicFrame>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306499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94524" y="83976"/>
            <a:ext cx="6584240" cy="774441"/>
          </a:xfrm>
        </p:spPr>
        <p:txBody>
          <a:bodyPr/>
          <a:lstStyle/>
          <a:p>
            <a:r>
              <a:rPr lang="en-US" sz="3600" dirty="0"/>
              <a:t>REFERENCES</a:t>
            </a:r>
          </a:p>
        </p:txBody>
      </p:sp>
      <p:sp>
        <p:nvSpPr>
          <p:cNvPr id="2" name="Title 5">
            <a:extLst>
              <a:ext uri="{FF2B5EF4-FFF2-40B4-BE49-F238E27FC236}">
                <a16:creationId xmlns:a16="http://schemas.microsoft.com/office/drawing/2014/main" id="{2547D182-369A-60A0-65F9-29E816162ACA}"/>
              </a:ext>
            </a:extLst>
          </p:cNvPr>
          <p:cNvSpPr txBox="1">
            <a:spLocks/>
          </p:cNvSpPr>
          <p:nvPr/>
        </p:nvSpPr>
        <p:spPr>
          <a:xfrm>
            <a:off x="637592" y="3429000"/>
            <a:ext cx="6584240" cy="7744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just"/>
            <a:r>
              <a:rPr lang="en-US" sz="2000" dirty="0"/>
              <a:t> [1]“The Classification of White Wine and Red Wine According to Their Physicochemical Qualities,” Int. J. </a:t>
            </a:r>
            <a:r>
              <a:rPr lang="en-US" sz="2000" dirty="0" err="1"/>
              <a:t>Intell</a:t>
            </a:r>
            <a:r>
              <a:rPr lang="en-US" sz="2000" dirty="0"/>
              <a:t>. Syst. Appl. Eng., vol. 4, no. SpecialIssue-1, pp. 23–26, 2016. </a:t>
            </a:r>
          </a:p>
          <a:p>
            <a:pPr algn="just"/>
            <a:r>
              <a:rPr lang="en-US" sz="2000" dirty="0"/>
              <a:t> [2] E. Summary, W. P. Monitoring, W. Quality, W. Safety, and W. Complexity, “Wine Analysis : from ‘Grape to Glass’ An analytical testing digest of the wine manufacturing process,” 2016. </a:t>
            </a:r>
          </a:p>
          <a:p>
            <a:pPr algn="just"/>
            <a:r>
              <a:rPr lang="en-US" sz="2000" dirty="0"/>
              <a:t> [3] A. Ghosh, “Project Report : -Red Wine Quality Analysis Final 3 . An empirical Red Wine Quality Analysis of the Portuguese ‘ Vinho Verde ’ wine,” no. December 2017, 2018. </a:t>
            </a:r>
          </a:p>
          <a:p>
            <a:pPr algn="just"/>
            <a:r>
              <a:rPr lang="en-US" sz="2000" dirty="0"/>
              <a:t>[4]</a:t>
            </a:r>
            <a:r>
              <a:rPr lang="en-US" sz="2000" dirty="0" err="1"/>
              <a:t>Datasetdownloadlink</a:t>
            </a:r>
            <a:r>
              <a:rPr lang="en-US" sz="2000" dirty="0"/>
              <a:t>: https://www.kaggle.com/datasets/uciml/red-wine-quality-cortez-et-al-2009</a:t>
            </a:r>
          </a:p>
          <a:p>
            <a:pPr algn="just"/>
            <a:r>
              <a:rPr lang="en-US" sz="2000" dirty="0"/>
              <a:t> [5] P. Model, L. Regression, and R. Studio, “Building and Evaluating a Predictive Model w/ Linear Regression in RapidMiner Studio,” 2018. </a:t>
            </a:r>
          </a:p>
        </p:txBody>
      </p:sp>
      <p:pic>
        <p:nvPicPr>
          <p:cNvPr id="5" name="Picture 4">
            <a:extLst>
              <a:ext uri="{FF2B5EF4-FFF2-40B4-BE49-F238E27FC236}">
                <a16:creationId xmlns:a16="http://schemas.microsoft.com/office/drawing/2014/main" id="{511150EC-41B8-E398-4DE2-8AC9969142A1}"/>
              </a:ext>
            </a:extLst>
          </p:cNvPr>
          <p:cNvPicPr>
            <a:picLocks noChangeAspect="1"/>
          </p:cNvPicPr>
          <p:nvPr/>
        </p:nvPicPr>
        <p:blipFill>
          <a:blip r:embed="rId3"/>
          <a:stretch>
            <a:fillRect/>
          </a:stretch>
        </p:blipFill>
        <p:spPr>
          <a:xfrm>
            <a:off x="7742458" y="471196"/>
            <a:ext cx="3566244" cy="5836939"/>
          </a:xfrm>
          <a:prstGeom prst="rect">
            <a:avLst/>
          </a:prstGeom>
          <a:ln>
            <a:noFill/>
          </a:ln>
          <a:effectLst>
            <a:softEdge rad="112500"/>
          </a:effectLst>
        </p:spPr>
      </p:pic>
    </p:spTree>
    <p:extLst>
      <p:ext uri="{BB962C8B-B14F-4D97-AF65-F5344CB8AC3E}">
        <p14:creationId xmlns:p14="http://schemas.microsoft.com/office/powerpoint/2010/main" val="3744034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394719" y="690465"/>
            <a:ext cx="5641848" cy="5029200"/>
          </a:xfrm>
        </p:spPr>
        <p:txBody>
          <a:bodyPr/>
          <a:lstStyle/>
          <a:p>
            <a:r>
              <a:rPr lang="en-US" sz="7200" b="1" dirty="0"/>
              <a:t>Thank you</a:t>
            </a:r>
          </a:p>
        </p:txBody>
      </p:sp>
    </p:spTree>
    <p:extLst>
      <p:ext uri="{BB962C8B-B14F-4D97-AF65-F5344CB8AC3E}">
        <p14:creationId xmlns:p14="http://schemas.microsoft.com/office/powerpoint/2010/main" val="90300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444947181"/>
              </p:ext>
            </p:extLst>
          </p:nvPr>
        </p:nvGraphicFramePr>
        <p:xfrm>
          <a:off x="6869113" y="1143000"/>
          <a:ext cx="4001050" cy="4614818"/>
        </p:xfrm>
        <a:graphic>
          <a:graphicData uri="http://schemas.openxmlformats.org/drawingml/2006/table">
            <a:tbl>
              <a:tblPr firstRow="1" bandRow="1"/>
              <a:tblGrid>
                <a:gridCol w="4001050">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p>
                      <a:pPr algn="r"/>
                      <a:endParaRPr lang="en-US" sz="2400" b="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PROBLEM STATEMENT</a:t>
                      </a:r>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DATASET</a:t>
                      </a:r>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ML  ALGORITHMS</a:t>
                      </a:r>
                    </a:p>
                    <a:p>
                      <a:pPr marL="0" algn="r" defTabSz="914400" rtl="0" eaLnBrk="1" latinLnBrk="0" hangingPunct="1"/>
                      <a:r>
                        <a:rPr lang="en-US" sz="2400" b="0" kern="1200" dirty="0">
                          <a:solidFill>
                            <a:schemeClr val="tx1"/>
                          </a:solidFill>
                          <a:latin typeface="+mj-lt"/>
                          <a:ea typeface="+mn-ea"/>
                          <a:cs typeface="+mn-cs"/>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152400" y="143070"/>
            <a:ext cx="5641848" cy="783771"/>
          </a:xfrm>
        </p:spPr>
        <p:txBody>
          <a:bodyPr/>
          <a:lstStyle/>
          <a:p>
            <a:r>
              <a:rPr lang="en-US" dirty="0"/>
              <a:t>Introduction</a:t>
            </a:r>
          </a:p>
        </p:txBody>
      </p:sp>
      <p:sp>
        <p:nvSpPr>
          <p:cNvPr id="3" name="Title 1">
            <a:extLst>
              <a:ext uri="{FF2B5EF4-FFF2-40B4-BE49-F238E27FC236}">
                <a16:creationId xmlns:a16="http://schemas.microsoft.com/office/drawing/2014/main" id="{799E0EC8-AB79-019F-9B1E-B976103C5B50}"/>
              </a:ext>
            </a:extLst>
          </p:cNvPr>
          <p:cNvSpPr txBox="1">
            <a:spLocks/>
          </p:cNvSpPr>
          <p:nvPr/>
        </p:nvSpPr>
        <p:spPr>
          <a:xfrm>
            <a:off x="283028" y="2301551"/>
            <a:ext cx="5641848" cy="2254898"/>
          </a:xfrm>
          <a:prstGeom prst="rect">
            <a:avLst/>
          </a:prstGeom>
        </p:spPr>
        <p:txBody>
          <a:bodyPr vert="horz" lIns="91440" tIns="45720" rIns="91440" bIns="45720" rtlCol="0" anchor="ctr">
            <a:noAutofit/>
          </a:bodyPr>
          <a:lstStyle>
            <a:lvl1pPr algn="l" defTabSz="914400" rtl="0" eaLnBrk="1" latinLnBrk="0" hangingPunct="1">
              <a:lnSpc>
                <a:spcPct val="75000"/>
              </a:lnSpc>
              <a:spcBef>
                <a:spcPct val="0"/>
              </a:spcBef>
              <a:buNone/>
              <a:defRPr sz="4800" kern="1200">
                <a:solidFill>
                  <a:schemeClr val="tx1"/>
                </a:solidFill>
                <a:latin typeface="+mj-lt"/>
                <a:ea typeface="+mj-ea"/>
                <a:cs typeface="+mj-cs"/>
              </a:defRPr>
            </a:lvl1pPr>
          </a:lstStyle>
          <a:p>
            <a:pPr algn="just"/>
            <a:endParaRPr lang="en-US" dirty="0"/>
          </a:p>
        </p:txBody>
      </p:sp>
      <p:sp>
        <p:nvSpPr>
          <p:cNvPr id="4" name="TextBox 3">
            <a:extLst>
              <a:ext uri="{FF2B5EF4-FFF2-40B4-BE49-F238E27FC236}">
                <a16:creationId xmlns:a16="http://schemas.microsoft.com/office/drawing/2014/main" id="{86147CF1-7C28-0B16-AA5E-831C539AB3F4}"/>
              </a:ext>
            </a:extLst>
          </p:cNvPr>
          <p:cNvSpPr txBox="1"/>
          <p:nvPr/>
        </p:nvSpPr>
        <p:spPr>
          <a:xfrm>
            <a:off x="283028" y="1630138"/>
            <a:ext cx="6162868" cy="3108543"/>
          </a:xfrm>
          <a:prstGeom prst="rect">
            <a:avLst/>
          </a:prstGeom>
          <a:noFill/>
        </p:spPr>
        <p:txBody>
          <a:bodyPr wrap="square">
            <a:spAutoFit/>
          </a:bodyPr>
          <a:lstStyle/>
          <a:p>
            <a:pPr algn="just"/>
            <a:r>
              <a:rPr lang="en-US" sz="2800" dirty="0"/>
              <a:t>Wine is a drink made from fermented grapes and other fruits, with varying alcohol levels. Assessing its quality and safety is challenging and expensive. Our model simplifies this by predicting analysis outcomes, making the process cheaper and more efficient.</a:t>
            </a:r>
          </a:p>
        </p:txBody>
      </p:sp>
      <p:pic>
        <p:nvPicPr>
          <p:cNvPr id="9" name="Picture Placeholder 8">
            <a:extLst>
              <a:ext uri="{FF2B5EF4-FFF2-40B4-BE49-F238E27FC236}">
                <a16:creationId xmlns:a16="http://schemas.microsoft.com/office/drawing/2014/main" id="{64C8A187-6F16-9660-3946-9246A02E80DB}"/>
              </a:ext>
            </a:extLst>
          </p:cNvPr>
          <p:cNvPicPr>
            <a:picLocks noGrp="1" noChangeAspect="1"/>
          </p:cNvPicPr>
          <p:nvPr>
            <p:ph type="pic" idx="1"/>
          </p:nvPr>
        </p:nvPicPr>
        <p:blipFill>
          <a:blip r:embed="rId3"/>
          <a:srcRect t="15322" b="15322"/>
          <a:stretch>
            <a:fillRect/>
          </a:stretch>
        </p:blipFill>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150641" y="270933"/>
            <a:ext cx="6447453" cy="783771"/>
          </a:xfrm>
        </p:spPr>
        <p:txBody>
          <a:bodyPr/>
          <a:lstStyle/>
          <a:p>
            <a:r>
              <a:rPr lang="en-US" dirty="0"/>
              <a:t>Problem Statement</a:t>
            </a:r>
          </a:p>
        </p:txBody>
      </p:sp>
      <p:sp>
        <p:nvSpPr>
          <p:cNvPr id="3" name="Title 1">
            <a:extLst>
              <a:ext uri="{FF2B5EF4-FFF2-40B4-BE49-F238E27FC236}">
                <a16:creationId xmlns:a16="http://schemas.microsoft.com/office/drawing/2014/main" id="{799E0EC8-AB79-019F-9B1E-B976103C5B50}"/>
              </a:ext>
            </a:extLst>
          </p:cNvPr>
          <p:cNvSpPr txBox="1">
            <a:spLocks/>
          </p:cNvSpPr>
          <p:nvPr/>
        </p:nvSpPr>
        <p:spPr>
          <a:xfrm>
            <a:off x="152400" y="936172"/>
            <a:ext cx="5641848" cy="5660226"/>
          </a:xfrm>
          <a:prstGeom prst="rect">
            <a:avLst/>
          </a:prstGeom>
        </p:spPr>
        <p:txBody>
          <a:bodyPr vert="horz" lIns="91440" tIns="45720" rIns="91440" bIns="45720" rtlCol="0" anchor="ctr">
            <a:noAutofit/>
          </a:bodyPr>
          <a:lstStyle>
            <a:lvl1pPr algn="l" defTabSz="914400" rtl="0" eaLnBrk="1" latinLnBrk="0" hangingPunct="1">
              <a:lnSpc>
                <a:spcPct val="75000"/>
              </a:lnSpc>
              <a:spcBef>
                <a:spcPct val="0"/>
              </a:spcBef>
              <a:buNone/>
              <a:defRPr sz="4800" kern="1200">
                <a:solidFill>
                  <a:schemeClr val="tx1"/>
                </a:solidFill>
                <a:latin typeface="+mj-lt"/>
                <a:ea typeface="+mj-ea"/>
                <a:cs typeface="+mj-cs"/>
              </a:defRPr>
            </a:lvl1pPr>
          </a:lstStyle>
          <a:p>
            <a:endParaRPr lang="en-US" dirty="0"/>
          </a:p>
        </p:txBody>
      </p:sp>
      <p:sp>
        <p:nvSpPr>
          <p:cNvPr id="5" name="TextBox 4">
            <a:extLst>
              <a:ext uri="{FF2B5EF4-FFF2-40B4-BE49-F238E27FC236}">
                <a16:creationId xmlns:a16="http://schemas.microsoft.com/office/drawing/2014/main" id="{5EEA882D-6956-C722-6C2D-30DC4BF1E32D}"/>
              </a:ext>
            </a:extLst>
          </p:cNvPr>
          <p:cNvSpPr txBox="1"/>
          <p:nvPr/>
        </p:nvSpPr>
        <p:spPr>
          <a:xfrm>
            <a:off x="234886" y="1555493"/>
            <a:ext cx="6162868" cy="4093428"/>
          </a:xfrm>
          <a:prstGeom prst="rect">
            <a:avLst/>
          </a:prstGeom>
          <a:noFill/>
        </p:spPr>
        <p:txBody>
          <a:bodyPr wrap="square">
            <a:spAutoFit/>
          </a:bodyPr>
          <a:lstStyle/>
          <a:p>
            <a:pPr algn="just"/>
            <a:r>
              <a:rPr lang="en-US" sz="2600" dirty="0"/>
              <a:t>In the wine industry, the assessment of wine quality and safety through laboratory testing is laborious and costly due to the multitude of analytes and residues to be monitored. This complexity hampers efficiency and increases operational expenses. However, by leveraging predictive analysis through our application, we aim to streamline this process, making it more cost-effective and less reliant on extensive human intervention.</a:t>
            </a:r>
            <a:endParaRPr lang="en-IN" sz="2600" dirty="0"/>
          </a:p>
        </p:txBody>
      </p:sp>
      <p:pic>
        <p:nvPicPr>
          <p:cNvPr id="10" name="Picture Placeholder 9">
            <a:extLst>
              <a:ext uri="{FF2B5EF4-FFF2-40B4-BE49-F238E27FC236}">
                <a16:creationId xmlns:a16="http://schemas.microsoft.com/office/drawing/2014/main" id="{172D6B25-0C25-1115-5EB6-E38C140ADF43}"/>
              </a:ext>
            </a:extLst>
          </p:cNvPr>
          <p:cNvPicPr>
            <a:picLocks noGrp="1" noChangeAspect="1"/>
          </p:cNvPicPr>
          <p:nvPr>
            <p:ph type="pic" idx="1"/>
          </p:nvPr>
        </p:nvPicPr>
        <p:blipFill>
          <a:blip r:embed="rId3"/>
          <a:srcRect t="12439" b="12439"/>
          <a:stretch>
            <a:fillRect/>
          </a:stretch>
        </p:blipFill>
        <p:spPr/>
      </p:pic>
    </p:spTree>
    <p:extLst>
      <p:ext uri="{BB962C8B-B14F-4D97-AF65-F5344CB8AC3E}">
        <p14:creationId xmlns:p14="http://schemas.microsoft.com/office/powerpoint/2010/main" val="357323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864501-81FA-F349-EE59-180178C8B5A0}"/>
              </a:ext>
            </a:extLst>
          </p:cNvPr>
          <p:cNvSpPr>
            <a:spLocks noGrp="1"/>
          </p:cNvSpPr>
          <p:nvPr>
            <p:ph type="title"/>
          </p:nvPr>
        </p:nvSpPr>
        <p:spPr>
          <a:xfrm>
            <a:off x="4420957" y="0"/>
            <a:ext cx="5449824" cy="709127"/>
          </a:xfrm>
        </p:spPr>
        <p:txBody>
          <a:bodyPr/>
          <a:lstStyle/>
          <a:p>
            <a:r>
              <a:rPr lang="en-US" dirty="0"/>
              <a:t>Dataset</a:t>
            </a:r>
            <a:endParaRPr lang="en-IN" dirty="0"/>
          </a:p>
        </p:txBody>
      </p:sp>
      <p:pic>
        <p:nvPicPr>
          <p:cNvPr id="13" name="Picture 12">
            <a:extLst>
              <a:ext uri="{FF2B5EF4-FFF2-40B4-BE49-F238E27FC236}">
                <a16:creationId xmlns:a16="http://schemas.microsoft.com/office/drawing/2014/main" id="{1561EB5F-5F42-E0F0-4EC0-DFE42FDF5FB1}"/>
              </a:ext>
            </a:extLst>
          </p:cNvPr>
          <p:cNvPicPr>
            <a:picLocks noChangeAspect="1"/>
          </p:cNvPicPr>
          <p:nvPr/>
        </p:nvPicPr>
        <p:blipFill>
          <a:blip r:embed="rId3"/>
          <a:stretch>
            <a:fillRect/>
          </a:stretch>
        </p:blipFill>
        <p:spPr>
          <a:xfrm>
            <a:off x="121298" y="709126"/>
            <a:ext cx="11896531" cy="6148873"/>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0"/>
            <a:ext cx="7534656" cy="914400"/>
          </a:xfrm>
        </p:spPr>
        <p:txBody>
          <a:bodyPr/>
          <a:lstStyle/>
          <a:p>
            <a:r>
              <a:rPr lang="en-US" sz="3200" dirty="0"/>
              <a:t>About Dataset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849086" y="1311324"/>
            <a:ext cx="7150608" cy="3356576"/>
          </a:xfrm>
        </p:spPr>
        <p:txBody>
          <a:bodyPr>
            <a:normAutofit fontScale="92500" lnSpcReduction="10000"/>
          </a:bodyPr>
          <a:lstStyle/>
          <a:p>
            <a:r>
              <a:rPr lang="en-US" sz="2400" dirty="0"/>
              <a:t>Dataset Name: winequality-red.csv</a:t>
            </a:r>
          </a:p>
          <a:p>
            <a:r>
              <a:rPr lang="en-US" sz="2400" dirty="0"/>
              <a:t>Shape of dataset: (1599,12)</a:t>
            </a:r>
          </a:p>
          <a:p>
            <a:r>
              <a:rPr lang="en-US" sz="2400" dirty="0"/>
              <a:t>Missing values : 0</a:t>
            </a:r>
          </a:p>
          <a:p>
            <a:r>
              <a:rPr lang="en-US" sz="2400" dirty="0"/>
              <a:t>Input columns: fixed acidity, volatile acidity, citric acid, residual sugar, chlorides, free sulfur dioxide, total sulfur dioxide, density, pH, sulphates, alcohol</a:t>
            </a:r>
          </a:p>
          <a:p>
            <a:r>
              <a:rPr lang="en-US" sz="2400" dirty="0"/>
              <a:t>Output column: quality</a:t>
            </a:r>
          </a:p>
          <a:p>
            <a:r>
              <a:rPr lang="en-US" sz="2400" dirty="0"/>
              <a:t>Splitting dataset into training and testing</a:t>
            </a:r>
          </a:p>
          <a:p>
            <a:r>
              <a:rPr lang="en-US" sz="2400" dirty="0"/>
              <a:t>Using test size = 0.2</a:t>
            </a:r>
          </a:p>
          <a:p>
            <a:endParaRPr lang="en-US" sz="24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7" name="Picture 6">
            <a:extLst>
              <a:ext uri="{FF2B5EF4-FFF2-40B4-BE49-F238E27FC236}">
                <a16:creationId xmlns:a16="http://schemas.microsoft.com/office/drawing/2014/main" id="{3E72A981-B5F9-5682-FB7F-E060D0BEC4E9}"/>
              </a:ext>
            </a:extLst>
          </p:cNvPr>
          <p:cNvPicPr>
            <a:picLocks noChangeAspect="1"/>
          </p:cNvPicPr>
          <p:nvPr/>
        </p:nvPicPr>
        <p:blipFill>
          <a:blip r:embed="rId3"/>
          <a:stretch>
            <a:fillRect/>
          </a:stretch>
        </p:blipFill>
        <p:spPr>
          <a:xfrm>
            <a:off x="6510588" y="4166242"/>
            <a:ext cx="4499534" cy="2537680"/>
          </a:xfrm>
          <a:prstGeom prst="rect">
            <a:avLst/>
          </a:prstGeom>
          <a:ln>
            <a:noFill/>
          </a:ln>
          <a:effectLst>
            <a:softEdge rad="112500"/>
          </a:effectLst>
        </p:spPr>
      </p:pic>
    </p:spTree>
    <p:extLst>
      <p:ext uri="{BB962C8B-B14F-4D97-AF65-F5344CB8AC3E}">
        <p14:creationId xmlns:p14="http://schemas.microsoft.com/office/powerpoint/2010/main" val="196691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pic>
        <p:nvPicPr>
          <p:cNvPr id="4" name="Picture 3">
            <a:extLst>
              <a:ext uri="{FF2B5EF4-FFF2-40B4-BE49-F238E27FC236}">
                <a16:creationId xmlns:a16="http://schemas.microsoft.com/office/drawing/2014/main" id="{31657157-A092-E7CC-DAD6-DC3055D972F7}"/>
              </a:ext>
            </a:extLst>
          </p:cNvPr>
          <p:cNvPicPr>
            <a:picLocks noChangeAspect="1"/>
          </p:cNvPicPr>
          <p:nvPr/>
        </p:nvPicPr>
        <p:blipFill rotWithShape="1">
          <a:blip r:embed="rId3"/>
          <a:srcRect l="7759" b="1296"/>
          <a:stretch/>
        </p:blipFill>
        <p:spPr>
          <a:xfrm>
            <a:off x="755780" y="535175"/>
            <a:ext cx="10709783" cy="5576376"/>
          </a:xfrm>
          <a:prstGeom prst="rect">
            <a:avLst/>
          </a:prstGeom>
        </p:spPr>
      </p:pic>
    </p:spTree>
    <p:extLst>
      <p:ext uri="{BB962C8B-B14F-4D97-AF65-F5344CB8AC3E}">
        <p14:creationId xmlns:p14="http://schemas.microsoft.com/office/powerpoint/2010/main" val="257704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0"/>
            <a:ext cx="7534656" cy="914400"/>
          </a:xfrm>
        </p:spPr>
        <p:txBody>
          <a:bodyPr/>
          <a:lstStyle/>
          <a:p>
            <a:r>
              <a:rPr lang="en-US" dirty="0"/>
              <a:t>ML Algorithms Used :</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347023"/>
            <a:ext cx="7150608" cy="3356576"/>
          </a:xfrm>
        </p:spPr>
        <p:txBody>
          <a:bodyPr/>
          <a:lstStyle/>
          <a:p>
            <a:pPr marL="0" indent="0">
              <a:buNone/>
            </a:pPr>
            <a:r>
              <a:rPr lang="en-US" sz="2400" dirty="0"/>
              <a:t>We have decided to use below algorithms in our dataset</a:t>
            </a:r>
          </a:p>
          <a:p>
            <a:r>
              <a:rPr lang="en-US" b="1" dirty="0"/>
              <a:t>Random Forest Classifier</a:t>
            </a:r>
          </a:p>
          <a:p>
            <a:r>
              <a:rPr lang="en-US" b="1" dirty="0"/>
              <a:t>Decision Tree Classifier</a:t>
            </a:r>
          </a:p>
          <a:p>
            <a:r>
              <a:rPr lang="en-US" b="1" dirty="0" err="1"/>
              <a:t>Kneighbors</a:t>
            </a:r>
            <a:r>
              <a:rPr lang="en-US" b="1" dirty="0"/>
              <a:t> Classifier</a:t>
            </a:r>
          </a:p>
          <a:p>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2" name="Content Placeholder 7">
            <a:extLst>
              <a:ext uri="{FF2B5EF4-FFF2-40B4-BE49-F238E27FC236}">
                <a16:creationId xmlns:a16="http://schemas.microsoft.com/office/drawing/2014/main" id="{3504C35D-9473-E4C7-85B1-FF39A0C0C6E0}"/>
              </a:ext>
            </a:extLst>
          </p:cNvPr>
          <p:cNvSpPr txBox="1">
            <a:spLocks/>
          </p:cNvSpPr>
          <p:nvPr/>
        </p:nvSpPr>
        <p:spPr>
          <a:xfrm>
            <a:off x="982824" y="1081169"/>
            <a:ext cx="7150608" cy="7476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As the output column of our dataset is in categorical format so we had decided to use classification algorithms.</a:t>
            </a:r>
          </a:p>
        </p:txBody>
      </p:sp>
    </p:spTree>
    <p:extLst>
      <p:ext uri="{BB962C8B-B14F-4D97-AF65-F5344CB8AC3E}">
        <p14:creationId xmlns:p14="http://schemas.microsoft.com/office/powerpoint/2010/main" val="234777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0"/>
            <a:ext cx="7534656" cy="914400"/>
          </a:xfrm>
        </p:spPr>
        <p:txBody>
          <a:bodyPr/>
          <a:lstStyle/>
          <a:p>
            <a:r>
              <a:rPr lang="en-US" dirty="0"/>
              <a:t>Random Forest </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
        <p:nvSpPr>
          <p:cNvPr id="2" name="Content Placeholder 7">
            <a:extLst>
              <a:ext uri="{FF2B5EF4-FFF2-40B4-BE49-F238E27FC236}">
                <a16:creationId xmlns:a16="http://schemas.microsoft.com/office/drawing/2014/main" id="{3504C35D-9473-E4C7-85B1-FF39A0C0C6E0}"/>
              </a:ext>
            </a:extLst>
          </p:cNvPr>
          <p:cNvSpPr txBox="1">
            <a:spLocks/>
          </p:cNvSpPr>
          <p:nvPr/>
        </p:nvSpPr>
        <p:spPr>
          <a:xfrm>
            <a:off x="982823" y="1081169"/>
            <a:ext cx="8170507" cy="371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Random forest is a method of classification, regression and other tasks, that operate by constructing a multitude of decision trees at training time and outputting the class that is the mode of the classes (classification) or mean prediction (regression) of the individual trees. </a:t>
            </a:r>
          </a:p>
          <a:p>
            <a:pPr marL="0" indent="0">
              <a:buNone/>
            </a:pPr>
            <a:r>
              <a:rPr lang="en-US" sz="2400" dirty="0"/>
              <a:t> Following are some of the features of random forest algorithm: </a:t>
            </a:r>
          </a:p>
          <a:p>
            <a:pPr marL="457200" indent="-457200">
              <a:buAutoNum type="arabicPeriod"/>
            </a:pPr>
            <a:r>
              <a:rPr lang="en-US" sz="2400" dirty="0"/>
              <a:t>It runs efficiently on large databases. </a:t>
            </a:r>
          </a:p>
          <a:p>
            <a:pPr marL="457200" indent="-457200">
              <a:buAutoNum type="arabicPeriod"/>
            </a:pPr>
            <a:r>
              <a:rPr lang="en-US" sz="2400" dirty="0"/>
              <a:t> It gives estimates of what variables are important in the classification. </a:t>
            </a:r>
          </a:p>
        </p:txBody>
      </p:sp>
    </p:spTree>
    <p:extLst>
      <p:ext uri="{BB962C8B-B14F-4D97-AF65-F5344CB8AC3E}">
        <p14:creationId xmlns:p14="http://schemas.microsoft.com/office/powerpoint/2010/main" val="290502057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{DAD61BC8-4749-4F83-BF70-A23BEEA69FCD}tf11964407_win32</Template>
  <TotalTime>757</TotalTime>
  <Words>585</Words>
  <Application>Microsoft Office PowerPoint</Application>
  <PresentationFormat>Widescreen</PresentationFormat>
  <Paragraphs>81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Gill Sans Nova Light</vt:lpstr>
      <vt:lpstr>Sagona Book</vt:lpstr>
      <vt:lpstr>Custom</vt:lpstr>
      <vt:lpstr>Wine Quality Analysis Using Machine Learning </vt:lpstr>
      <vt:lpstr>Agenda</vt:lpstr>
      <vt:lpstr>Introduction</vt:lpstr>
      <vt:lpstr>Problem Statement</vt:lpstr>
      <vt:lpstr>Dataset</vt:lpstr>
      <vt:lpstr>About Dataset</vt:lpstr>
      <vt:lpstr>PowerPoint Presentation</vt:lpstr>
      <vt:lpstr>ML Algorithms Used :</vt:lpstr>
      <vt:lpstr>Random Forest </vt:lpstr>
      <vt:lpstr>Random forest </vt:lpstr>
      <vt:lpstr>Decision Tree</vt:lpstr>
      <vt:lpstr>Kneighbour’s Classifier</vt:lpstr>
      <vt:lpstr>Comparison Table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Analysis Using Machine Learning</dc:title>
  <dc:creator>Nikita Sali</dc:creator>
  <cp:lastModifiedBy>Nikita Sali</cp:lastModifiedBy>
  <cp:revision>45</cp:revision>
  <dcterms:created xsi:type="dcterms:W3CDTF">2024-05-15T08:25:24Z</dcterms:created>
  <dcterms:modified xsi:type="dcterms:W3CDTF">2024-05-28T08:50:34Z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