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handoutMasterIdLst>
    <p:handoutMasterId r:id="rId11"/>
  </p:handoutMasterIdLst>
  <p:sldIdLst>
    <p:sldId id="256" r:id="rId2"/>
    <p:sldId id="261" r:id="rId3"/>
    <p:sldId id="361" r:id="rId4"/>
    <p:sldId id="371" r:id="rId5"/>
    <p:sldId id="374" r:id="rId6"/>
    <p:sldId id="372" r:id="rId7"/>
    <p:sldId id="373" r:id="rId8"/>
    <p:sldId id="351" r:id="rId9"/>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740" y="-27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0FDDEC-3A48-A145-BE26-9C9AC9C86963}" type="datetimeFigureOut">
              <a:rPr lang="fr-FR" smtClean="0"/>
              <a:t>28/11/2015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6CE53-7766-8248-91E2-A19187246147}" type="slidenum">
              <a:rPr lang="fr-FR" smtClean="0"/>
              <a:t>‹N°›</a:t>
            </a:fld>
            <a:endParaRPr lang="fr-FR"/>
          </a:p>
        </p:txBody>
      </p:sp>
    </p:spTree>
    <p:extLst>
      <p:ext uri="{BB962C8B-B14F-4D97-AF65-F5344CB8AC3E}">
        <p14:creationId xmlns:p14="http://schemas.microsoft.com/office/powerpoint/2010/main" val="35237777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79F7F-F9D4-1343-A626-0C6405C921F2}" type="datetimeFigureOut">
              <a:rPr lang="fr-FR" smtClean="0"/>
              <a:t>28/11/2015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55A3C-A247-0B44-91DA-A3BF95F75F57}" type="slidenum">
              <a:rPr lang="fr-FR" smtClean="0"/>
              <a:t>‹N°›</a:t>
            </a:fld>
            <a:endParaRPr lang="fr-FR"/>
          </a:p>
        </p:txBody>
      </p:sp>
    </p:spTree>
    <p:extLst>
      <p:ext uri="{BB962C8B-B14F-4D97-AF65-F5344CB8AC3E}">
        <p14:creationId xmlns:p14="http://schemas.microsoft.com/office/powerpoint/2010/main" val="206439995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D53C208-0BBF-174B-A0C5-A93036DA3BC7}" type="datetime1">
              <a:rPr lang="fr-FR" smtClean="0"/>
              <a:t>28/11/2015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404218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8B88A58-6832-D845-80A0-4C082FC03271}" type="datetime1">
              <a:rPr lang="fr-FR" smtClean="0"/>
              <a:t>28/11/2015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1328455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0259159-5410-804E-B817-57103A30D3F6}" type="datetime1">
              <a:rPr lang="fr-FR" smtClean="0"/>
              <a:t>28/11/2015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18725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44AEF3-EF11-2340-958F-48314214855C}" type="datetime1">
              <a:rPr lang="fr-FR" smtClean="0"/>
              <a:t>28/11/2015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11416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258977F-77DD-D747-B22B-3749C04DFFCF}" type="datetime1">
              <a:rPr lang="fr-FR" smtClean="0"/>
              <a:t>28/11/2015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118841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7B0298C-821D-4A41-A14B-10936149542E}" type="datetime1">
              <a:rPr lang="fr-FR" smtClean="0"/>
              <a:t>28/11/2015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293361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7DD7684-DEDC-2E4C-BC2B-7CB8F4DE0CF3}" type="datetime1">
              <a:rPr lang="fr-FR" smtClean="0"/>
              <a:t>28/11/2015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267284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A525D95F-4ABA-B840-AD66-4E8800F835CE}" type="datetime1">
              <a:rPr lang="fr-FR" smtClean="0"/>
              <a:t>28/11/2015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383233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FA3A870-311D-2549-B650-FA8E1E6AA9BD}" type="datetime1">
              <a:rPr lang="fr-FR" smtClean="0"/>
              <a:t>28/11/2015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229812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5AA538D-9AF8-F847-817C-91098EB80795}" type="datetime1">
              <a:rPr lang="fr-FR" smtClean="0"/>
              <a:t>28/11/2015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191370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69C7AF8-757E-3E48-ABB7-1747B354109D}" type="datetime1">
              <a:rPr lang="fr-FR" smtClean="0"/>
              <a:t>28/11/2015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12596DB-DE5C-4241-A256-56D5BD9B2D2F}" type="slidenum">
              <a:rPr lang="fr-FR" smtClean="0"/>
              <a:t>‹N°›</a:t>
            </a:fld>
            <a:endParaRPr lang="fr-FR"/>
          </a:p>
        </p:txBody>
      </p:sp>
    </p:spTree>
    <p:extLst>
      <p:ext uri="{BB962C8B-B14F-4D97-AF65-F5344CB8AC3E}">
        <p14:creationId xmlns:p14="http://schemas.microsoft.com/office/powerpoint/2010/main" val="417515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9B8BF-33AC-5E40-98F5-E0A381D1A89C}" type="datetime1">
              <a:rPr lang="fr-FR" smtClean="0"/>
              <a:t>28/11/2015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596DB-DE5C-4241-A256-56D5BD9B2D2F}" type="slidenum">
              <a:rPr lang="fr-FR" smtClean="0"/>
              <a:t>‹N°›</a:t>
            </a:fld>
            <a:endParaRPr lang="fr-FR"/>
          </a:p>
        </p:txBody>
      </p:sp>
    </p:spTree>
    <p:extLst>
      <p:ext uri="{BB962C8B-B14F-4D97-AF65-F5344CB8AC3E}">
        <p14:creationId xmlns:p14="http://schemas.microsoft.com/office/powerpoint/2010/main" val="4224001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85619"/>
            <a:ext cx="9144000" cy="1200329"/>
          </a:xfrm>
          <a:prstGeom prst="rect">
            <a:avLst/>
          </a:prstGeom>
          <a:noFill/>
        </p:spPr>
        <p:txBody>
          <a:bodyPr wrap="square" rtlCol="0">
            <a:spAutoFit/>
          </a:bodyPr>
          <a:lstStyle/>
          <a:p>
            <a:pPr algn="ctr"/>
            <a:r>
              <a:rPr lang="fr-FR" sz="3600" b="1" dirty="0" smtClean="0">
                <a:solidFill>
                  <a:srgbClr val="3366FF"/>
                </a:solidFill>
              </a:rPr>
              <a:t>Exposé OS Contiki</a:t>
            </a:r>
          </a:p>
          <a:p>
            <a:pPr algn="ctr"/>
            <a:r>
              <a:rPr lang="fr-FR" sz="3600" b="1" dirty="0" smtClean="0">
                <a:solidFill>
                  <a:srgbClr val="3366FF"/>
                </a:solidFill>
              </a:rPr>
              <a:t>Master 2 Systèmes Embarqués 2015</a:t>
            </a:r>
            <a:endParaRPr lang="fr-FR" sz="3600" b="1" dirty="0">
              <a:solidFill>
                <a:srgbClr val="3366FF"/>
              </a:solidFill>
            </a:endParaRPr>
          </a:p>
        </p:txBody>
      </p:sp>
      <p:sp>
        <p:nvSpPr>
          <p:cNvPr id="6" name="ZoneTexte 5"/>
          <p:cNvSpPr txBox="1"/>
          <p:nvPr/>
        </p:nvSpPr>
        <p:spPr>
          <a:xfrm>
            <a:off x="0" y="2948008"/>
            <a:ext cx="9158111" cy="1015663"/>
          </a:xfrm>
          <a:prstGeom prst="rect">
            <a:avLst/>
          </a:prstGeom>
          <a:noFill/>
        </p:spPr>
        <p:txBody>
          <a:bodyPr wrap="square" rtlCol="0">
            <a:spAutoFit/>
          </a:bodyPr>
          <a:lstStyle/>
          <a:p>
            <a:pPr algn="ctr"/>
            <a:r>
              <a:rPr lang="fr-FR" sz="2000" dirty="0" smtClean="0"/>
              <a:t>Programmation Temps Réel</a:t>
            </a:r>
          </a:p>
          <a:p>
            <a:pPr algn="ctr"/>
            <a:r>
              <a:rPr lang="fr-FR" sz="2000" dirty="0" smtClean="0"/>
              <a:t>Pascal Carton</a:t>
            </a:r>
          </a:p>
          <a:p>
            <a:pPr algn="ctr"/>
            <a:r>
              <a:rPr lang="fr-FR" sz="2000" dirty="0" smtClean="0"/>
              <a:t>Le Mardi 1 Décembre 2015</a:t>
            </a:r>
            <a:endParaRPr lang="fr-FR" sz="2000" dirty="0"/>
          </a:p>
        </p:txBody>
      </p:sp>
      <p:cxnSp>
        <p:nvCxnSpPr>
          <p:cNvPr id="26" name="Connecteur droit 25"/>
          <p:cNvCxnSpPr/>
          <p:nvPr/>
        </p:nvCxnSpPr>
        <p:spPr>
          <a:xfrm>
            <a:off x="0" y="5890467"/>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30" name="Picture 6" descr="INSSET - INstitut Supérieur des Sciences Et Technolog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665" y="384801"/>
            <a:ext cx="3076575" cy="72390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470" y="156869"/>
            <a:ext cx="1028700" cy="1428750"/>
          </a:xfrm>
          <a:prstGeom prst="rect">
            <a:avLst/>
          </a:prstGeom>
        </p:spPr>
      </p:pic>
      <p:sp>
        <p:nvSpPr>
          <p:cNvPr id="13" name="Espace réservé du pied de page 8"/>
          <p:cNvSpPr>
            <a:spLocks noGrp="1"/>
          </p:cNvSpPr>
          <p:nvPr>
            <p:ph type="ftr" sz="quarter" idx="12"/>
          </p:nvPr>
        </p:nvSpPr>
        <p:spPr>
          <a:xfrm>
            <a:off x="-6264" y="6173787"/>
            <a:ext cx="1415964" cy="365125"/>
          </a:xfrm>
        </p:spPr>
        <p:txBody>
          <a:bodyPr/>
          <a:lstStyle/>
          <a:p>
            <a:pPr algn="l"/>
            <a:r>
              <a:rPr lang="fr-FR" b="1" dirty="0" smtClean="0">
                <a:solidFill>
                  <a:schemeClr val="tx1"/>
                </a:solidFill>
              </a:rPr>
              <a:t>NICOLLE Kevin</a:t>
            </a:r>
            <a:endParaRPr lang="fr-FR" b="1" dirty="0">
              <a:solidFill>
                <a:schemeClr val="tx1"/>
              </a:solidFill>
            </a:endParaRPr>
          </a:p>
        </p:txBody>
      </p:sp>
      <p:sp>
        <p:nvSpPr>
          <p:cNvPr id="10" name="Espace réservé du pied de page 8"/>
          <p:cNvSpPr>
            <a:spLocks noGrp="1"/>
          </p:cNvSpPr>
          <p:nvPr>
            <p:ph type="ftr" sz="quarter" idx="12"/>
          </p:nvPr>
        </p:nvSpPr>
        <p:spPr>
          <a:xfrm>
            <a:off x="7340600" y="6173787"/>
            <a:ext cx="1828800" cy="365125"/>
          </a:xfrm>
        </p:spPr>
        <p:txBody>
          <a:bodyPr/>
          <a:lstStyle/>
          <a:p>
            <a:r>
              <a:rPr lang="fr-FR" b="1" dirty="0" smtClean="0">
                <a:solidFill>
                  <a:schemeClr val="tx1"/>
                </a:solidFill>
              </a:rPr>
              <a:t>LETOFFE Pierre-Antoine</a:t>
            </a:r>
            <a:endParaRPr lang="fr-FR" b="1" dirty="0">
              <a:solidFill>
                <a:schemeClr val="tx1"/>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204" y="4597400"/>
            <a:ext cx="3939593"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673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39347" y="1874729"/>
            <a:ext cx="8777653" cy="3108543"/>
          </a:xfrm>
          <a:prstGeom prst="rect">
            <a:avLst/>
          </a:prstGeom>
          <a:noFill/>
        </p:spPr>
        <p:txBody>
          <a:bodyPr wrap="square" rtlCol="0">
            <a:spAutoFit/>
          </a:bodyPr>
          <a:lstStyle/>
          <a:p>
            <a:pPr marL="342900" indent="-342900">
              <a:buAutoNum type="arabicPeriod"/>
            </a:pPr>
            <a:r>
              <a:rPr lang="fr-FR" sz="2800" b="1" dirty="0" smtClean="0">
                <a:solidFill>
                  <a:schemeClr val="tx2"/>
                </a:solidFill>
              </a:rPr>
              <a:t>Présentation de </a:t>
            </a:r>
            <a:r>
              <a:rPr lang="fr-FR" sz="2800" b="1" dirty="0" smtClean="0">
                <a:solidFill>
                  <a:schemeClr val="tx2"/>
                </a:solidFill>
              </a:rPr>
              <a:t>Contiki</a:t>
            </a:r>
          </a:p>
          <a:p>
            <a:pPr marL="342900" indent="-342900">
              <a:buAutoNum type="arabicPeriod"/>
            </a:pPr>
            <a:endParaRPr lang="fr-FR" sz="2800" b="1" dirty="0" smtClean="0">
              <a:solidFill>
                <a:schemeClr val="tx2"/>
              </a:solidFill>
            </a:endParaRPr>
          </a:p>
          <a:p>
            <a:pPr marL="342900" indent="-342900">
              <a:buAutoNum type="arabicPeriod"/>
            </a:pPr>
            <a:r>
              <a:rPr lang="fr-FR" sz="2800" b="1" dirty="0" smtClean="0">
                <a:solidFill>
                  <a:schemeClr val="tx2"/>
                </a:solidFill>
              </a:rPr>
              <a:t>Caractéristiques</a:t>
            </a:r>
          </a:p>
          <a:p>
            <a:pPr marL="342900" indent="-342900">
              <a:buAutoNum type="arabicPeriod"/>
            </a:pPr>
            <a:endParaRPr lang="fr-FR" sz="2800" b="1" dirty="0">
              <a:solidFill>
                <a:schemeClr val="tx2"/>
              </a:solidFill>
            </a:endParaRPr>
          </a:p>
          <a:p>
            <a:pPr marL="342900" indent="-342900">
              <a:buAutoNum type="arabicPeriod"/>
            </a:pPr>
            <a:r>
              <a:rPr lang="fr-FR" sz="2800" b="1" dirty="0" smtClean="0">
                <a:solidFill>
                  <a:schemeClr val="tx2"/>
                </a:solidFill>
              </a:rPr>
              <a:t>Comparaisons à </a:t>
            </a:r>
            <a:r>
              <a:rPr lang="fr-FR" sz="2800" b="1" dirty="0" smtClean="0">
                <a:solidFill>
                  <a:schemeClr val="tx2"/>
                </a:solidFill>
              </a:rPr>
              <a:t>FreeRTOS</a:t>
            </a:r>
          </a:p>
          <a:p>
            <a:pPr marL="342900" indent="-342900">
              <a:buAutoNum type="arabicPeriod"/>
            </a:pPr>
            <a:endParaRPr lang="fr-FR" sz="2800" b="1" dirty="0" smtClean="0">
              <a:solidFill>
                <a:schemeClr val="tx2"/>
              </a:solidFill>
            </a:endParaRPr>
          </a:p>
          <a:p>
            <a:pPr marL="342900" indent="-342900">
              <a:buAutoNum type="arabicPeriod"/>
            </a:pPr>
            <a:r>
              <a:rPr lang="fr-FR" sz="2800" b="1" dirty="0" smtClean="0">
                <a:solidFill>
                  <a:schemeClr val="tx2"/>
                </a:solidFill>
              </a:rPr>
              <a:t>Conclusion</a:t>
            </a:r>
          </a:p>
        </p:txBody>
      </p:sp>
      <p:sp>
        <p:nvSpPr>
          <p:cNvPr id="6" name="ZoneTexte 5"/>
          <p:cNvSpPr txBox="1"/>
          <p:nvPr/>
        </p:nvSpPr>
        <p:spPr>
          <a:xfrm>
            <a:off x="0" y="6567587"/>
            <a:ext cx="9143999" cy="307777"/>
          </a:xfrm>
          <a:prstGeom prst="rect">
            <a:avLst/>
          </a:prstGeom>
          <a:gradFill>
            <a:gsLst>
              <a:gs pos="0">
                <a:srgbClr val="8488C4"/>
              </a:gs>
              <a:gs pos="53000">
                <a:srgbClr val="D4DEFF"/>
              </a:gs>
              <a:gs pos="83000">
                <a:srgbClr val="D4DEFF"/>
              </a:gs>
              <a:gs pos="100000">
                <a:srgbClr val="96AB94"/>
              </a:gs>
            </a:gsLst>
            <a:lin ang="5400000" scaled="0"/>
          </a:gradFill>
        </p:spPr>
        <p:txBody>
          <a:bodyPr wrap="square" rtlCol="0">
            <a:spAutoFit/>
          </a:bodyPr>
          <a:lstStyle/>
          <a:p>
            <a:pPr algn="just"/>
            <a:r>
              <a:rPr lang="fr-FR" sz="1400" i="1" dirty="0" smtClean="0"/>
              <a:t>							</a:t>
            </a:r>
            <a:r>
              <a:rPr lang="fr-FR" sz="1400" b="1" i="1" dirty="0" smtClean="0"/>
              <a:t>	</a:t>
            </a:r>
            <a:r>
              <a:rPr lang="fr-FR" sz="1400" i="1" dirty="0"/>
              <a:t>Mardi 1 Décembre </a:t>
            </a:r>
            <a:r>
              <a:rPr lang="fr-FR" sz="1400" i="1" dirty="0" smtClean="0"/>
              <a:t>2015 							</a:t>
            </a:r>
            <a:r>
              <a:rPr lang="fr-FR" sz="1400" i="1" dirty="0" smtClean="0"/>
              <a:t>2/8</a:t>
            </a:r>
            <a:endParaRPr lang="fr-FR" sz="1400" i="1" dirty="0"/>
          </a:p>
        </p:txBody>
      </p:sp>
      <p:sp>
        <p:nvSpPr>
          <p:cNvPr id="7" name="ZoneTexte 6"/>
          <p:cNvSpPr txBox="1"/>
          <p:nvPr/>
        </p:nvSpPr>
        <p:spPr>
          <a:xfrm>
            <a:off x="0" y="0"/>
            <a:ext cx="9143999"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prstDash val="sysDash"/>
          </a:ln>
        </p:spPr>
        <p:txBody>
          <a:bodyPr wrap="square" rtlCol="0">
            <a:spAutoFit/>
          </a:bodyPr>
          <a:lstStyle/>
          <a:p>
            <a:r>
              <a:rPr lang="fr-FR" dirty="0"/>
              <a:t>1. Contiki			2. </a:t>
            </a:r>
            <a:r>
              <a:rPr lang="fr-FR" dirty="0" smtClean="0"/>
              <a:t>Caractéristiques				3. </a:t>
            </a:r>
            <a:r>
              <a:rPr lang="fr-FR" dirty="0"/>
              <a:t>vs FreeRTOS</a:t>
            </a:r>
            <a:r>
              <a:rPr lang="fr-FR" dirty="0" smtClean="0"/>
              <a:t>			4. Conclusion</a:t>
            </a:r>
            <a:endParaRPr lang="fr-FR" dirty="0"/>
          </a:p>
        </p:txBody>
      </p:sp>
    </p:spTree>
    <p:extLst>
      <p:ext uri="{BB962C8B-B14F-4D97-AF65-F5344CB8AC3E}">
        <p14:creationId xmlns:p14="http://schemas.microsoft.com/office/powerpoint/2010/main" val="67774161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ZoneTexte 21"/>
          <p:cNvSpPr txBox="1"/>
          <p:nvPr/>
        </p:nvSpPr>
        <p:spPr>
          <a:xfrm>
            <a:off x="0" y="6567587"/>
            <a:ext cx="9143999" cy="307777"/>
          </a:xfrm>
          <a:prstGeom prst="rect">
            <a:avLst/>
          </a:prstGeom>
          <a:gradFill>
            <a:gsLst>
              <a:gs pos="0">
                <a:srgbClr val="8488C4"/>
              </a:gs>
              <a:gs pos="53000">
                <a:srgbClr val="D4DEFF"/>
              </a:gs>
              <a:gs pos="83000">
                <a:srgbClr val="D4DEFF"/>
              </a:gs>
              <a:gs pos="100000">
                <a:srgbClr val="96AB94"/>
              </a:gs>
            </a:gsLst>
            <a:lin ang="5400000" scaled="0"/>
          </a:gradFill>
        </p:spPr>
        <p:txBody>
          <a:bodyPr wrap="square" rtlCol="0">
            <a:spAutoFit/>
          </a:bodyPr>
          <a:lstStyle/>
          <a:p>
            <a:pPr algn="just"/>
            <a:r>
              <a:rPr lang="fr-FR" sz="1400" i="1" dirty="0"/>
              <a:t>	</a:t>
            </a:r>
            <a:r>
              <a:rPr lang="fr-FR" sz="1400" i="1" dirty="0" smtClean="0"/>
              <a:t> </a:t>
            </a:r>
            <a:r>
              <a:rPr lang="fr-FR" sz="1400" i="1" dirty="0"/>
              <a:t>	</a:t>
            </a:r>
            <a:r>
              <a:rPr lang="fr-FR" sz="1400" i="1" dirty="0" smtClean="0"/>
              <a:t>																</a:t>
            </a:r>
            <a:r>
              <a:rPr lang="fr-FR" sz="1400" i="1" dirty="0" smtClean="0"/>
              <a:t>3/8</a:t>
            </a:r>
            <a:endParaRPr lang="fr-FR" sz="1400" i="1" dirty="0"/>
          </a:p>
        </p:txBody>
      </p:sp>
      <p:sp>
        <p:nvSpPr>
          <p:cNvPr id="4" name="ZoneTexte 3"/>
          <p:cNvSpPr txBox="1"/>
          <p:nvPr/>
        </p:nvSpPr>
        <p:spPr>
          <a:xfrm>
            <a:off x="0" y="0"/>
            <a:ext cx="9143999"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prstDash val="sysDash"/>
          </a:ln>
        </p:spPr>
        <p:txBody>
          <a:bodyPr wrap="square" rtlCol="0">
            <a:spAutoFit/>
          </a:bodyPr>
          <a:lstStyle/>
          <a:p>
            <a:r>
              <a:rPr lang="fr-FR" b="1" dirty="0" smtClean="0">
                <a:solidFill>
                  <a:srgbClr val="FF0000"/>
                </a:solidFill>
              </a:rPr>
              <a:t>[1</a:t>
            </a:r>
            <a:r>
              <a:rPr lang="fr-FR" b="1" dirty="0">
                <a:solidFill>
                  <a:srgbClr val="FF0000"/>
                </a:solidFill>
              </a:rPr>
              <a:t>. </a:t>
            </a:r>
            <a:r>
              <a:rPr lang="fr-FR" b="1" dirty="0" smtClean="0">
                <a:solidFill>
                  <a:srgbClr val="FF0000"/>
                </a:solidFill>
              </a:rPr>
              <a:t>Contiki]</a:t>
            </a:r>
            <a:r>
              <a:rPr lang="fr-FR" dirty="0"/>
              <a:t>			2. </a:t>
            </a:r>
            <a:r>
              <a:rPr lang="fr-FR" dirty="0" smtClean="0"/>
              <a:t>Caractéristiques				3. </a:t>
            </a:r>
            <a:r>
              <a:rPr lang="fr-FR" dirty="0"/>
              <a:t>vs FreeRTOS</a:t>
            </a:r>
            <a:r>
              <a:rPr lang="fr-FR" dirty="0" smtClean="0"/>
              <a:t>		       4. Conclusion</a:t>
            </a:r>
            <a:endParaRPr lang="fr-FR" dirty="0"/>
          </a:p>
        </p:txBody>
      </p:sp>
      <p:sp>
        <p:nvSpPr>
          <p:cNvPr id="2" name="ZoneTexte 1"/>
          <p:cNvSpPr txBox="1"/>
          <p:nvPr/>
        </p:nvSpPr>
        <p:spPr>
          <a:xfrm>
            <a:off x="152400" y="197347"/>
            <a:ext cx="8839200" cy="6463308"/>
          </a:xfrm>
          <a:prstGeom prst="rect">
            <a:avLst/>
          </a:prstGeom>
          <a:noFill/>
        </p:spPr>
        <p:txBody>
          <a:bodyPr wrap="square" rtlCol="0" anchor="ctr" anchorCtr="0">
            <a:spAutoFit/>
          </a:bodyPr>
          <a:lstStyle/>
          <a:p>
            <a:endParaRPr lang="fr-FR" b="1" dirty="0" smtClean="0">
              <a:solidFill>
                <a:srgbClr val="0070C0"/>
              </a:solidFill>
            </a:endParaRPr>
          </a:p>
          <a:p>
            <a:endParaRPr lang="fr-FR" b="1" dirty="0">
              <a:solidFill>
                <a:srgbClr val="0070C0"/>
              </a:solidFill>
            </a:endParaRPr>
          </a:p>
          <a:p>
            <a:r>
              <a:rPr lang="fr-FR" b="1" dirty="0" smtClean="0">
                <a:solidFill>
                  <a:srgbClr val="0070C0"/>
                </a:solidFill>
              </a:rPr>
              <a:t>Contiki </a:t>
            </a:r>
            <a:r>
              <a:rPr lang="fr-FR" b="1" dirty="0" smtClean="0">
                <a:solidFill>
                  <a:srgbClr val="0070C0"/>
                </a:solidFill>
              </a:rPr>
              <a:t>OS : système d’exploitation léger et flexible pour capteurs miniatures en réseau</a:t>
            </a:r>
            <a:r>
              <a:rPr lang="fr-FR" b="1" dirty="0" smtClean="0">
                <a:solidFill>
                  <a:srgbClr val="0070C0"/>
                </a:solidFill>
              </a:rPr>
              <a:t>.</a:t>
            </a:r>
          </a:p>
          <a:p>
            <a:endParaRPr lang="fr-FR" b="1" dirty="0" smtClean="0">
              <a:solidFill>
                <a:srgbClr val="0070C0"/>
              </a:solidFill>
            </a:endParaRPr>
          </a:p>
          <a:p>
            <a:r>
              <a:rPr lang="fr-FR" b="1" dirty="0" smtClean="0">
                <a:solidFill>
                  <a:srgbClr val="0070C0"/>
                </a:solidFill>
              </a:rPr>
              <a:t>Crée pour les réseaux de capteur sans fil, par une équipe Suédoise.</a:t>
            </a:r>
          </a:p>
          <a:p>
            <a:endParaRPr lang="fr-FR" b="1" dirty="0">
              <a:solidFill>
                <a:srgbClr val="0070C0"/>
              </a:solidFill>
            </a:endParaRPr>
          </a:p>
          <a:p>
            <a:r>
              <a:rPr lang="fr-FR" b="1" dirty="0" smtClean="0">
                <a:solidFill>
                  <a:srgbClr val="0070C0"/>
                </a:solidFill>
              </a:rPr>
              <a:t>Le rôle du noyau est de gérer les ressources physiques telles que le processeur, la mémoire et les périphérique informatique. Il est écrit en langage C, et est constitué de bibliothèques, d’un ordonnanceur et d’un jeux de processus.</a:t>
            </a:r>
            <a:r>
              <a:rPr lang="fr-FR" dirty="0" smtClean="0">
                <a:solidFill>
                  <a:srgbClr val="0070C0"/>
                </a:solidFill>
              </a:rPr>
              <a:t>	</a:t>
            </a:r>
            <a:endParaRPr lang="fr-FR" dirty="0" smtClean="0">
              <a:solidFill>
                <a:srgbClr val="0070C0"/>
              </a:solidFill>
            </a:endParaRPr>
          </a:p>
          <a:p>
            <a:endParaRPr lang="fr-FR" dirty="0">
              <a:solidFill>
                <a:srgbClr val="0070C0"/>
              </a:solidFill>
            </a:endParaRPr>
          </a:p>
          <a:p>
            <a:r>
              <a:rPr lang="fr-FR" b="1" dirty="0" smtClean="0">
                <a:solidFill>
                  <a:srgbClr val="0070C0"/>
                </a:solidFill>
              </a:rPr>
              <a:t>Deux modes de connectivité : 	Rime, permet un dialogue vers les capteurs voisins.</a:t>
            </a:r>
          </a:p>
          <a:p>
            <a:r>
              <a:rPr lang="fr-FR" b="1" dirty="0" smtClean="0">
                <a:solidFill>
                  <a:srgbClr val="0070C0"/>
                </a:solidFill>
              </a:rPr>
              <a:t>							</a:t>
            </a:r>
            <a:r>
              <a:rPr lang="fr-FR" b="1" dirty="0" err="1" smtClean="0">
                <a:solidFill>
                  <a:srgbClr val="0070C0"/>
                </a:solidFill>
              </a:rPr>
              <a:t>uIP</a:t>
            </a:r>
            <a:r>
              <a:rPr lang="fr-FR" b="1" dirty="0" smtClean="0">
                <a:solidFill>
                  <a:srgbClr val="0070C0"/>
                </a:solidFill>
              </a:rPr>
              <a:t>, dialogue orienté internet.</a:t>
            </a:r>
          </a:p>
          <a:p>
            <a:endParaRPr lang="fr-FR" b="1" dirty="0">
              <a:solidFill>
                <a:srgbClr val="0070C0"/>
              </a:solidFill>
            </a:endParaRPr>
          </a:p>
          <a:p>
            <a:r>
              <a:rPr lang="fr-FR" b="1" dirty="0" smtClean="0">
                <a:solidFill>
                  <a:srgbClr val="0070C0"/>
                </a:solidFill>
              </a:rPr>
              <a:t>Contiki utilise un mécanisme appelé </a:t>
            </a:r>
            <a:r>
              <a:rPr lang="fr-FR" b="1" dirty="0" err="1" smtClean="0">
                <a:solidFill>
                  <a:srgbClr val="0070C0"/>
                </a:solidFill>
              </a:rPr>
              <a:t>Protothreads</a:t>
            </a:r>
            <a:r>
              <a:rPr lang="fr-FR" b="1" dirty="0" smtClean="0">
                <a:solidFill>
                  <a:srgbClr val="0070C0"/>
                </a:solidFill>
              </a:rPr>
              <a:t>, ce mécanisme permet d’économiser de la mémoire tout en fournissant un bon contrôle de flux. </a:t>
            </a:r>
            <a:r>
              <a:rPr lang="fr-FR" b="1" dirty="0" err="1" smtClean="0">
                <a:solidFill>
                  <a:srgbClr val="0070C0"/>
                </a:solidFill>
              </a:rPr>
              <a:t>Protothreads</a:t>
            </a:r>
            <a:r>
              <a:rPr lang="fr-FR" b="1" dirty="0" smtClean="0">
                <a:solidFill>
                  <a:srgbClr val="0070C0"/>
                </a:solidFill>
              </a:rPr>
              <a:t> est un compromis entre la programmation événementielle et la programmation </a:t>
            </a:r>
            <a:r>
              <a:rPr lang="fr-FR" b="1" dirty="0" err="1" smtClean="0">
                <a:solidFill>
                  <a:srgbClr val="0070C0"/>
                </a:solidFill>
              </a:rPr>
              <a:t>multi-threads</a:t>
            </a:r>
            <a:r>
              <a:rPr lang="fr-FR" b="1" dirty="0" smtClean="0">
                <a:solidFill>
                  <a:srgbClr val="0070C0"/>
                </a:solidFill>
              </a:rPr>
              <a:t>.</a:t>
            </a:r>
          </a:p>
          <a:p>
            <a:endParaRPr lang="fr-FR" b="1" dirty="0">
              <a:solidFill>
                <a:srgbClr val="0070C0"/>
              </a:solidFill>
            </a:endParaRPr>
          </a:p>
          <a:p>
            <a:r>
              <a:rPr lang="fr-FR" b="1" dirty="0" smtClean="0">
                <a:solidFill>
                  <a:srgbClr val="0070C0"/>
                </a:solidFill>
              </a:rPr>
              <a:t>Possibilité de configurer l’OS comme avec un serveur </a:t>
            </a:r>
            <a:r>
              <a:rPr lang="fr-FR" b="1" dirty="0" err="1" smtClean="0">
                <a:solidFill>
                  <a:srgbClr val="0070C0"/>
                </a:solidFill>
              </a:rPr>
              <a:t>telnet</a:t>
            </a:r>
            <a:r>
              <a:rPr lang="fr-FR" b="1" dirty="0" smtClean="0">
                <a:solidFill>
                  <a:srgbClr val="0070C0"/>
                </a:solidFill>
              </a:rPr>
              <a:t>, un serveur web ou une interface graphique fournie par un serveur VNC (Virtual Network </a:t>
            </a:r>
            <a:r>
              <a:rPr lang="fr-FR" b="1" dirty="0" err="1" smtClean="0">
                <a:solidFill>
                  <a:srgbClr val="0070C0"/>
                </a:solidFill>
              </a:rPr>
              <a:t>Computing</a:t>
            </a:r>
            <a:r>
              <a:rPr lang="fr-FR" b="1" dirty="0" smtClean="0">
                <a:solidFill>
                  <a:srgbClr val="0070C0"/>
                </a:solidFill>
              </a:rPr>
              <a:t>).</a:t>
            </a:r>
          </a:p>
          <a:p>
            <a:endParaRPr lang="fr-FR" b="1" dirty="0">
              <a:solidFill>
                <a:srgbClr val="0070C0"/>
              </a:solidFill>
            </a:endParaRPr>
          </a:p>
          <a:p>
            <a:endParaRPr lang="fr-FR" b="1" dirty="0" smtClean="0">
              <a:solidFill>
                <a:srgbClr val="0070C0"/>
              </a:solidFill>
            </a:endParaRPr>
          </a:p>
          <a:p>
            <a:endParaRPr lang="fr-FR" b="1" dirty="0">
              <a:solidFill>
                <a:srgbClr val="0070C0"/>
              </a:solidFill>
            </a:endParaRPr>
          </a:p>
          <a:p>
            <a:endParaRPr lang="fr-FR" b="1" dirty="0">
              <a:solidFill>
                <a:srgbClr val="0070C0"/>
              </a:solidFill>
            </a:endParaRPr>
          </a:p>
        </p:txBody>
      </p:sp>
    </p:spTree>
    <p:extLst>
      <p:ext uri="{BB962C8B-B14F-4D97-AF65-F5344CB8AC3E}">
        <p14:creationId xmlns:p14="http://schemas.microsoft.com/office/powerpoint/2010/main" val="214720747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ZoneTexte 21"/>
          <p:cNvSpPr txBox="1"/>
          <p:nvPr/>
        </p:nvSpPr>
        <p:spPr>
          <a:xfrm>
            <a:off x="0" y="6567587"/>
            <a:ext cx="9143999" cy="307777"/>
          </a:xfrm>
          <a:prstGeom prst="rect">
            <a:avLst/>
          </a:prstGeom>
          <a:gradFill>
            <a:gsLst>
              <a:gs pos="0">
                <a:srgbClr val="8488C4"/>
              </a:gs>
              <a:gs pos="53000">
                <a:srgbClr val="D4DEFF"/>
              </a:gs>
              <a:gs pos="83000">
                <a:srgbClr val="D4DEFF"/>
              </a:gs>
              <a:gs pos="100000">
                <a:srgbClr val="96AB94"/>
              </a:gs>
            </a:gsLst>
            <a:lin ang="5400000" scaled="0"/>
          </a:gradFill>
        </p:spPr>
        <p:txBody>
          <a:bodyPr wrap="square" rtlCol="0">
            <a:spAutoFit/>
          </a:bodyPr>
          <a:lstStyle/>
          <a:p>
            <a:pPr algn="just"/>
            <a:r>
              <a:rPr lang="fr-FR" sz="1400" i="1" dirty="0"/>
              <a:t>	</a:t>
            </a:r>
            <a:r>
              <a:rPr lang="fr-FR" sz="1400" i="1" dirty="0" smtClean="0"/>
              <a:t> </a:t>
            </a:r>
            <a:r>
              <a:rPr lang="fr-FR" sz="1400" i="1" dirty="0"/>
              <a:t>	</a:t>
            </a:r>
            <a:r>
              <a:rPr lang="fr-FR" sz="1400" i="1" dirty="0" smtClean="0"/>
              <a:t>																</a:t>
            </a:r>
            <a:r>
              <a:rPr lang="fr-FR" sz="1400" i="1" dirty="0" smtClean="0"/>
              <a:t>4/8</a:t>
            </a:r>
            <a:endParaRPr lang="fr-FR" sz="1400" i="1" dirty="0"/>
          </a:p>
        </p:txBody>
      </p:sp>
      <p:sp>
        <p:nvSpPr>
          <p:cNvPr id="5" name="ZoneTexte 4"/>
          <p:cNvSpPr txBox="1"/>
          <p:nvPr/>
        </p:nvSpPr>
        <p:spPr>
          <a:xfrm>
            <a:off x="0" y="0"/>
            <a:ext cx="9143999"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prstDash val="sysDash"/>
          </a:ln>
        </p:spPr>
        <p:txBody>
          <a:bodyPr wrap="square" rtlCol="0">
            <a:spAutoFit/>
          </a:bodyPr>
          <a:lstStyle/>
          <a:p>
            <a:r>
              <a:rPr lang="fr-FR" dirty="0"/>
              <a:t>1. Contiki			</a:t>
            </a:r>
            <a:r>
              <a:rPr lang="fr-FR" b="1" dirty="0" smtClean="0">
                <a:solidFill>
                  <a:srgbClr val="FF0000"/>
                </a:solidFill>
              </a:rPr>
              <a:t>[2</a:t>
            </a:r>
            <a:r>
              <a:rPr lang="fr-FR" b="1" dirty="0">
                <a:solidFill>
                  <a:srgbClr val="FF0000"/>
                </a:solidFill>
              </a:rPr>
              <a:t>. </a:t>
            </a:r>
            <a:r>
              <a:rPr lang="fr-FR" b="1" dirty="0" smtClean="0">
                <a:solidFill>
                  <a:srgbClr val="FF0000"/>
                </a:solidFill>
              </a:rPr>
              <a:t>Caractéristiques]</a:t>
            </a:r>
            <a:r>
              <a:rPr lang="fr-FR" dirty="0" smtClean="0"/>
              <a:t>				3. vs FreeRTOS		       4. Conclusion</a:t>
            </a:r>
            <a:endParaRPr lang="fr-FR" dirty="0"/>
          </a:p>
        </p:txBody>
      </p:sp>
      <p:sp>
        <p:nvSpPr>
          <p:cNvPr id="4" name="ZoneTexte 3"/>
          <p:cNvSpPr txBox="1"/>
          <p:nvPr/>
        </p:nvSpPr>
        <p:spPr>
          <a:xfrm>
            <a:off x="152400" y="386657"/>
            <a:ext cx="8839200" cy="6186309"/>
          </a:xfrm>
          <a:prstGeom prst="rect">
            <a:avLst/>
          </a:prstGeom>
          <a:noFill/>
        </p:spPr>
        <p:txBody>
          <a:bodyPr wrap="square" rtlCol="0" anchor="ctr" anchorCtr="0">
            <a:spAutoFit/>
          </a:bodyPr>
          <a:lstStyle/>
          <a:p>
            <a:r>
              <a:rPr lang="fr-FR" b="1" dirty="0" smtClean="0">
                <a:solidFill>
                  <a:srgbClr val="0070C0"/>
                </a:solidFill>
              </a:rPr>
              <a:t>Organisation mémoire de Contiki :	2 Ko de RAM</a:t>
            </a:r>
          </a:p>
          <a:p>
            <a:r>
              <a:rPr lang="fr-FR" b="1" dirty="0">
                <a:solidFill>
                  <a:srgbClr val="0070C0"/>
                </a:solidFill>
              </a:rPr>
              <a:t>	</a:t>
            </a:r>
            <a:r>
              <a:rPr lang="fr-FR" b="1" dirty="0" smtClean="0">
                <a:solidFill>
                  <a:srgbClr val="0070C0"/>
                </a:solidFill>
              </a:rPr>
              <a:t>							40 Ko de ROM</a:t>
            </a:r>
          </a:p>
          <a:p>
            <a:endParaRPr lang="fr-FR" b="1" dirty="0">
              <a:solidFill>
                <a:srgbClr val="0070C0"/>
              </a:solidFill>
            </a:endParaRPr>
          </a:p>
          <a:p>
            <a:r>
              <a:rPr lang="fr-FR" b="1" dirty="0" smtClean="0">
                <a:solidFill>
                  <a:srgbClr val="0070C0"/>
                </a:solidFill>
              </a:rPr>
              <a:t>Consommation électrique :	faible consommation en énergie, l’alimentation peut être faite 						par une pile. </a:t>
            </a:r>
          </a:p>
          <a:p>
            <a:r>
              <a:rPr lang="fr-FR" b="1" dirty="0">
                <a:solidFill>
                  <a:srgbClr val="0070C0"/>
                </a:solidFill>
              </a:rPr>
              <a:t>	</a:t>
            </a:r>
            <a:r>
              <a:rPr lang="fr-FR" b="1" dirty="0" smtClean="0">
                <a:solidFill>
                  <a:srgbClr val="0070C0"/>
                </a:solidFill>
              </a:rPr>
              <a:t>					</a:t>
            </a:r>
          </a:p>
          <a:p>
            <a:r>
              <a:rPr lang="fr-FR" b="1" dirty="0" smtClean="0">
                <a:solidFill>
                  <a:srgbClr val="0070C0"/>
                </a:solidFill>
              </a:rPr>
              <a:t>Communications :	des mécanismes sont mis en œuvre par Contiki pour rendre le noyau le plus économe possible, comme le mécanisme </a:t>
            </a:r>
            <a:r>
              <a:rPr lang="fr-FR" b="1" dirty="0" err="1" smtClean="0">
                <a:solidFill>
                  <a:srgbClr val="0070C0"/>
                </a:solidFill>
              </a:rPr>
              <a:t>ContikiMAC</a:t>
            </a:r>
            <a:r>
              <a:rPr lang="fr-FR" b="1" dirty="0" smtClean="0">
                <a:solidFill>
                  <a:srgbClr val="0070C0"/>
                </a:solidFill>
              </a:rPr>
              <a:t>. Il permet au capteur de rester connecté au réseau efficacement tout en permettant la mise hors tension du module de communication 99% du temps.</a:t>
            </a:r>
          </a:p>
          <a:p>
            <a:endParaRPr lang="fr-FR" b="1" dirty="0">
              <a:solidFill>
                <a:srgbClr val="0070C0"/>
              </a:solidFill>
            </a:endParaRPr>
          </a:p>
          <a:p>
            <a:r>
              <a:rPr lang="fr-FR" b="1" dirty="0" smtClean="0">
                <a:solidFill>
                  <a:srgbClr val="0070C0"/>
                </a:solidFill>
              </a:rPr>
              <a:t>Ordonnancement des tâches :	Utilisation</a:t>
            </a:r>
            <a:r>
              <a:rPr lang="fr-FR" b="1" dirty="0">
                <a:solidFill>
                  <a:srgbClr val="0070C0"/>
                </a:solidFill>
              </a:rPr>
              <a:t> </a:t>
            </a:r>
            <a:r>
              <a:rPr lang="fr-FR" b="1" dirty="0" smtClean="0">
                <a:solidFill>
                  <a:srgbClr val="0070C0"/>
                </a:solidFill>
              </a:rPr>
              <a:t>d’un ordonnanceur événementielle, plus 								économe en ressource.</a:t>
            </a:r>
          </a:p>
          <a:p>
            <a:endParaRPr lang="fr-FR" b="1" dirty="0" smtClean="0">
              <a:solidFill>
                <a:srgbClr val="0070C0"/>
              </a:solidFill>
            </a:endParaRPr>
          </a:p>
          <a:p>
            <a:r>
              <a:rPr lang="fr-FR" b="1" dirty="0" err="1" smtClean="0">
                <a:solidFill>
                  <a:srgbClr val="0070C0"/>
                </a:solidFill>
              </a:rPr>
              <a:t>Protothread</a:t>
            </a:r>
            <a:r>
              <a:rPr lang="fr-FR" b="1" dirty="0" smtClean="0">
                <a:solidFill>
                  <a:srgbClr val="0070C0"/>
                </a:solidFill>
              </a:rPr>
              <a:t> : 	permettent au programmeur de coder avec de simples instructions conditionnelles les attentes d’événements.</a:t>
            </a:r>
          </a:p>
          <a:p>
            <a:endParaRPr lang="fr-FR" b="1" dirty="0">
              <a:solidFill>
                <a:srgbClr val="0070C0"/>
              </a:solidFill>
            </a:endParaRPr>
          </a:p>
          <a:p>
            <a:r>
              <a:rPr lang="fr-FR" b="1" dirty="0" smtClean="0">
                <a:solidFill>
                  <a:srgbClr val="0070C0"/>
                </a:solidFill>
              </a:rPr>
              <a:t>Temps réel : 	Contiki n’est pas un OS, si l’on veut faire du temps réel il faut télécharger une bibliothèque permettant d’</a:t>
            </a:r>
            <a:r>
              <a:rPr lang="fr-FR" b="1" dirty="0" smtClean="0">
                <a:solidFill>
                  <a:srgbClr val="0070C0"/>
                </a:solidFill>
              </a:rPr>
              <a:t>e</a:t>
            </a:r>
            <a:r>
              <a:rPr lang="fr-FR" b="1" dirty="0" smtClean="0">
                <a:solidFill>
                  <a:srgbClr val="0070C0"/>
                </a:solidFill>
              </a:rPr>
              <a:t>xécuter des threads en parallèle. Le </a:t>
            </a:r>
            <a:r>
              <a:rPr lang="fr-FR" b="1" dirty="0" err="1" smtClean="0">
                <a:solidFill>
                  <a:srgbClr val="0070C0"/>
                </a:solidFill>
              </a:rPr>
              <a:t>mutli</a:t>
            </a:r>
            <a:r>
              <a:rPr lang="fr-FR" b="1" dirty="0" smtClean="0">
                <a:solidFill>
                  <a:srgbClr val="0070C0"/>
                </a:solidFill>
              </a:rPr>
              <a:t>-threading est chargé par-dessus l’ordonnanceur événementiel et donc un thread ne peut pas interrompre une tâche lancée par l’ordonnanceur.</a:t>
            </a:r>
          </a:p>
          <a:p>
            <a:endParaRPr lang="fr-FR" b="1" dirty="0">
              <a:solidFill>
                <a:srgbClr val="0070C0"/>
              </a:solidFill>
            </a:endParaRPr>
          </a:p>
        </p:txBody>
      </p:sp>
    </p:spTree>
    <p:extLst>
      <p:ext uri="{BB962C8B-B14F-4D97-AF65-F5344CB8AC3E}">
        <p14:creationId xmlns:p14="http://schemas.microsoft.com/office/powerpoint/2010/main" val="287020055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ZoneTexte 21"/>
          <p:cNvSpPr txBox="1"/>
          <p:nvPr/>
        </p:nvSpPr>
        <p:spPr>
          <a:xfrm>
            <a:off x="0" y="6567587"/>
            <a:ext cx="9143999" cy="307777"/>
          </a:xfrm>
          <a:prstGeom prst="rect">
            <a:avLst/>
          </a:prstGeom>
          <a:gradFill>
            <a:gsLst>
              <a:gs pos="0">
                <a:srgbClr val="8488C4"/>
              </a:gs>
              <a:gs pos="53000">
                <a:srgbClr val="D4DEFF"/>
              </a:gs>
              <a:gs pos="83000">
                <a:srgbClr val="D4DEFF"/>
              </a:gs>
              <a:gs pos="100000">
                <a:srgbClr val="96AB94"/>
              </a:gs>
            </a:gsLst>
            <a:lin ang="5400000" scaled="0"/>
          </a:gradFill>
        </p:spPr>
        <p:txBody>
          <a:bodyPr wrap="square" rtlCol="0">
            <a:spAutoFit/>
          </a:bodyPr>
          <a:lstStyle/>
          <a:p>
            <a:pPr algn="just"/>
            <a:r>
              <a:rPr lang="fr-FR" sz="1400" i="1" dirty="0"/>
              <a:t>	</a:t>
            </a:r>
            <a:r>
              <a:rPr lang="fr-FR" sz="1400" i="1" dirty="0" smtClean="0"/>
              <a:t> </a:t>
            </a:r>
            <a:r>
              <a:rPr lang="fr-FR" sz="1400" i="1" dirty="0"/>
              <a:t>	</a:t>
            </a:r>
            <a:r>
              <a:rPr lang="fr-FR" sz="1400" i="1" dirty="0" smtClean="0"/>
              <a:t>																</a:t>
            </a:r>
            <a:r>
              <a:rPr lang="fr-FR" sz="1400" i="1" dirty="0"/>
              <a:t>5</a:t>
            </a:r>
            <a:r>
              <a:rPr lang="fr-FR" sz="1400" i="1" dirty="0" smtClean="0"/>
              <a:t>/8</a:t>
            </a:r>
            <a:endParaRPr lang="fr-FR" sz="1400" i="1" dirty="0"/>
          </a:p>
        </p:txBody>
      </p:sp>
      <p:sp>
        <p:nvSpPr>
          <p:cNvPr id="5" name="ZoneTexte 4"/>
          <p:cNvSpPr txBox="1"/>
          <p:nvPr/>
        </p:nvSpPr>
        <p:spPr>
          <a:xfrm>
            <a:off x="0" y="0"/>
            <a:ext cx="9143999"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prstDash val="sysDash"/>
          </a:ln>
        </p:spPr>
        <p:txBody>
          <a:bodyPr wrap="square" rtlCol="0">
            <a:spAutoFit/>
          </a:bodyPr>
          <a:lstStyle/>
          <a:p>
            <a:r>
              <a:rPr lang="fr-FR" dirty="0"/>
              <a:t>1. Contiki			</a:t>
            </a:r>
            <a:r>
              <a:rPr lang="fr-FR" b="1" dirty="0" smtClean="0">
                <a:solidFill>
                  <a:srgbClr val="FF0000"/>
                </a:solidFill>
              </a:rPr>
              <a:t>[2</a:t>
            </a:r>
            <a:r>
              <a:rPr lang="fr-FR" b="1" dirty="0">
                <a:solidFill>
                  <a:srgbClr val="FF0000"/>
                </a:solidFill>
              </a:rPr>
              <a:t>. </a:t>
            </a:r>
            <a:r>
              <a:rPr lang="fr-FR" b="1" dirty="0" smtClean="0">
                <a:solidFill>
                  <a:srgbClr val="FF0000"/>
                </a:solidFill>
              </a:rPr>
              <a:t>Caractéristiques]</a:t>
            </a:r>
            <a:r>
              <a:rPr lang="fr-FR" dirty="0" smtClean="0"/>
              <a:t>				3. vs FreeRTOS		       4. Conclusion</a:t>
            </a:r>
            <a:endParaRPr lang="fr-FR" dirty="0"/>
          </a:p>
        </p:txBody>
      </p:sp>
      <p:sp>
        <p:nvSpPr>
          <p:cNvPr id="6" name="ZoneTexte 5"/>
          <p:cNvSpPr txBox="1"/>
          <p:nvPr/>
        </p:nvSpPr>
        <p:spPr>
          <a:xfrm>
            <a:off x="152400" y="1356159"/>
            <a:ext cx="8839200" cy="4247317"/>
          </a:xfrm>
          <a:prstGeom prst="rect">
            <a:avLst/>
          </a:prstGeom>
          <a:noFill/>
        </p:spPr>
        <p:txBody>
          <a:bodyPr wrap="square" rtlCol="0" anchor="ctr" anchorCtr="0">
            <a:spAutoFit/>
          </a:bodyPr>
          <a:lstStyle/>
          <a:p>
            <a:r>
              <a:rPr lang="fr-FR" b="1" dirty="0" smtClean="0">
                <a:solidFill>
                  <a:srgbClr val="0070C0"/>
                </a:solidFill>
              </a:rPr>
              <a:t>Sécurité de transmission : 	Contiki dispose également de mécanisme pour sécurisé la 						transmission de données. Il existe 3 modes : </a:t>
            </a:r>
          </a:p>
          <a:p>
            <a:r>
              <a:rPr lang="fr-FR" b="1" dirty="0">
                <a:solidFill>
                  <a:srgbClr val="0070C0"/>
                </a:solidFill>
              </a:rPr>
              <a:t>	</a:t>
            </a:r>
            <a:r>
              <a:rPr lang="fr-FR" b="1" dirty="0" smtClean="0">
                <a:solidFill>
                  <a:srgbClr val="0070C0"/>
                </a:solidFill>
              </a:rPr>
              <a:t>						Chiffrement de toutes les données.</a:t>
            </a:r>
          </a:p>
          <a:p>
            <a:r>
              <a:rPr lang="fr-FR" b="1" dirty="0">
                <a:solidFill>
                  <a:srgbClr val="0070C0"/>
                </a:solidFill>
              </a:rPr>
              <a:t>	</a:t>
            </a:r>
            <a:r>
              <a:rPr lang="fr-FR" b="1" dirty="0" smtClean="0">
                <a:solidFill>
                  <a:srgbClr val="0070C0"/>
                </a:solidFill>
              </a:rPr>
              <a:t>						Authentification auprès du partenaire de dialogue.</a:t>
            </a:r>
          </a:p>
          <a:p>
            <a:r>
              <a:rPr lang="fr-FR" b="1" dirty="0">
                <a:solidFill>
                  <a:srgbClr val="0070C0"/>
                </a:solidFill>
              </a:rPr>
              <a:t>	</a:t>
            </a:r>
            <a:r>
              <a:rPr lang="fr-FR" b="1" dirty="0" smtClean="0">
                <a:solidFill>
                  <a:srgbClr val="0070C0"/>
                </a:solidFill>
              </a:rPr>
              <a:t>						Chiffrement plus authentification.</a:t>
            </a:r>
          </a:p>
          <a:p>
            <a:endParaRPr lang="fr-FR" b="1" dirty="0" smtClean="0">
              <a:solidFill>
                <a:srgbClr val="0070C0"/>
              </a:solidFill>
            </a:endParaRPr>
          </a:p>
          <a:p>
            <a:r>
              <a:rPr lang="fr-FR" b="1" dirty="0" smtClean="0">
                <a:solidFill>
                  <a:srgbClr val="0070C0"/>
                </a:solidFill>
              </a:rPr>
              <a:t>Simulateur :	Contiki dispose d’un simulateur de réseau appelé </a:t>
            </a:r>
            <a:r>
              <a:rPr lang="fr-FR" b="1" dirty="0" err="1" smtClean="0">
                <a:solidFill>
                  <a:srgbClr val="0070C0"/>
                </a:solidFill>
              </a:rPr>
              <a:t>Cooja</a:t>
            </a:r>
            <a:r>
              <a:rPr lang="fr-FR" b="1" dirty="0" smtClean="0">
                <a:solidFill>
                  <a:srgbClr val="0070C0"/>
                </a:solidFill>
              </a:rPr>
              <a:t>. </a:t>
            </a:r>
            <a:r>
              <a:rPr lang="fr-FR" b="1" dirty="0" smtClean="0">
                <a:solidFill>
                  <a:srgbClr val="0070C0"/>
                </a:solidFill>
              </a:rPr>
              <a:t>Il permet au 				développeur de tester à faible coût l’OS implémenté ainsi que la 					communication entre les différents capteurs.</a:t>
            </a:r>
          </a:p>
          <a:p>
            <a:endParaRPr lang="fr-FR" b="1" dirty="0">
              <a:solidFill>
                <a:srgbClr val="0070C0"/>
              </a:solidFill>
            </a:endParaRPr>
          </a:p>
          <a:p>
            <a:r>
              <a:rPr lang="fr-FR" b="1" dirty="0" smtClean="0">
                <a:solidFill>
                  <a:srgbClr val="0070C0"/>
                </a:solidFill>
              </a:rPr>
              <a:t>API :		environnement de développement proposé par Contiki complet et fonctionnel 		nommé </a:t>
            </a:r>
            <a:r>
              <a:rPr lang="fr-FR" b="1" i="1" dirty="0" smtClean="0">
                <a:solidFill>
                  <a:srgbClr val="0070C0"/>
                </a:solidFill>
              </a:rPr>
              <a:t>Instant Contiki</a:t>
            </a:r>
            <a:r>
              <a:rPr lang="fr-FR" b="1" dirty="0">
                <a:solidFill>
                  <a:srgbClr val="0070C0"/>
                </a:solidFill>
              </a:rPr>
              <a:t> </a:t>
            </a:r>
            <a:r>
              <a:rPr lang="fr-FR" b="1" dirty="0" smtClean="0">
                <a:solidFill>
                  <a:srgbClr val="0070C0"/>
                </a:solidFill>
              </a:rPr>
              <a:t>et basé sur Eclipse. Sous Windows il est possible de 			l’utiliser avec le logiciel </a:t>
            </a:r>
            <a:r>
              <a:rPr lang="fr-FR" b="1" dirty="0" err="1" smtClean="0">
                <a:solidFill>
                  <a:srgbClr val="0070C0"/>
                </a:solidFill>
              </a:rPr>
              <a:t>Vmware</a:t>
            </a:r>
            <a:r>
              <a:rPr lang="fr-FR" b="1" dirty="0" smtClean="0">
                <a:solidFill>
                  <a:srgbClr val="0070C0"/>
                </a:solidFill>
              </a:rPr>
              <a:t> </a:t>
            </a:r>
            <a:r>
              <a:rPr lang="fr-FR" b="1" dirty="0" err="1" smtClean="0">
                <a:solidFill>
                  <a:srgbClr val="0070C0"/>
                </a:solidFill>
              </a:rPr>
              <a:t>player</a:t>
            </a:r>
            <a:r>
              <a:rPr lang="fr-FR" b="1" dirty="0" smtClean="0">
                <a:solidFill>
                  <a:srgbClr val="0070C0"/>
                </a:solidFill>
              </a:rPr>
              <a:t>.</a:t>
            </a:r>
          </a:p>
          <a:p>
            <a:endParaRPr lang="fr-FR" b="1" dirty="0">
              <a:solidFill>
                <a:srgbClr val="0070C0"/>
              </a:solidFill>
            </a:endParaRPr>
          </a:p>
          <a:p>
            <a:endParaRPr lang="fr-FR" b="1" dirty="0">
              <a:solidFill>
                <a:srgbClr val="0070C0"/>
              </a:solidFill>
            </a:endParaRPr>
          </a:p>
        </p:txBody>
      </p:sp>
    </p:spTree>
    <p:extLst>
      <p:ext uri="{BB962C8B-B14F-4D97-AF65-F5344CB8AC3E}">
        <p14:creationId xmlns:p14="http://schemas.microsoft.com/office/powerpoint/2010/main" val="114384676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ZoneTexte 21"/>
          <p:cNvSpPr txBox="1"/>
          <p:nvPr/>
        </p:nvSpPr>
        <p:spPr>
          <a:xfrm>
            <a:off x="0" y="6567587"/>
            <a:ext cx="9143999" cy="307777"/>
          </a:xfrm>
          <a:prstGeom prst="rect">
            <a:avLst/>
          </a:prstGeom>
          <a:gradFill>
            <a:gsLst>
              <a:gs pos="0">
                <a:srgbClr val="8488C4"/>
              </a:gs>
              <a:gs pos="53000">
                <a:srgbClr val="D4DEFF"/>
              </a:gs>
              <a:gs pos="83000">
                <a:srgbClr val="D4DEFF"/>
              </a:gs>
              <a:gs pos="100000">
                <a:srgbClr val="96AB94"/>
              </a:gs>
            </a:gsLst>
            <a:lin ang="5400000" scaled="0"/>
          </a:gradFill>
        </p:spPr>
        <p:txBody>
          <a:bodyPr wrap="square" rtlCol="0">
            <a:spAutoFit/>
          </a:bodyPr>
          <a:lstStyle/>
          <a:p>
            <a:pPr algn="just"/>
            <a:r>
              <a:rPr lang="fr-FR" sz="1400" i="1" dirty="0"/>
              <a:t>	</a:t>
            </a:r>
            <a:r>
              <a:rPr lang="fr-FR" sz="1400" i="1" dirty="0" smtClean="0"/>
              <a:t> </a:t>
            </a:r>
            <a:r>
              <a:rPr lang="fr-FR" sz="1400" i="1" dirty="0"/>
              <a:t>	</a:t>
            </a:r>
            <a:r>
              <a:rPr lang="fr-FR" sz="1400" i="1" dirty="0" smtClean="0"/>
              <a:t>																</a:t>
            </a:r>
            <a:r>
              <a:rPr lang="fr-FR" sz="1400" i="1" dirty="0"/>
              <a:t>6</a:t>
            </a:r>
            <a:r>
              <a:rPr lang="fr-FR" sz="1400" i="1" dirty="0" smtClean="0"/>
              <a:t>/8</a:t>
            </a:r>
            <a:endParaRPr lang="fr-FR" sz="1400" i="1" dirty="0"/>
          </a:p>
        </p:txBody>
      </p:sp>
      <p:sp>
        <p:nvSpPr>
          <p:cNvPr id="5" name="ZoneTexte 4"/>
          <p:cNvSpPr txBox="1"/>
          <p:nvPr/>
        </p:nvSpPr>
        <p:spPr>
          <a:xfrm>
            <a:off x="0" y="0"/>
            <a:ext cx="9143999"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prstDash val="sysDash"/>
          </a:ln>
        </p:spPr>
        <p:txBody>
          <a:bodyPr wrap="square" rtlCol="0">
            <a:spAutoFit/>
          </a:bodyPr>
          <a:lstStyle/>
          <a:p>
            <a:r>
              <a:rPr lang="fr-FR" dirty="0"/>
              <a:t>1. Contiki			</a:t>
            </a:r>
            <a:r>
              <a:rPr lang="fr-FR" dirty="0" smtClean="0">
                <a:solidFill>
                  <a:srgbClr val="002060"/>
                </a:solidFill>
              </a:rPr>
              <a:t>2</a:t>
            </a:r>
            <a:r>
              <a:rPr lang="fr-FR" dirty="0">
                <a:solidFill>
                  <a:srgbClr val="002060"/>
                </a:solidFill>
              </a:rPr>
              <a:t>. </a:t>
            </a:r>
            <a:r>
              <a:rPr lang="fr-FR" dirty="0" smtClean="0">
                <a:solidFill>
                  <a:srgbClr val="002060"/>
                </a:solidFill>
              </a:rPr>
              <a:t>Caractéristiques</a:t>
            </a:r>
            <a:r>
              <a:rPr lang="fr-FR" dirty="0" smtClean="0"/>
              <a:t>				</a:t>
            </a:r>
            <a:r>
              <a:rPr lang="fr-FR" b="1" dirty="0" smtClean="0">
                <a:solidFill>
                  <a:srgbClr val="FF0000"/>
                </a:solidFill>
              </a:rPr>
              <a:t>[3. vs FreeRTOS]</a:t>
            </a:r>
            <a:r>
              <a:rPr lang="fr-FR" dirty="0" smtClean="0"/>
              <a:t>		       4. Conclusion</a:t>
            </a:r>
            <a:endParaRPr lang="fr-FR" dirty="0"/>
          </a:p>
        </p:txBody>
      </p:sp>
      <p:pic>
        <p:nvPicPr>
          <p:cNvPr id="2050" name="Picture 2" descr="Free RTO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817562"/>
            <a:ext cx="2626723" cy="9985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fficher l'image d'origine"/>
          <p:cNvPicPr>
            <a:picLocks noChangeAspect="1" noChangeArrowheads="1"/>
          </p:cNvPicPr>
          <p:nvPr/>
        </p:nvPicPr>
        <p:blipFill rotWithShape="1">
          <a:blip r:embed="rId3">
            <a:extLst>
              <a:ext uri="{28A0092B-C50C-407E-A947-70E740481C1C}">
                <a14:useLocalDpi xmlns:a14="http://schemas.microsoft.com/office/drawing/2010/main" val="0"/>
              </a:ext>
            </a:extLst>
          </a:blip>
          <a:srcRect l="4776" t="18778" r="7821" b="20815"/>
          <a:stretch/>
        </p:blipFill>
        <p:spPr bwMode="auto">
          <a:xfrm>
            <a:off x="5420571" y="817562"/>
            <a:ext cx="3634528" cy="99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au 1"/>
          <p:cNvGraphicFramePr>
            <a:graphicFrameLocks noGrp="1"/>
          </p:cNvGraphicFramePr>
          <p:nvPr>
            <p:extLst>
              <p:ext uri="{D42A27DB-BD31-4B8C-83A1-F6EECF244321}">
                <p14:modId xmlns:p14="http://schemas.microsoft.com/office/powerpoint/2010/main" val="3711917735"/>
              </p:ext>
            </p:extLst>
          </p:nvPr>
        </p:nvGraphicFramePr>
        <p:xfrm>
          <a:off x="376238" y="2324100"/>
          <a:ext cx="8391525" cy="2595880"/>
        </p:xfrm>
        <a:graphic>
          <a:graphicData uri="http://schemas.openxmlformats.org/drawingml/2006/table">
            <a:tbl>
              <a:tblPr firstRow="1" bandRow="1">
                <a:tableStyleId>{3B4B98B0-60AC-42C2-AFA5-B58CD77FA1E5}</a:tableStyleId>
              </a:tblPr>
              <a:tblGrid>
                <a:gridCol w="2797175"/>
                <a:gridCol w="2797175"/>
                <a:gridCol w="2797175"/>
              </a:tblGrid>
              <a:tr h="370840">
                <a:tc>
                  <a:txBody>
                    <a:bodyPr/>
                    <a:lstStyle/>
                    <a:p>
                      <a:pPr algn="ctr"/>
                      <a:r>
                        <a:rPr lang="fr-FR" dirty="0" smtClean="0"/>
                        <a:t>Oui</a:t>
                      </a:r>
                      <a:endParaRPr lang="fr-FR" dirty="0"/>
                    </a:p>
                  </a:txBody>
                  <a:tcPr/>
                </a:tc>
                <a:tc>
                  <a:txBody>
                    <a:bodyPr/>
                    <a:lstStyle/>
                    <a:p>
                      <a:pPr algn="ctr"/>
                      <a:r>
                        <a:rPr lang="fr-FR" dirty="0" smtClean="0">
                          <a:solidFill>
                            <a:srgbClr val="0070C0"/>
                          </a:solidFill>
                        </a:rPr>
                        <a:t>Temps Réel</a:t>
                      </a:r>
                      <a:endParaRPr lang="fr-FR" dirty="0">
                        <a:solidFill>
                          <a:srgbClr val="0070C0"/>
                        </a:solidFill>
                      </a:endParaRPr>
                    </a:p>
                  </a:txBody>
                  <a:tcPr/>
                </a:tc>
                <a:tc>
                  <a:txBody>
                    <a:bodyPr/>
                    <a:lstStyle/>
                    <a:p>
                      <a:pPr algn="ctr"/>
                      <a:r>
                        <a:rPr lang="fr-FR" dirty="0" smtClean="0"/>
                        <a:t>Non</a:t>
                      </a:r>
                      <a:endParaRPr lang="fr-FR" dirty="0"/>
                    </a:p>
                  </a:txBody>
                  <a:tcPr/>
                </a:tc>
              </a:tr>
              <a:tr h="370840">
                <a:tc>
                  <a:txBody>
                    <a:bodyPr/>
                    <a:lstStyle/>
                    <a:p>
                      <a:pPr algn="ctr"/>
                      <a:r>
                        <a:rPr lang="fr-FR" b="1" dirty="0" smtClean="0"/>
                        <a:t>Oui</a:t>
                      </a:r>
                      <a:endParaRPr lang="fr-FR" b="1" dirty="0"/>
                    </a:p>
                  </a:txBody>
                  <a:tcPr/>
                </a:tc>
                <a:tc>
                  <a:txBody>
                    <a:bodyPr/>
                    <a:lstStyle/>
                    <a:p>
                      <a:pPr algn="ctr"/>
                      <a:r>
                        <a:rPr lang="fr-FR" b="1" dirty="0" smtClean="0">
                          <a:solidFill>
                            <a:srgbClr val="0070C0"/>
                          </a:solidFill>
                        </a:rPr>
                        <a:t>Communications</a:t>
                      </a:r>
                      <a:endParaRPr lang="fr-FR" b="1" dirty="0">
                        <a:solidFill>
                          <a:srgbClr val="0070C0"/>
                        </a:solidFill>
                      </a:endParaRPr>
                    </a:p>
                  </a:txBody>
                  <a:tcPr/>
                </a:tc>
                <a:tc>
                  <a:txBody>
                    <a:bodyPr/>
                    <a:lstStyle/>
                    <a:p>
                      <a:pPr algn="ctr"/>
                      <a:r>
                        <a:rPr lang="fr-FR" b="1" dirty="0" smtClean="0"/>
                        <a:t>Oui</a:t>
                      </a:r>
                    </a:p>
                  </a:txBody>
                  <a:tcPr/>
                </a:tc>
              </a:tr>
              <a:tr h="370840">
                <a:tc>
                  <a:txBody>
                    <a:bodyPr/>
                    <a:lstStyle/>
                    <a:p>
                      <a:pPr algn="ctr"/>
                      <a:r>
                        <a:rPr lang="fr-FR" b="1" baseline="0" dirty="0" smtClean="0"/>
                        <a:t>Entre 4 Ko et 9 Ko</a:t>
                      </a:r>
                      <a:endParaRPr lang="fr-FR" b="1" dirty="0"/>
                    </a:p>
                  </a:txBody>
                  <a:tcPr/>
                </a:tc>
                <a:tc>
                  <a:txBody>
                    <a:bodyPr/>
                    <a:lstStyle/>
                    <a:p>
                      <a:pPr algn="ctr"/>
                      <a:r>
                        <a:rPr lang="fr-FR" b="1" dirty="0" smtClean="0">
                          <a:solidFill>
                            <a:srgbClr val="0070C0"/>
                          </a:solidFill>
                        </a:rPr>
                        <a:t>Empreinte Mémoire</a:t>
                      </a:r>
                      <a:endParaRPr lang="fr-FR" b="1" dirty="0">
                        <a:solidFill>
                          <a:srgbClr val="0070C0"/>
                        </a:solidFill>
                      </a:endParaRPr>
                    </a:p>
                  </a:txBody>
                  <a:tcPr/>
                </a:tc>
                <a:tc>
                  <a:txBody>
                    <a:bodyPr/>
                    <a:lstStyle/>
                    <a:p>
                      <a:pPr algn="ctr"/>
                      <a:r>
                        <a:rPr lang="fr-FR" b="1" dirty="0" smtClean="0"/>
                        <a:t>2 Ko RAM, 40 Ko ROM</a:t>
                      </a:r>
                    </a:p>
                  </a:txBody>
                  <a:tcPr/>
                </a:tc>
              </a:tr>
              <a:tr h="370840">
                <a:tc>
                  <a:txBody>
                    <a:bodyPr/>
                    <a:lstStyle/>
                    <a:p>
                      <a:pPr marL="0" indent="0" algn="ctr">
                        <a:buFont typeface="Wingdings"/>
                        <a:buNone/>
                      </a:pPr>
                      <a:r>
                        <a:rPr lang="fr-FR" b="1" baseline="0" dirty="0" smtClean="0"/>
                        <a:t>&gt; 30</a:t>
                      </a:r>
                      <a:endParaRPr lang="fr-FR" b="1" dirty="0"/>
                    </a:p>
                  </a:txBody>
                  <a:tcPr/>
                </a:tc>
                <a:tc>
                  <a:txBody>
                    <a:bodyPr/>
                    <a:lstStyle/>
                    <a:p>
                      <a:pPr algn="ctr"/>
                      <a:r>
                        <a:rPr lang="fr-FR" b="1" dirty="0" smtClean="0">
                          <a:solidFill>
                            <a:srgbClr val="0070C0"/>
                          </a:solidFill>
                        </a:rPr>
                        <a:t>Architectures supportées</a:t>
                      </a:r>
                      <a:endParaRPr lang="fr-FR" b="1" dirty="0">
                        <a:solidFill>
                          <a:srgbClr val="0070C0"/>
                        </a:solidFill>
                      </a:endParaRPr>
                    </a:p>
                  </a:txBody>
                  <a:tcPr/>
                </a:tc>
                <a:tc>
                  <a:txBody>
                    <a:bodyPr/>
                    <a:lstStyle/>
                    <a:p>
                      <a:pPr algn="ctr"/>
                      <a:r>
                        <a:rPr lang="fr-FR" b="1" dirty="0" smtClean="0"/>
                        <a:t> ≈ 10</a:t>
                      </a:r>
                    </a:p>
                  </a:txBody>
                  <a:tcPr/>
                </a:tc>
              </a:tr>
              <a:tr h="370840">
                <a:tc>
                  <a:txBody>
                    <a:bodyPr/>
                    <a:lstStyle/>
                    <a:p>
                      <a:pPr marL="0" indent="0" algn="ctr">
                        <a:buFont typeface="Wingdings"/>
                        <a:buNone/>
                      </a:pPr>
                      <a:r>
                        <a:rPr lang="fr-FR" b="1" dirty="0" smtClean="0"/>
                        <a:t>Peu</a:t>
                      </a:r>
                      <a:endParaRPr lang="fr-FR" b="1" dirty="0"/>
                    </a:p>
                  </a:txBody>
                  <a:tcPr/>
                </a:tc>
                <a:tc>
                  <a:txBody>
                    <a:bodyPr/>
                    <a:lstStyle/>
                    <a:p>
                      <a:pPr algn="ctr"/>
                      <a:r>
                        <a:rPr lang="fr-FR" b="1" dirty="0" smtClean="0">
                          <a:solidFill>
                            <a:srgbClr val="0070C0"/>
                          </a:solidFill>
                        </a:rPr>
                        <a:t>Consommation d’énergie</a:t>
                      </a:r>
                      <a:endParaRPr lang="fr-FR" b="1" dirty="0">
                        <a:solidFill>
                          <a:srgbClr val="0070C0"/>
                        </a:solidFill>
                      </a:endParaRPr>
                    </a:p>
                  </a:txBody>
                  <a:tcPr/>
                </a:tc>
                <a:tc>
                  <a:txBody>
                    <a:bodyPr/>
                    <a:lstStyle/>
                    <a:p>
                      <a:pPr algn="ctr"/>
                      <a:r>
                        <a:rPr lang="fr-FR" b="1" dirty="0" smtClean="0"/>
                        <a:t>Peu</a:t>
                      </a:r>
                    </a:p>
                  </a:txBody>
                  <a:tcPr/>
                </a:tc>
              </a:tr>
              <a:tr h="370840">
                <a:tc>
                  <a:txBody>
                    <a:bodyPr/>
                    <a:lstStyle/>
                    <a:p>
                      <a:pPr marL="0" indent="0" algn="ctr">
                        <a:buFont typeface="Wingdings"/>
                        <a:buNone/>
                      </a:pPr>
                      <a:r>
                        <a:rPr lang="fr-FR" b="1" dirty="0" smtClean="0"/>
                        <a:t>Forte</a:t>
                      </a:r>
                      <a:endParaRPr lang="fr-FR" b="1" dirty="0"/>
                    </a:p>
                  </a:txBody>
                  <a:tcPr/>
                </a:tc>
                <a:tc>
                  <a:txBody>
                    <a:bodyPr/>
                    <a:lstStyle/>
                    <a:p>
                      <a:pPr algn="ctr"/>
                      <a:r>
                        <a:rPr lang="fr-FR" b="1" dirty="0" smtClean="0">
                          <a:solidFill>
                            <a:srgbClr val="0070C0"/>
                          </a:solidFill>
                        </a:rPr>
                        <a:t>Support et communauté</a:t>
                      </a:r>
                      <a:endParaRPr lang="fr-FR" b="1" dirty="0">
                        <a:solidFill>
                          <a:srgbClr val="0070C0"/>
                        </a:solidFill>
                      </a:endParaRPr>
                    </a:p>
                  </a:txBody>
                  <a:tcPr/>
                </a:tc>
                <a:tc>
                  <a:txBody>
                    <a:bodyPr/>
                    <a:lstStyle/>
                    <a:p>
                      <a:pPr algn="ctr"/>
                      <a:r>
                        <a:rPr lang="fr-FR" b="1" dirty="0" smtClean="0"/>
                        <a:t>Moyenne</a:t>
                      </a:r>
                    </a:p>
                  </a:txBody>
                  <a:tcPr/>
                </a:tc>
              </a:tr>
              <a:tr h="370840">
                <a:tc>
                  <a:txBody>
                    <a:bodyPr/>
                    <a:lstStyle/>
                    <a:p>
                      <a:pPr marL="0" indent="0" algn="ctr">
                        <a:buFont typeface="Wingdings"/>
                        <a:buNone/>
                      </a:pPr>
                      <a:r>
                        <a:rPr lang="fr-FR" b="1" dirty="0" smtClean="0"/>
                        <a:t>Complet</a:t>
                      </a:r>
                      <a:endParaRPr lang="fr-FR" b="1" dirty="0"/>
                    </a:p>
                  </a:txBody>
                  <a:tcPr/>
                </a:tc>
                <a:tc>
                  <a:txBody>
                    <a:bodyPr/>
                    <a:lstStyle/>
                    <a:p>
                      <a:pPr algn="ctr"/>
                      <a:r>
                        <a:rPr lang="fr-FR" b="1" dirty="0" smtClean="0">
                          <a:solidFill>
                            <a:srgbClr val="0070C0"/>
                          </a:solidFill>
                        </a:rPr>
                        <a:t>Exemple de code</a:t>
                      </a:r>
                      <a:endParaRPr lang="fr-FR" b="1" dirty="0">
                        <a:solidFill>
                          <a:srgbClr val="0070C0"/>
                        </a:solidFill>
                      </a:endParaRPr>
                    </a:p>
                  </a:txBody>
                  <a:tcPr/>
                </a:tc>
                <a:tc>
                  <a:txBody>
                    <a:bodyPr/>
                    <a:lstStyle/>
                    <a:p>
                      <a:pPr algn="ctr"/>
                      <a:r>
                        <a:rPr lang="fr-FR" b="1" dirty="0" smtClean="0"/>
                        <a:t>Très peu</a:t>
                      </a:r>
                    </a:p>
                  </a:txBody>
                  <a:tcPr/>
                </a:tc>
              </a:tr>
            </a:tbl>
          </a:graphicData>
        </a:graphic>
      </p:graphicFrame>
    </p:spTree>
    <p:extLst>
      <p:ext uri="{BB962C8B-B14F-4D97-AF65-F5344CB8AC3E}">
        <p14:creationId xmlns:p14="http://schemas.microsoft.com/office/powerpoint/2010/main" val="105282814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ZoneTexte 21"/>
          <p:cNvSpPr txBox="1"/>
          <p:nvPr/>
        </p:nvSpPr>
        <p:spPr>
          <a:xfrm>
            <a:off x="0" y="6567587"/>
            <a:ext cx="9143999" cy="307777"/>
          </a:xfrm>
          <a:prstGeom prst="rect">
            <a:avLst/>
          </a:prstGeom>
          <a:gradFill>
            <a:gsLst>
              <a:gs pos="0">
                <a:srgbClr val="8488C4"/>
              </a:gs>
              <a:gs pos="53000">
                <a:srgbClr val="D4DEFF"/>
              </a:gs>
              <a:gs pos="83000">
                <a:srgbClr val="D4DEFF"/>
              </a:gs>
              <a:gs pos="100000">
                <a:srgbClr val="96AB94"/>
              </a:gs>
            </a:gsLst>
            <a:lin ang="5400000" scaled="0"/>
          </a:gradFill>
        </p:spPr>
        <p:txBody>
          <a:bodyPr wrap="square" rtlCol="0">
            <a:spAutoFit/>
          </a:bodyPr>
          <a:lstStyle/>
          <a:p>
            <a:pPr algn="just"/>
            <a:r>
              <a:rPr lang="fr-FR" sz="1400" i="1" dirty="0"/>
              <a:t>	</a:t>
            </a:r>
            <a:r>
              <a:rPr lang="fr-FR" sz="1400" i="1" dirty="0" smtClean="0"/>
              <a:t> </a:t>
            </a:r>
            <a:r>
              <a:rPr lang="fr-FR" sz="1400" i="1" dirty="0"/>
              <a:t>	</a:t>
            </a:r>
            <a:r>
              <a:rPr lang="fr-FR" sz="1400" i="1" dirty="0" smtClean="0"/>
              <a:t>																</a:t>
            </a:r>
            <a:r>
              <a:rPr lang="fr-FR" sz="1400" i="1" dirty="0"/>
              <a:t>7</a:t>
            </a:r>
            <a:r>
              <a:rPr lang="fr-FR" sz="1400" i="1" dirty="0" smtClean="0"/>
              <a:t>/8</a:t>
            </a:r>
            <a:endParaRPr lang="fr-FR" sz="1400" i="1" dirty="0"/>
          </a:p>
        </p:txBody>
      </p:sp>
      <p:sp>
        <p:nvSpPr>
          <p:cNvPr id="5" name="ZoneTexte 4"/>
          <p:cNvSpPr txBox="1"/>
          <p:nvPr/>
        </p:nvSpPr>
        <p:spPr>
          <a:xfrm>
            <a:off x="0" y="0"/>
            <a:ext cx="9143999"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prstDash val="sysDash"/>
          </a:ln>
        </p:spPr>
        <p:txBody>
          <a:bodyPr wrap="square" rtlCol="0">
            <a:spAutoFit/>
          </a:bodyPr>
          <a:lstStyle/>
          <a:p>
            <a:r>
              <a:rPr lang="fr-FR" dirty="0"/>
              <a:t>1. Contiki			</a:t>
            </a:r>
            <a:r>
              <a:rPr lang="fr-FR" dirty="0" smtClean="0">
                <a:solidFill>
                  <a:srgbClr val="002060"/>
                </a:solidFill>
              </a:rPr>
              <a:t>2</a:t>
            </a:r>
            <a:r>
              <a:rPr lang="fr-FR" dirty="0">
                <a:solidFill>
                  <a:srgbClr val="002060"/>
                </a:solidFill>
              </a:rPr>
              <a:t>. </a:t>
            </a:r>
            <a:r>
              <a:rPr lang="fr-FR" dirty="0" smtClean="0">
                <a:solidFill>
                  <a:srgbClr val="002060"/>
                </a:solidFill>
              </a:rPr>
              <a:t>Caractéristiques</a:t>
            </a:r>
            <a:r>
              <a:rPr lang="fr-FR" dirty="0" smtClean="0"/>
              <a:t>				</a:t>
            </a:r>
            <a:r>
              <a:rPr lang="fr-FR" dirty="0" smtClean="0">
                <a:solidFill>
                  <a:srgbClr val="002060"/>
                </a:solidFill>
              </a:rPr>
              <a:t>3. vs FreeRTOS</a:t>
            </a:r>
            <a:r>
              <a:rPr lang="fr-FR" dirty="0" smtClean="0"/>
              <a:t>		             </a:t>
            </a:r>
            <a:r>
              <a:rPr lang="fr-FR" b="1" dirty="0" smtClean="0">
                <a:solidFill>
                  <a:srgbClr val="FF0000"/>
                </a:solidFill>
              </a:rPr>
              <a:t>[4. Conclusion]</a:t>
            </a:r>
            <a:endParaRPr lang="fr-FR" b="1" dirty="0">
              <a:solidFill>
                <a:srgbClr val="FF0000"/>
              </a:solidFill>
            </a:endParaRPr>
          </a:p>
        </p:txBody>
      </p:sp>
      <p:sp>
        <p:nvSpPr>
          <p:cNvPr id="4" name="ZoneTexte 3"/>
          <p:cNvSpPr txBox="1"/>
          <p:nvPr/>
        </p:nvSpPr>
        <p:spPr>
          <a:xfrm>
            <a:off x="152400" y="1910161"/>
            <a:ext cx="8839200" cy="3139321"/>
          </a:xfrm>
          <a:prstGeom prst="rect">
            <a:avLst/>
          </a:prstGeom>
          <a:noFill/>
        </p:spPr>
        <p:txBody>
          <a:bodyPr wrap="square" rtlCol="0" anchor="ctr" anchorCtr="0">
            <a:spAutoFit/>
          </a:bodyPr>
          <a:lstStyle/>
          <a:p>
            <a:r>
              <a:rPr lang="fr-FR" b="1" dirty="0" smtClean="0">
                <a:solidFill>
                  <a:srgbClr val="0070C0"/>
                </a:solidFill>
              </a:rPr>
              <a:t>Mise </a:t>
            </a:r>
            <a:r>
              <a:rPr lang="fr-FR" b="1" dirty="0">
                <a:solidFill>
                  <a:srgbClr val="0070C0"/>
                </a:solidFill>
              </a:rPr>
              <a:t>en œuvre Contiki compliqué </a:t>
            </a:r>
            <a:r>
              <a:rPr lang="fr-FR" b="1" dirty="0" smtClean="0">
                <a:solidFill>
                  <a:srgbClr val="0070C0"/>
                </a:solidFill>
              </a:rPr>
              <a:t>car il n’y a pas beaucoup de </a:t>
            </a:r>
            <a:r>
              <a:rPr lang="fr-FR" b="1" dirty="0">
                <a:solidFill>
                  <a:srgbClr val="0070C0"/>
                </a:solidFill>
              </a:rPr>
              <a:t>documentation comparé à </a:t>
            </a:r>
            <a:r>
              <a:rPr lang="fr-FR" b="1" dirty="0" err="1" smtClean="0">
                <a:solidFill>
                  <a:srgbClr val="0070C0"/>
                </a:solidFill>
              </a:rPr>
              <a:t>freeRTOS</a:t>
            </a:r>
            <a:r>
              <a:rPr lang="fr-FR" b="1" dirty="0" smtClean="0">
                <a:solidFill>
                  <a:srgbClr val="0070C0"/>
                </a:solidFill>
              </a:rPr>
              <a:t>.</a:t>
            </a:r>
          </a:p>
          <a:p>
            <a:endParaRPr lang="fr-FR" b="1" dirty="0">
              <a:solidFill>
                <a:srgbClr val="0070C0"/>
              </a:solidFill>
            </a:endParaRPr>
          </a:p>
          <a:p>
            <a:r>
              <a:rPr lang="fr-FR" b="1" dirty="0" smtClean="0">
                <a:solidFill>
                  <a:srgbClr val="0070C0"/>
                </a:solidFill>
              </a:rPr>
              <a:t>La principale différence entre les 2 OS est que l’un temps réel et pas l’autre.</a:t>
            </a:r>
          </a:p>
          <a:p>
            <a:endParaRPr lang="fr-FR" b="1" dirty="0">
              <a:solidFill>
                <a:srgbClr val="0070C0"/>
              </a:solidFill>
            </a:endParaRPr>
          </a:p>
          <a:p>
            <a:r>
              <a:rPr lang="fr-FR" b="1" dirty="0" smtClean="0">
                <a:solidFill>
                  <a:srgbClr val="0070C0"/>
                </a:solidFill>
              </a:rPr>
              <a:t>Au point de vue communication, </a:t>
            </a:r>
            <a:r>
              <a:rPr lang="fr-FR" b="1" dirty="0" err="1" smtClean="0">
                <a:solidFill>
                  <a:srgbClr val="0070C0"/>
                </a:solidFill>
              </a:rPr>
              <a:t>freeRTOS</a:t>
            </a:r>
            <a:r>
              <a:rPr lang="fr-FR" b="1" dirty="0" smtClean="0">
                <a:solidFill>
                  <a:srgbClr val="0070C0"/>
                </a:solidFill>
              </a:rPr>
              <a:t> dispose seulement de la couche </a:t>
            </a:r>
            <a:r>
              <a:rPr lang="fr-FR" b="1" dirty="0" err="1" smtClean="0">
                <a:solidFill>
                  <a:srgbClr val="0070C0"/>
                </a:solidFill>
              </a:rPr>
              <a:t>uIP</a:t>
            </a:r>
            <a:r>
              <a:rPr lang="fr-FR" b="1" dirty="0" smtClean="0">
                <a:solidFill>
                  <a:srgbClr val="0070C0"/>
                </a:solidFill>
              </a:rPr>
              <a:t> comparé à Contiki qui lui dispose de </a:t>
            </a:r>
            <a:r>
              <a:rPr lang="fr-FR" b="1" dirty="0" err="1" smtClean="0">
                <a:solidFill>
                  <a:srgbClr val="0070C0"/>
                </a:solidFill>
              </a:rPr>
              <a:t>uIP</a:t>
            </a:r>
            <a:r>
              <a:rPr lang="fr-FR" b="1" dirty="0" smtClean="0">
                <a:solidFill>
                  <a:srgbClr val="0070C0"/>
                </a:solidFill>
              </a:rPr>
              <a:t> et RIME.</a:t>
            </a:r>
          </a:p>
          <a:p>
            <a:endParaRPr lang="fr-FR" b="1" dirty="0" smtClean="0">
              <a:solidFill>
                <a:srgbClr val="0070C0"/>
              </a:solidFill>
            </a:endParaRPr>
          </a:p>
          <a:p>
            <a:r>
              <a:rPr lang="fr-FR" b="1" dirty="0" smtClean="0">
                <a:solidFill>
                  <a:srgbClr val="0070C0"/>
                </a:solidFill>
              </a:rPr>
              <a:t>Contiki peut être configuré pour être accessible à distance alors qu’avec </a:t>
            </a:r>
            <a:r>
              <a:rPr lang="fr-FR" b="1" dirty="0" err="1" smtClean="0">
                <a:solidFill>
                  <a:srgbClr val="0070C0"/>
                </a:solidFill>
              </a:rPr>
              <a:t>freeRTOS</a:t>
            </a:r>
            <a:r>
              <a:rPr lang="fr-FR" b="1" dirty="0" smtClean="0">
                <a:solidFill>
                  <a:srgbClr val="0070C0"/>
                </a:solidFill>
              </a:rPr>
              <a:t> ce n’est pas possible.</a:t>
            </a:r>
            <a:endParaRPr lang="fr-FR" b="1" dirty="0">
              <a:solidFill>
                <a:srgbClr val="0070C0"/>
              </a:solidFill>
            </a:endParaRPr>
          </a:p>
          <a:p>
            <a:endParaRPr lang="fr-FR" b="1" dirty="0" smtClean="0">
              <a:solidFill>
                <a:srgbClr val="0070C0"/>
              </a:solidFill>
            </a:endParaRPr>
          </a:p>
        </p:txBody>
      </p:sp>
    </p:spTree>
    <p:extLst>
      <p:ext uri="{BB962C8B-B14F-4D97-AF65-F5344CB8AC3E}">
        <p14:creationId xmlns:p14="http://schemas.microsoft.com/office/powerpoint/2010/main" val="318786451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179083" y="2175905"/>
            <a:ext cx="3237553" cy="461665"/>
          </a:xfrm>
          <a:prstGeom prst="rect">
            <a:avLst/>
          </a:prstGeom>
          <a:noFill/>
        </p:spPr>
        <p:txBody>
          <a:bodyPr wrap="none" rtlCol="0">
            <a:spAutoFit/>
          </a:bodyPr>
          <a:lstStyle/>
          <a:p>
            <a:r>
              <a:rPr lang="fr-FR" sz="2400" dirty="0" smtClean="0"/>
              <a:t>Merci de votre attention</a:t>
            </a:r>
            <a:endParaRPr lang="fr-FR" sz="2400" dirty="0"/>
          </a:p>
        </p:txBody>
      </p:sp>
      <p:sp>
        <p:nvSpPr>
          <p:cNvPr id="14" name="ZoneTexte 13"/>
          <p:cNvSpPr txBox="1"/>
          <p:nvPr/>
        </p:nvSpPr>
        <p:spPr>
          <a:xfrm>
            <a:off x="0" y="6567587"/>
            <a:ext cx="9143999" cy="307777"/>
          </a:xfrm>
          <a:prstGeom prst="rect">
            <a:avLst/>
          </a:prstGeom>
          <a:gradFill>
            <a:gsLst>
              <a:gs pos="0">
                <a:srgbClr val="8488C4"/>
              </a:gs>
              <a:gs pos="53000">
                <a:srgbClr val="D4DEFF"/>
              </a:gs>
              <a:gs pos="83000">
                <a:srgbClr val="D4DEFF"/>
              </a:gs>
              <a:gs pos="100000">
                <a:srgbClr val="96AB94"/>
              </a:gs>
            </a:gsLst>
            <a:lin ang="5400000" scaled="0"/>
          </a:gradFill>
        </p:spPr>
        <p:txBody>
          <a:bodyPr wrap="square" rtlCol="0">
            <a:spAutoFit/>
          </a:bodyPr>
          <a:lstStyle/>
          <a:p>
            <a:pPr algn="just"/>
            <a:r>
              <a:rPr lang="fr-FR" sz="1400" i="1" dirty="0" smtClean="0"/>
              <a:t>Discussions																	</a:t>
            </a:r>
            <a:r>
              <a:rPr lang="fr-FR" sz="1400" i="1" dirty="0" smtClean="0"/>
              <a:t>8/8</a:t>
            </a:r>
            <a:endParaRPr lang="fr-FR" sz="1400" i="1" dirty="0"/>
          </a:p>
        </p:txBody>
      </p:sp>
      <p:pic>
        <p:nvPicPr>
          <p:cNvPr id="7" name="Picture 2" descr="http://aisne4c.fr/wp-content/uploads/2013/04/logo-INSS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7664" y="3123815"/>
            <a:ext cx="1032901" cy="143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SSET - INstitut Supérieur des Sciences Et Technolog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703" y="3480437"/>
            <a:ext cx="3076575" cy="72390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0" y="0"/>
            <a:ext cx="9143999"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prstDash val="sysDash"/>
          </a:ln>
        </p:spPr>
        <p:txBody>
          <a:bodyPr wrap="square" rtlCol="0">
            <a:spAutoFit/>
          </a:bodyPr>
          <a:lstStyle/>
          <a:p>
            <a:r>
              <a:rPr lang="fr-FR" dirty="0"/>
              <a:t>1. Contiki			2. </a:t>
            </a:r>
            <a:r>
              <a:rPr lang="fr-FR" dirty="0" smtClean="0"/>
              <a:t>Caractéristiques				3. </a:t>
            </a:r>
            <a:r>
              <a:rPr lang="fr-FR" dirty="0"/>
              <a:t>vs FreeRTOS</a:t>
            </a:r>
            <a:r>
              <a:rPr lang="fr-FR" dirty="0" smtClean="0"/>
              <a:t>			       4. Conclusion</a:t>
            </a:r>
            <a:endParaRPr lang="fr-FR" dirty="0"/>
          </a:p>
        </p:txBody>
      </p:sp>
    </p:spTree>
    <p:extLst>
      <p:ext uri="{BB962C8B-B14F-4D97-AF65-F5344CB8AC3E}">
        <p14:creationId xmlns:p14="http://schemas.microsoft.com/office/powerpoint/2010/main" val="286087673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28683</TotalTime>
  <Words>256</Words>
  <Application>Microsoft Office PowerPoint</Application>
  <PresentationFormat>Affichage à l'écran (4:3)</PresentationFormat>
  <Paragraphs>93</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UPJV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Valéry BOURNY</dc:creator>
  <cp:lastModifiedBy>LETOFFE Pierre-Antoine</cp:lastModifiedBy>
  <cp:revision>551</cp:revision>
  <cp:lastPrinted>2014-12-15T12:38:22Z</cp:lastPrinted>
  <dcterms:created xsi:type="dcterms:W3CDTF">2014-11-11T12:29:16Z</dcterms:created>
  <dcterms:modified xsi:type="dcterms:W3CDTF">2015-11-28T16:18:27Z</dcterms:modified>
</cp:coreProperties>
</file>