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ya charitha Bavirisetti" initials="NcB" lastIdx="1" clrIdx="0">
    <p:extLst>
      <p:ext uri="{19B8F6BF-5375-455C-9EA6-DF929625EA0E}">
        <p15:presenceInfo xmlns:p15="http://schemas.microsoft.com/office/powerpoint/2012/main" userId="d3f884dcafa983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28T00:14:10.541"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1049B1-2166-49EB-97BE-C3DCC368989F}"/>
              </a:ext>
            </a:extLst>
          </p:cNvPr>
          <p:cNvPicPr>
            <a:picLocks noChangeAspect="1"/>
          </p:cNvPicPr>
          <p:nvPr/>
        </p:nvPicPr>
        <p:blipFill>
          <a:blip r:embed="rId2"/>
          <a:stretch>
            <a:fillRect/>
          </a:stretch>
        </p:blipFill>
        <p:spPr>
          <a:xfrm>
            <a:off x="5054986" y="130628"/>
            <a:ext cx="2082028" cy="2057193"/>
          </a:xfrm>
          <a:prstGeom prst="rect">
            <a:avLst/>
          </a:prstGeom>
        </p:spPr>
      </p:pic>
      <p:sp>
        <p:nvSpPr>
          <p:cNvPr id="2" name="Title 1">
            <a:extLst>
              <a:ext uri="{FF2B5EF4-FFF2-40B4-BE49-F238E27FC236}">
                <a16:creationId xmlns:a16="http://schemas.microsoft.com/office/drawing/2014/main" id="{D7AB6352-790B-4329-8CDE-0D8927CDEAA9}"/>
              </a:ext>
            </a:extLst>
          </p:cNvPr>
          <p:cNvSpPr>
            <a:spLocks noGrp="1"/>
          </p:cNvSpPr>
          <p:nvPr>
            <p:ph type="ctrTitle"/>
          </p:nvPr>
        </p:nvSpPr>
        <p:spPr>
          <a:xfrm>
            <a:off x="2458584" y="2323011"/>
            <a:ext cx="7582397" cy="664029"/>
          </a:xfrm>
        </p:spPr>
        <p:txBody>
          <a:bodyPr>
            <a:normAutofit/>
          </a:bodyPr>
          <a:lstStyle/>
          <a:p>
            <a:pPr algn="ctr"/>
            <a:r>
              <a:rPr lang="en-US" sz="3200" b="1" dirty="0">
                <a:effectLst/>
                <a:latin typeface="Bell MT" panose="02020503060305020303" pitchFamily="18" charset="0"/>
                <a:ea typeface="Calibri" panose="020F0502020204030204" pitchFamily="34" charset="0"/>
                <a:cs typeface="Mangal" panose="02040503050203030202" pitchFamily="18" charset="0"/>
              </a:rPr>
              <a:t>Omicron  Twitter Sentiment Analysis.</a:t>
            </a:r>
            <a:endParaRPr lang="en-IN" sz="3200" dirty="0">
              <a:latin typeface="Bell MT" panose="02020503060305020303" pitchFamily="18" charset="0"/>
            </a:endParaRPr>
          </a:p>
        </p:txBody>
      </p:sp>
      <p:sp>
        <p:nvSpPr>
          <p:cNvPr id="3" name="Subtitle 2">
            <a:extLst>
              <a:ext uri="{FF2B5EF4-FFF2-40B4-BE49-F238E27FC236}">
                <a16:creationId xmlns:a16="http://schemas.microsoft.com/office/drawing/2014/main" id="{BC48C658-0ED4-4CD3-BB29-0D73352658E4}"/>
              </a:ext>
            </a:extLst>
          </p:cNvPr>
          <p:cNvSpPr>
            <a:spLocks noGrp="1"/>
          </p:cNvSpPr>
          <p:nvPr>
            <p:ph type="subTitle" idx="1"/>
          </p:nvPr>
        </p:nvSpPr>
        <p:spPr>
          <a:xfrm>
            <a:off x="3336289" y="3163234"/>
            <a:ext cx="8496799" cy="1812821"/>
          </a:xfrm>
        </p:spPr>
        <p:txBody>
          <a:bodyPr/>
          <a:lstStyle/>
          <a:p>
            <a:r>
              <a:rPr lang="en-US" dirty="0"/>
              <a:t>TEAM MEMBER1   B . Navya Charitha : 18pa1a0520</a:t>
            </a:r>
          </a:p>
          <a:p>
            <a:r>
              <a:rPr lang="en-US" dirty="0"/>
              <a:t>TEAM MEMBER2   A . </a:t>
            </a:r>
            <a:r>
              <a:rPr lang="en-US" dirty="0" err="1"/>
              <a:t>Harshitha</a:t>
            </a:r>
            <a:r>
              <a:rPr lang="en-US" dirty="0"/>
              <a:t>            : 18pa1a0510</a:t>
            </a:r>
          </a:p>
          <a:p>
            <a:r>
              <a:rPr lang="en-US" dirty="0"/>
              <a:t>TEAM MEMBER3   J . </a:t>
            </a:r>
            <a:r>
              <a:rPr lang="en-US" dirty="0" err="1"/>
              <a:t>Pratyusha</a:t>
            </a:r>
            <a:r>
              <a:rPr lang="en-US" dirty="0"/>
              <a:t>            : 18pa1a0560</a:t>
            </a:r>
          </a:p>
          <a:p>
            <a:r>
              <a:rPr lang="en-US" dirty="0"/>
              <a:t>TEAM MEMBER4   I . Nageswara Rao  :  18pa1a0559</a:t>
            </a:r>
          </a:p>
          <a:p>
            <a:endParaRPr lang="en-IN" dirty="0"/>
          </a:p>
        </p:txBody>
      </p:sp>
      <p:sp>
        <p:nvSpPr>
          <p:cNvPr id="6" name="TextBox 5">
            <a:extLst>
              <a:ext uri="{FF2B5EF4-FFF2-40B4-BE49-F238E27FC236}">
                <a16:creationId xmlns:a16="http://schemas.microsoft.com/office/drawing/2014/main" id="{51C29908-39E9-4342-9ABA-E7AE9D2C9503}"/>
              </a:ext>
            </a:extLst>
          </p:cNvPr>
          <p:cNvSpPr txBox="1"/>
          <p:nvPr/>
        </p:nvSpPr>
        <p:spPr>
          <a:xfrm>
            <a:off x="3001484" y="4976055"/>
            <a:ext cx="6496595" cy="430887"/>
          </a:xfrm>
          <a:prstGeom prst="rect">
            <a:avLst/>
          </a:prstGeom>
          <a:noFill/>
        </p:spPr>
        <p:txBody>
          <a:bodyPr wrap="square" rtlCol="0">
            <a:spAutoFit/>
          </a:bodyPr>
          <a:lstStyle/>
          <a:p>
            <a:pPr algn="ctr"/>
            <a:r>
              <a:rPr lang="en-US" sz="2200" dirty="0"/>
              <a:t>PROJECT GUIDE NAME : </a:t>
            </a:r>
            <a:r>
              <a:rPr lang="en-US" sz="2200" dirty="0" err="1"/>
              <a:t>U.S.S.Padma</a:t>
            </a:r>
            <a:r>
              <a:rPr lang="en-US" sz="2200" dirty="0"/>
              <a:t> Jyothi</a:t>
            </a:r>
          </a:p>
        </p:txBody>
      </p:sp>
      <p:sp>
        <p:nvSpPr>
          <p:cNvPr id="7" name="TextBox 6">
            <a:extLst>
              <a:ext uri="{FF2B5EF4-FFF2-40B4-BE49-F238E27FC236}">
                <a16:creationId xmlns:a16="http://schemas.microsoft.com/office/drawing/2014/main" id="{BBE0E428-C7CE-4344-8EFA-2F968B338BD8}"/>
              </a:ext>
            </a:extLst>
          </p:cNvPr>
          <p:cNvSpPr txBox="1"/>
          <p:nvPr/>
        </p:nvSpPr>
        <p:spPr>
          <a:xfrm flipH="1">
            <a:off x="10040981" y="549624"/>
            <a:ext cx="2144147" cy="400110"/>
          </a:xfrm>
          <a:prstGeom prst="rect">
            <a:avLst/>
          </a:prstGeom>
          <a:noFill/>
        </p:spPr>
        <p:txBody>
          <a:bodyPr wrap="square" rtlCol="0">
            <a:spAutoFit/>
          </a:bodyPr>
          <a:lstStyle/>
          <a:p>
            <a:r>
              <a:rPr lang="en-US" sz="2000" dirty="0"/>
              <a:t>TEAM ID : 4A</a:t>
            </a:r>
          </a:p>
        </p:txBody>
      </p:sp>
    </p:spTree>
    <p:extLst>
      <p:ext uri="{BB962C8B-B14F-4D97-AF65-F5344CB8AC3E}">
        <p14:creationId xmlns:p14="http://schemas.microsoft.com/office/powerpoint/2010/main" val="2026902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E9EBE-8E52-4478-BDAF-2FB919C9B9DA}"/>
              </a:ext>
            </a:extLst>
          </p:cNvPr>
          <p:cNvSpPr>
            <a:spLocks noGrp="1"/>
          </p:cNvSpPr>
          <p:nvPr>
            <p:ph idx="1"/>
          </p:nvPr>
        </p:nvSpPr>
        <p:spPr>
          <a:xfrm>
            <a:off x="1944778" y="687977"/>
            <a:ext cx="4247016" cy="435429"/>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Step 2 : Main Screen</a:t>
            </a:r>
          </a:p>
        </p:txBody>
      </p:sp>
      <p:pic>
        <p:nvPicPr>
          <p:cNvPr id="4" name="Content Placeholder 4">
            <a:extLst>
              <a:ext uri="{FF2B5EF4-FFF2-40B4-BE49-F238E27FC236}">
                <a16:creationId xmlns:a16="http://schemas.microsoft.com/office/drawing/2014/main" id="{C1F59146-329B-4014-B870-E11E0A4BB91D}"/>
              </a:ext>
            </a:extLst>
          </p:cNvPr>
          <p:cNvPicPr>
            <a:picLocks noChangeAspect="1"/>
          </p:cNvPicPr>
          <p:nvPr/>
        </p:nvPicPr>
        <p:blipFill>
          <a:blip r:embed="rId2"/>
          <a:stretch>
            <a:fillRect/>
          </a:stretch>
        </p:blipFill>
        <p:spPr>
          <a:xfrm>
            <a:off x="2616661" y="1783159"/>
            <a:ext cx="7848285" cy="3154602"/>
          </a:xfrm>
          <a:prstGeom prst="rect">
            <a:avLst/>
          </a:prstGeom>
        </p:spPr>
      </p:pic>
    </p:spTree>
    <p:extLst>
      <p:ext uri="{BB962C8B-B14F-4D97-AF65-F5344CB8AC3E}">
        <p14:creationId xmlns:p14="http://schemas.microsoft.com/office/powerpoint/2010/main" val="2591117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1BB46-89E7-4883-A0F8-E9C36D99B8FE}"/>
              </a:ext>
            </a:extLst>
          </p:cNvPr>
          <p:cNvSpPr>
            <a:spLocks noGrp="1"/>
          </p:cNvSpPr>
          <p:nvPr>
            <p:ph idx="1"/>
          </p:nvPr>
        </p:nvSpPr>
        <p:spPr>
          <a:xfrm>
            <a:off x="2057990" y="670560"/>
            <a:ext cx="3907381" cy="574766"/>
          </a:xfrm>
        </p:spPr>
        <p:txBody>
          <a:bodyPr>
            <a:normAutofit/>
          </a:bodyPr>
          <a:lstStyle/>
          <a:p>
            <a:r>
              <a:rPr lang="en-IN" sz="2400" dirty="0">
                <a:latin typeface="Times New Roman" panose="02020603050405020304" pitchFamily="18" charset="0"/>
                <a:cs typeface="Times New Roman" panose="02020603050405020304" pitchFamily="18" charset="0"/>
              </a:rPr>
              <a:t>Step 3 : Enter the text</a:t>
            </a:r>
          </a:p>
        </p:txBody>
      </p:sp>
      <p:pic>
        <p:nvPicPr>
          <p:cNvPr id="7" name="Picture 6">
            <a:extLst>
              <a:ext uri="{FF2B5EF4-FFF2-40B4-BE49-F238E27FC236}">
                <a16:creationId xmlns:a16="http://schemas.microsoft.com/office/drawing/2014/main" id="{0511E576-2358-422A-90F4-E7D05D24DC1A}"/>
              </a:ext>
            </a:extLst>
          </p:cNvPr>
          <p:cNvPicPr>
            <a:picLocks noChangeAspect="1"/>
          </p:cNvPicPr>
          <p:nvPr/>
        </p:nvPicPr>
        <p:blipFill>
          <a:blip r:embed="rId2"/>
          <a:stretch>
            <a:fillRect/>
          </a:stretch>
        </p:blipFill>
        <p:spPr>
          <a:xfrm>
            <a:off x="2709567" y="1909722"/>
            <a:ext cx="7427209" cy="3177335"/>
          </a:xfrm>
          <a:prstGeom prst="rect">
            <a:avLst/>
          </a:prstGeom>
        </p:spPr>
      </p:pic>
    </p:spTree>
    <p:extLst>
      <p:ext uri="{BB962C8B-B14F-4D97-AF65-F5344CB8AC3E}">
        <p14:creationId xmlns:p14="http://schemas.microsoft.com/office/powerpoint/2010/main" val="215797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48A5C-1008-41B6-B896-C0F216B361C4}"/>
              </a:ext>
            </a:extLst>
          </p:cNvPr>
          <p:cNvSpPr>
            <a:spLocks noGrp="1"/>
          </p:cNvSpPr>
          <p:nvPr>
            <p:ph idx="1"/>
          </p:nvPr>
        </p:nvSpPr>
        <p:spPr>
          <a:xfrm>
            <a:off x="2005738" y="766355"/>
            <a:ext cx="4717279" cy="722811"/>
          </a:xfrm>
        </p:spPr>
        <p:txBody>
          <a:bodyPr>
            <a:normAutofit/>
          </a:bodyPr>
          <a:lstStyle/>
          <a:p>
            <a:r>
              <a:rPr lang="en-IN" sz="2400" dirty="0">
                <a:latin typeface="Times New Roman" panose="02020603050405020304" pitchFamily="18" charset="0"/>
                <a:cs typeface="Times New Roman" panose="02020603050405020304" pitchFamily="18" charset="0"/>
              </a:rPr>
              <a:t>Step 4 : Output</a:t>
            </a:r>
          </a:p>
        </p:txBody>
      </p:sp>
      <p:pic>
        <p:nvPicPr>
          <p:cNvPr id="5" name="Picture 4">
            <a:extLst>
              <a:ext uri="{FF2B5EF4-FFF2-40B4-BE49-F238E27FC236}">
                <a16:creationId xmlns:a16="http://schemas.microsoft.com/office/drawing/2014/main" id="{748A7D38-608F-4C42-8347-427F3F1303A8}"/>
              </a:ext>
            </a:extLst>
          </p:cNvPr>
          <p:cNvPicPr>
            <a:picLocks noChangeAspect="1"/>
          </p:cNvPicPr>
          <p:nvPr/>
        </p:nvPicPr>
        <p:blipFill>
          <a:blip r:embed="rId2"/>
          <a:stretch>
            <a:fillRect/>
          </a:stretch>
        </p:blipFill>
        <p:spPr>
          <a:xfrm>
            <a:off x="2455817" y="2361024"/>
            <a:ext cx="8069120" cy="3534679"/>
          </a:xfrm>
          <a:prstGeom prst="rect">
            <a:avLst/>
          </a:prstGeom>
        </p:spPr>
      </p:pic>
      <p:sp>
        <p:nvSpPr>
          <p:cNvPr id="6" name="TextBox 5">
            <a:extLst>
              <a:ext uri="{FF2B5EF4-FFF2-40B4-BE49-F238E27FC236}">
                <a16:creationId xmlns:a16="http://schemas.microsoft.com/office/drawing/2014/main" id="{D367EBEA-6234-4BB1-8EE6-9783DA7B51F4}"/>
              </a:ext>
            </a:extLst>
          </p:cNvPr>
          <p:cNvSpPr txBox="1"/>
          <p:nvPr/>
        </p:nvSpPr>
        <p:spPr>
          <a:xfrm>
            <a:off x="2377440" y="1646663"/>
            <a:ext cx="343117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Negative sentiment</a:t>
            </a:r>
          </a:p>
        </p:txBody>
      </p:sp>
    </p:spTree>
    <p:extLst>
      <p:ext uri="{BB962C8B-B14F-4D97-AF65-F5344CB8AC3E}">
        <p14:creationId xmlns:p14="http://schemas.microsoft.com/office/powerpoint/2010/main" val="465830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976CC9-4534-4519-8C2D-E151B26E96D9}"/>
              </a:ext>
            </a:extLst>
          </p:cNvPr>
          <p:cNvSpPr>
            <a:spLocks noGrp="1"/>
          </p:cNvSpPr>
          <p:nvPr>
            <p:ph idx="1"/>
          </p:nvPr>
        </p:nvSpPr>
        <p:spPr>
          <a:xfrm>
            <a:off x="2293121" y="801188"/>
            <a:ext cx="3802879" cy="870858"/>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Positive Sentiment </a:t>
            </a:r>
          </a:p>
        </p:txBody>
      </p:sp>
      <p:pic>
        <p:nvPicPr>
          <p:cNvPr id="5" name="Picture 4">
            <a:extLst>
              <a:ext uri="{FF2B5EF4-FFF2-40B4-BE49-F238E27FC236}">
                <a16:creationId xmlns:a16="http://schemas.microsoft.com/office/drawing/2014/main" id="{F72EEC3C-C34D-4AE7-BC9F-012860250E53}"/>
              </a:ext>
            </a:extLst>
          </p:cNvPr>
          <p:cNvPicPr>
            <a:picLocks noChangeAspect="1"/>
          </p:cNvPicPr>
          <p:nvPr/>
        </p:nvPicPr>
        <p:blipFill>
          <a:blip r:embed="rId2"/>
          <a:stretch>
            <a:fillRect/>
          </a:stretch>
        </p:blipFill>
        <p:spPr>
          <a:xfrm>
            <a:off x="2293121" y="1672046"/>
            <a:ext cx="8647907" cy="4109495"/>
          </a:xfrm>
          <a:prstGeom prst="rect">
            <a:avLst/>
          </a:prstGeom>
        </p:spPr>
      </p:pic>
    </p:spTree>
    <p:extLst>
      <p:ext uri="{BB962C8B-B14F-4D97-AF65-F5344CB8AC3E}">
        <p14:creationId xmlns:p14="http://schemas.microsoft.com/office/powerpoint/2010/main" val="257601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3F3AC-21BA-4B4B-B2AE-CE424D5BA893}"/>
              </a:ext>
            </a:extLst>
          </p:cNvPr>
          <p:cNvSpPr>
            <a:spLocks noGrp="1"/>
          </p:cNvSpPr>
          <p:nvPr>
            <p:ph idx="1"/>
          </p:nvPr>
        </p:nvSpPr>
        <p:spPr>
          <a:xfrm>
            <a:off x="1883818" y="818606"/>
            <a:ext cx="3393576" cy="775063"/>
          </a:xfrm>
        </p:spPr>
        <p:txBody>
          <a:bodyPr>
            <a:normAutofit/>
          </a:bodyPr>
          <a:lstStyle/>
          <a:p>
            <a:r>
              <a:rPr lang="en-IN" sz="2400" dirty="0">
                <a:latin typeface="Times New Roman" panose="02020603050405020304" pitchFamily="18" charset="0"/>
                <a:cs typeface="Times New Roman" panose="02020603050405020304" pitchFamily="18" charset="0"/>
              </a:rPr>
              <a:t>Neutral Sentiment</a:t>
            </a:r>
          </a:p>
        </p:txBody>
      </p:sp>
      <p:pic>
        <p:nvPicPr>
          <p:cNvPr id="5" name="Picture 4">
            <a:extLst>
              <a:ext uri="{FF2B5EF4-FFF2-40B4-BE49-F238E27FC236}">
                <a16:creationId xmlns:a16="http://schemas.microsoft.com/office/drawing/2014/main" id="{266624B4-06E5-4BB0-B177-F65FDF20CCFC}"/>
              </a:ext>
            </a:extLst>
          </p:cNvPr>
          <p:cNvPicPr>
            <a:picLocks noChangeAspect="1"/>
          </p:cNvPicPr>
          <p:nvPr/>
        </p:nvPicPr>
        <p:blipFill>
          <a:blip r:embed="rId2"/>
          <a:stretch>
            <a:fillRect/>
          </a:stretch>
        </p:blipFill>
        <p:spPr>
          <a:xfrm>
            <a:off x="2377440" y="1846232"/>
            <a:ext cx="8188217" cy="3553082"/>
          </a:xfrm>
          <a:prstGeom prst="rect">
            <a:avLst/>
          </a:prstGeom>
        </p:spPr>
      </p:pic>
    </p:spTree>
    <p:extLst>
      <p:ext uri="{BB962C8B-B14F-4D97-AF65-F5344CB8AC3E}">
        <p14:creationId xmlns:p14="http://schemas.microsoft.com/office/powerpoint/2010/main" val="2099428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C681-CEB2-4FB1-A556-27C8C4E24085}"/>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Testing</a:t>
            </a:r>
          </a:p>
        </p:txBody>
      </p:sp>
      <p:sp>
        <p:nvSpPr>
          <p:cNvPr id="3" name="Content Placeholder 2">
            <a:extLst>
              <a:ext uri="{FF2B5EF4-FFF2-40B4-BE49-F238E27FC236}">
                <a16:creationId xmlns:a16="http://schemas.microsoft.com/office/drawing/2014/main" id="{05DC7A0D-819A-48F7-8C29-93B0759D2C6C}"/>
              </a:ext>
            </a:extLst>
          </p:cNvPr>
          <p:cNvSpPr>
            <a:spLocks noGrp="1"/>
          </p:cNvSpPr>
          <p:nvPr>
            <p:ph idx="1"/>
          </p:nvPr>
        </p:nvSpPr>
        <p:spPr>
          <a:xfrm>
            <a:off x="2592925" y="1734818"/>
            <a:ext cx="8915400" cy="3777622"/>
          </a:xfrm>
        </p:spPr>
        <p:txBody>
          <a:bodyPr/>
          <a:lstStyle/>
          <a:p>
            <a:r>
              <a:rPr lang="en-US" sz="1800" dirty="0">
                <a:effectLst/>
                <a:latin typeface="Times New Roman" panose="02020603050405020304" pitchFamily="18" charset="0"/>
                <a:ea typeface="Times New Roman" panose="02020603050405020304" pitchFamily="18" charset="0"/>
              </a:rPr>
              <a:t>Testing is aimed at ensuring that the system was accurately an efficiently before live operation commands.</a:t>
            </a:r>
          </a:p>
          <a:p>
            <a:r>
              <a:rPr lang="en-US" sz="1800" dirty="0">
                <a:effectLst/>
                <a:latin typeface="Times New Roman" panose="02020603050405020304" pitchFamily="18" charset="0"/>
                <a:ea typeface="Times New Roman" panose="02020603050405020304" pitchFamily="18" charset="0"/>
              </a:rPr>
              <a:t>The main objective of testing is to uncover a host of errors, systematically and with minimum effort and time. Stating formally, we can say, testing is a process of executing a program with intent of finding an error.</a:t>
            </a:r>
            <a:endParaRPr lang="en-US"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2852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F1FF-186E-432D-873B-09EC9EB5A7A6}"/>
              </a:ext>
            </a:extLst>
          </p:cNvPr>
          <p:cNvSpPr>
            <a:spLocks noGrp="1"/>
          </p:cNvSpPr>
          <p:nvPr>
            <p:ph type="title"/>
          </p:nvPr>
        </p:nvSpPr>
        <p:spPr/>
        <p:txBody>
          <a:bodyPr>
            <a:normAutofit/>
          </a:bodyPr>
          <a:lstStyle/>
          <a:p>
            <a:r>
              <a:rPr lang="en-IN" sz="2400" b="1" dirty="0"/>
              <a:t>Test cases</a:t>
            </a:r>
          </a:p>
        </p:txBody>
      </p:sp>
      <p:pic>
        <p:nvPicPr>
          <p:cNvPr id="4" name="table">
            <a:extLst>
              <a:ext uri="{FF2B5EF4-FFF2-40B4-BE49-F238E27FC236}">
                <a16:creationId xmlns:a16="http://schemas.microsoft.com/office/drawing/2014/main" id="{1B4B3F5B-9C1D-4CF0-9E97-B6719E722D88}"/>
              </a:ext>
            </a:extLst>
          </p:cNvPr>
          <p:cNvPicPr>
            <a:picLocks noGrp="1" noChangeAspect="1"/>
          </p:cNvPicPr>
          <p:nvPr>
            <p:ph idx="1"/>
          </p:nvPr>
        </p:nvPicPr>
        <p:blipFill>
          <a:blip r:embed="rId2"/>
          <a:stretch>
            <a:fillRect/>
          </a:stretch>
        </p:blipFill>
        <p:spPr>
          <a:xfrm>
            <a:off x="3112369" y="1779889"/>
            <a:ext cx="6486706" cy="3298222"/>
          </a:xfrm>
          <a:prstGeom prst="rect">
            <a:avLst/>
          </a:prstGeom>
        </p:spPr>
      </p:pic>
    </p:spTree>
    <p:extLst>
      <p:ext uri="{BB962C8B-B14F-4D97-AF65-F5344CB8AC3E}">
        <p14:creationId xmlns:p14="http://schemas.microsoft.com/office/powerpoint/2010/main" val="1636996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12EF8F94-17CF-4808-AAB7-E1A3F663F315}"/>
              </a:ext>
            </a:extLst>
          </p:cNvPr>
          <p:cNvPicPr>
            <a:picLocks noGrp="1" noChangeAspect="1"/>
          </p:cNvPicPr>
          <p:nvPr>
            <p:ph idx="1"/>
          </p:nvPr>
        </p:nvPicPr>
        <p:blipFill>
          <a:blip r:embed="rId2"/>
          <a:stretch>
            <a:fillRect/>
          </a:stretch>
        </p:blipFill>
        <p:spPr>
          <a:xfrm>
            <a:off x="3319877" y="1611086"/>
            <a:ext cx="6044067" cy="3778250"/>
          </a:xfrm>
          <a:prstGeom prst="rect">
            <a:avLst/>
          </a:prstGeom>
        </p:spPr>
      </p:pic>
    </p:spTree>
    <p:extLst>
      <p:ext uri="{BB962C8B-B14F-4D97-AF65-F5344CB8AC3E}">
        <p14:creationId xmlns:p14="http://schemas.microsoft.com/office/powerpoint/2010/main" val="500617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3B1460FB-E9DF-41E3-B1AB-E02E8D32C83C}"/>
              </a:ext>
            </a:extLst>
          </p:cNvPr>
          <p:cNvPicPr>
            <a:picLocks noGrp="1" noChangeAspect="1"/>
          </p:cNvPicPr>
          <p:nvPr>
            <p:ph idx="1"/>
          </p:nvPr>
        </p:nvPicPr>
        <p:blipFill>
          <a:blip r:embed="rId2"/>
          <a:stretch>
            <a:fillRect/>
          </a:stretch>
        </p:blipFill>
        <p:spPr>
          <a:xfrm>
            <a:off x="3058964" y="1736149"/>
            <a:ext cx="6791533" cy="3249450"/>
          </a:xfrm>
          <a:prstGeom prst="rect">
            <a:avLst/>
          </a:prstGeom>
        </p:spPr>
      </p:pic>
    </p:spTree>
    <p:extLst>
      <p:ext uri="{BB962C8B-B14F-4D97-AF65-F5344CB8AC3E}">
        <p14:creationId xmlns:p14="http://schemas.microsoft.com/office/powerpoint/2010/main" val="2581462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011ECF07-D683-4266-AE74-970356D99AB1}"/>
              </a:ext>
            </a:extLst>
          </p:cNvPr>
          <p:cNvPicPr>
            <a:picLocks noGrp="1" noChangeAspect="1"/>
          </p:cNvPicPr>
          <p:nvPr>
            <p:ph idx="1"/>
          </p:nvPr>
        </p:nvPicPr>
        <p:blipFill>
          <a:blip r:embed="rId2"/>
          <a:stretch>
            <a:fillRect/>
          </a:stretch>
        </p:blipFill>
        <p:spPr>
          <a:xfrm>
            <a:off x="2937998" y="1734941"/>
            <a:ext cx="6316003" cy="3164098"/>
          </a:xfrm>
          <a:prstGeom prst="rect">
            <a:avLst/>
          </a:prstGeom>
        </p:spPr>
      </p:pic>
    </p:spTree>
    <p:extLst>
      <p:ext uri="{BB962C8B-B14F-4D97-AF65-F5344CB8AC3E}">
        <p14:creationId xmlns:p14="http://schemas.microsoft.com/office/powerpoint/2010/main" val="1055260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9F2D-90B5-469F-A05A-F50ABAE22671}"/>
              </a:ext>
            </a:extLst>
          </p:cNvPr>
          <p:cNvSpPr>
            <a:spLocks noGrp="1"/>
          </p:cNvSpPr>
          <p:nvPr>
            <p:ph type="title"/>
          </p:nvPr>
        </p:nvSpPr>
        <p:spPr>
          <a:xfrm>
            <a:off x="2314252" y="1251127"/>
            <a:ext cx="8789178" cy="821513"/>
          </a:xfrm>
        </p:spPr>
        <p:txBody>
          <a:bodyPr/>
          <a:lstStyle/>
          <a:p>
            <a:r>
              <a:rPr lang="en-US" sz="3600" dirty="0">
                <a:effectLst/>
                <a:latin typeface="Bell MT" panose="02020503060305020303" pitchFamily="18" charset="0"/>
                <a:ea typeface="Calibri" panose="020F0502020204030204" pitchFamily="34" charset="0"/>
                <a:cs typeface="Mangal" panose="02040503050203030202" pitchFamily="18" charset="0"/>
              </a:rPr>
              <a:t>Problem </a:t>
            </a:r>
            <a:r>
              <a:rPr lang="en-US" dirty="0">
                <a:effectLst/>
                <a:latin typeface="Bell MT" panose="02020503060305020303" pitchFamily="18" charset="0"/>
                <a:ea typeface="Calibri" panose="020F0502020204030204" pitchFamily="34" charset="0"/>
                <a:cs typeface="Mangal" panose="02040503050203030202" pitchFamily="18" charset="0"/>
              </a:rPr>
              <a:t>statement </a:t>
            </a:r>
            <a:r>
              <a:rPr lang="en-US" sz="3600" dirty="0">
                <a:effectLst/>
                <a:latin typeface="Bell MT" panose="02020503060305020303" pitchFamily="18" charset="0"/>
                <a:ea typeface="Calibri" panose="020F0502020204030204" pitchFamily="34" charset="0"/>
                <a:cs typeface="Mangal" panose="02040503050203030202" pitchFamily="18" charset="0"/>
              </a:rPr>
              <a:t>:</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9B135320-0541-4232-9953-555E8798C6C5}"/>
              </a:ext>
            </a:extLst>
          </p:cNvPr>
          <p:cNvSpPr>
            <a:spLocks noGrp="1"/>
          </p:cNvSpPr>
          <p:nvPr>
            <p:ph idx="1"/>
          </p:nvPr>
        </p:nvSpPr>
        <p:spPr>
          <a:xfrm>
            <a:off x="2314252" y="2585217"/>
            <a:ext cx="9346525" cy="2831515"/>
          </a:xfrm>
        </p:spPr>
        <p:txBody>
          <a:bodyPr>
            <a:normAutofit fontScale="70000" lnSpcReduction="20000"/>
          </a:bodyPr>
          <a:lstStyle/>
          <a:p>
            <a:r>
              <a:rPr lang="en-US" sz="3100" dirty="0">
                <a:effectLst/>
                <a:latin typeface="Times New Roman" panose="02020603050405020304" pitchFamily="18" charset="0"/>
                <a:ea typeface="Calibri" panose="020F0502020204030204" pitchFamily="34" charset="0"/>
              </a:rPr>
              <a:t>Now a day's social media became so popular that it has a significance impact on health care analysis and predictions. People share their precious views, opinion, experiences on social sites so that others can get benefit from these. Twitter is one of such platform where common people shares their reviews in short blogs. These reviews can be for anything like tweets on diseases and much more. </a:t>
            </a:r>
            <a:r>
              <a:rPr lang="en-US" sz="31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31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here is a chance people may get infected by Omicron even if they have developed some natural immunity from previous COVID-19. </a:t>
            </a:r>
            <a:r>
              <a:rPr lang="en-US" sz="3100" dirty="0">
                <a:effectLst/>
                <a:latin typeface="Times New Roman" panose="02020603050405020304" pitchFamily="18" charset="0"/>
                <a:ea typeface="Calibri" panose="020F0502020204030204" pitchFamily="34" charset="0"/>
                <a:cs typeface="Mangal" panose="02040503050203030202" pitchFamily="18" charset="0"/>
              </a:rPr>
              <a:t>Proposed system will contain the Natural language processing techniques are used to predict sentiment of health-related tweets which are related to Omicron.</a:t>
            </a:r>
            <a:endParaRPr lang="en-IN" sz="3100" dirty="0">
              <a:effectLst/>
              <a:latin typeface="Calibri" panose="020F0502020204030204" pitchFamily="34" charset="0"/>
              <a:ea typeface="Calibri" panose="020F0502020204030204" pitchFamily="34" charset="0"/>
              <a:cs typeface="Mangal" panose="02040503050203030202"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309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489ED-51A4-47C9-ACB3-6C554DA7FB3D}"/>
              </a:ext>
            </a:extLst>
          </p:cNvPr>
          <p:cNvSpPr>
            <a:spLocks noGrp="1"/>
          </p:cNvSpPr>
          <p:nvPr>
            <p:ph idx="1"/>
          </p:nvPr>
        </p:nvSpPr>
        <p:spPr>
          <a:xfrm>
            <a:off x="1274762" y="1854514"/>
            <a:ext cx="8915400" cy="3777622"/>
          </a:xfrm>
        </p:spPr>
        <p:txBody>
          <a:bodyPr/>
          <a:lstStyle/>
          <a:p>
            <a:endParaRPr lang="en-US" dirty="0"/>
          </a:p>
          <a:p>
            <a:endParaRPr lang="en-IN" dirty="0"/>
          </a:p>
          <a:p>
            <a:pPr marL="0" indent="0" algn="ctr">
              <a:buNone/>
            </a:pPr>
            <a:r>
              <a:rPr lang="en-IN" sz="6000" dirty="0">
                <a:latin typeface="Bell MT" panose="02020503060305020303" pitchFamily="18" charset="0"/>
              </a:rPr>
              <a:t>THANK YOU</a:t>
            </a:r>
          </a:p>
          <a:p>
            <a:pPr marL="0" indent="0">
              <a:buNone/>
            </a:pPr>
            <a:endParaRPr lang="en-IN" dirty="0"/>
          </a:p>
        </p:txBody>
      </p:sp>
    </p:spTree>
    <p:extLst>
      <p:ext uri="{BB962C8B-B14F-4D97-AF65-F5344CB8AC3E}">
        <p14:creationId xmlns:p14="http://schemas.microsoft.com/office/powerpoint/2010/main" val="2541173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60DD-1BD6-44FD-B41B-DD7AADA94BDC}"/>
              </a:ext>
            </a:extLst>
          </p:cNvPr>
          <p:cNvSpPr>
            <a:spLocks noGrp="1"/>
          </p:cNvSpPr>
          <p:nvPr>
            <p:ph type="title"/>
          </p:nvPr>
        </p:nvSpPr>
        <p:spPr>
          <a:xfrm>
            <a:off x="2040475" y="861146"/>
            <a:ext cx="8911687" cy="664759"/>
          </a:xfrm>
        </p:spPr>
        <p:txBody>
          <a:bodyPr>
            <a:normAutofit/>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Minimum H/w and S/w requirements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F9BC3D-0F1E-4406-B75D-ED531E9E829B}"/>
              </a:ext>
            </a:extLst>
          </p:cNvPr>
          <p:cNvSpPr>
            <a:spLocks noGrp="1"/>
          </p:cNvSpPr>
          <p:nvPr>
            <p:ph idx="1"/>
          </p:nvPr>
        </p:nvSpPr>
        <p:spPr>
          <a:xfrm>
            <a:off x="2585499" y="1886852"/>
            <a:ext cx="8915400" cy="377762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Minimum Hardware requirements </a:t>
            </a:r>
          </a:p>
          <a:p>
            <a:r>
              <a:rPr lang="en-US" sz="1600" dirty="0">
                <a:latin typeface="Times New Roman" panose="02020603050405020304" pitchFamily="18" charset="0"/>
                <a:cs typeface="Times New Roman" panose="02020603050405020304" pitchFamily="18" charset="0"/>
              </a:rPr>
              <a:t>Processor : I3 or I5</a:t>
            </a:r>
          </a:p>
          <a:p>
            <a:r>
              <a:rPr lang="en-US" sz="1600" dirty="0">
                <a:latin typeface="Times New Roman" panose="02020603050405020304" pitchFamily="18" charset="0"/>
                <a:cs typeface="Times New Roman" panose="02020603050405020304" pitchFamily="18" charset="0"/>
              </a:rPr>
              <a:t>Hard Disk Capacity : 500GB</a:t>
            </a:r>
          </a:p>
          <a:p>
            <a:r>
              <a:rPr lang="en-US" sz="1600" dirty="0">
                <a:latin typeface="Times New Roman" panose="02020603050405020304" pitchFamily="18" charset="0"/>
                <a:cs typeface="Times New Roman" panose="02020603050405020304" pitchFamily="18" charset="0"/>
              </a:rPr>
              <a:t>RAM : 4GB</a:t>
            </a:r>
          </a:p>
          <a:p>
            <a:pPr marL="0" indent="0">
              <a:buNone/>
            </a:pPr>
            <a:r>
              <a:rPr lang="en-US" b="1" dirty="0">
                <a:latin typeface="Times New Roman" panose="02020603050405020304" pitchFamily="18" charset="0"/>
                <a:cs typeface="Times New Roman" panose="02020603050405020304" pitchFamily="18" charset="0"/>
              </a:rPr>
              <a:t>Minimum Software requirements </a:t>
            </a:r>
          </a:p>
          <a:p>
            <a:r>
              <a:rPr lang="en-US" sz="1600" dirty="0">
                <a:latin typeface="Times New Roman" panose="02020603050405020304" pitchFamily="18" charset="0"/>
                <a:cs typeface="Times New Roman" panose="02020603050405020304" pitchFamily="18" charset="0"/>
              </a:rPr>
              <a:t>Operating System : Windows XP/7/10</a:t>
            </a:r>
          </a:p>
          <a:p>
            <a:r>
              <a:rPr lang="en-US" sz="1600" dirty="0">
                <a:latin typeface="Times New Roman" panose="02020603050405020304" pitchFamily="18" charset="0"/>
                <a:cs typeface="Times New Roman" panose="02020603050405020304" pitchFamily="18" charset="0"/>
              </a:rPr>
              <a:t>IDE: Anaconda</a:t>
            </a:r>
          </a:p>
          <a:p>
            <a:r>
              <a:rPr lang="en-US" sz="1600" dirty="0">
                <a:latin typeface="Times New Roman" panose="02020603050405020304" pitchFamily="18" charset="0"/>
                <a:cs typeface="Times New Roman" panose="02020603050405020304" pitchFamily="18" charset="0"/>
              </a:rPr>
              <a:t>Dataset : Twitter Dataset</a:t>
            </a:r>
          </a:p>
          <a:p>
            <a:pPr marL="0" indent="0">
              <a:buNone/>
            </a:pPr>
            <a:endParaRPr lang="en-IN" dirty="0"/>
          </a:p>
        </p:txBody>
      </p:sp>
    </p:spTree>
    <p:extLst>
      <p:ext uri="{BB962C8B-B14F-4D97-AF65-F5344CB8AC3E}">
        <p14:creationId xmlns:p14="http://schemas.microsoft.com/office/powerpoint/2010/main" val="1841855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029E-5D0A-4986-B873-31E0BDB4C33C}"/>
              </a:ext>
            </a:extLst>
          </p:cNvPr>
          <p:cNvSpPr>
            <a:spLocks noGrp="1"/>
          </p:cNvSpPr>
          <p:nvPr>
            <p:ph type="title"/>
          </p:nvPr>
        </p:nvSpPr>
        <p:spPr>
          <a:xfrm>
            <a:off x="1741314" y="74308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Design Diagrams (UML Diagram- Use Case diagram) </a:t>
            </a:r>
            <a:endParaRPr lang="en-IN" sz="2400" b="1"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1CE07F3A-C16D-4C16-88FE-1F5F5C7CE530}"/>
              </a:ext>
            </a:extLst>
          </p:cNvPr>
          <p:cNvPicPr>
            <a:picLocks noGrp="1" noChangeAspect="1"/>
          </p:cNvPicPr>
          <p:nvPr>
            <p:ph idx="1"/>
          </p:nvPr>
        </p:nvPicPr>
        <p:blipFill>
          <a:blip r:embed="rId2"/>
          <a:stretch>
            <a:fillRect/>
          </a:stretch>
        </p:blipFill>
        <p:spPr>
          <a:xfrm>
            <a:off x="3198066" y="1698169"/>
            <a:ext cx="4883489" cy="4547379"/>
          </a:xfrm>
          <a:prstGeom prst="rect">
            <a:avLst/>
          </a:prstGeom>
        </p:spPr>
      </p:pic>
    </p:spTree>
    <p:extLst>
      <p:ext uri="{BB962C8B-B14F-4D97-AF65-F5344CB8AC3E}">
        <p14:creationId xmlns:p14="http://schemas.microsoft.com/office/powerpoint/2010/main" val="145864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3FBF-3329-4901-951D-BD52F7156A24}"/>
              </a:ext>
            </a:extLst>
          </p:cNvPr>
          <p:cNvSpPr>
            <a:spLocks noGrp="1"/>
          </p:cNvSpPr>
          <p:nvPr>
            <p:ph type="title"/>
          </p:nvPr>
        </p:nvSpPr>
        <p:spPr>
          <a:xfrm>
            <a:off x="1761898" y="746030"/>
            <a:ext cx="8487734" cy="638633"/>
          </a:xfrm>
        </p:spPr>
        <p:txBody>
          <a:bodyPr>
            <a:normAutofit/>
          </a:bodyPr>
          <a:lstStyle/>
          <a:p>
            <a:r>
              <a:rPr lang="en-US" sz="2400" b="1" dirty="0">
                <a:latin typeface="Times New Roman" panose="02020603050405020304" pitchFamily="18" charset="0"/>
                <a:cs typeface="Times New Roman" panose="02020603050405020304" pitchFamily="18" charset="0"/>
              </a:rPr>
              <a:t>Design Diagrams (UML Diagram- Class diagram) </a:t>
            </a:r>
            <a:endParaRPr lang="en-IN" sz="2400" b="1"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23739EAA-46BB-413F-87FD-0D51901AE2D9}"/>
              </a:ext>
            </a:extLst>
          </p:cNvPr>
          <p:cNvPicPr>
            <a:picLocks noGrp="1" noChangeAspect="1"/>
          </p:cNvPicPr>
          <p:nvPr>
            <p:ph idx="1"/>
          </p:nvPr>
        </p:nvPicPr>
        <p:blipFill>
          <a:blip r:embed="rId2"/>
          <a:stretch>
            <a:fillRect/>
          </a:stretch>
        </p:blipFill>
        <p:spPr>
          <a:xfrm>
            <a:off x="1370013" y="2045263"/>
            <a:ext cx="10116593" cy="3143838"/>
          </a:xfrm>
          <a:prstGeom prst="rect">
            <a:avLst/>
          </a:prstGeom>
        </p:spPr>
      </p:pic>
    </p:spTree>
    <p:extLst>
      <p:ext uri="{BB962C8B-B14F-4D97-AF65-F5344CB8AC3E}">
        <p14:creationId xmlns:p14="http://schemas.microsoft.com/office/powerpoint/2010/main" val="122268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7AD5-D98A-4BD5-BA31-07288FEF4DEA}"/>
              </a:ext>
            </a:extLst>
          </p:cNvPr>
          <p:cNvSpPr>
            <a:spLocks noGrp="1"/>
          </p:cNvSpPr>
          <p:nvPr>
            <p:ph type="title"/>
          </p:nvPr>
        </p:nvSpPr>
        <p:spPr>
          <a:xfrm>
            <a:off x="1840748" y="798282"/>
            <a:ext cx="8510504" cy="986976"/>
          </a:xfrm>
        </p:spPr>
        <p:txBody>
          <a:bodyPr>
            <a:normAutofit/>
          </a:bodyPr>
          <a:lstStyle/>
          <a:p>
            <a:r>
              <a:rPr lang="en-US" sz="2400" b="1" dirty="0">
                <a:latin typeface="Times New Roman" panose="02020603050405020304" pitchFamily="18" charset="0"/>
                <a:cs typeface="Times New Roman" panose="02020603050405020304" pitchFamily="18" charset="0"/>
              </a:rPr>
              <a:t>Design Diagrams (UML Diagram- Sequence diagram) </a:t>
            </a:r>
            <a:endParaRPr lang="en-IN" sz="2400" b="1"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E5B6A0BC-CFE2-46CF-A0B6-BD61E85194A7}"/>
              </a:ext>
            </a:extLst>
          </p:cNvPr>
          <p:cNvPicPr>
            <a:picLocks noGrp="1" noChangeAspect="1"/>
          </p:cNvPicPr>
          <p:nvPr>
            <p:ph idx="1"/>
          </p:nvPr>
        </p:nvPicPr>
        <p:blipFill>
          <a:blip r:embed="rId2"/>
          <a:stretch>
            <a:fillRect/>
          </a:stretch>
        </p:blipFill>
        <p:spPr>
          <a:xfrm>
            <a:off x="3007126" y="1672045"/>
            <a:ext cx="4099067" cy="4707589"/>
          </a:xfrm>
          <a:prstGeom prst="rect">
            <a:avLst/>
          </a:prstGeom>
        </p:spPr>
      </p:pic>
    </p:spTree>
    <p:extLst>
      <p:ext uri="{BB962C8B-B14F-4D97-AF65-F5344CB8AC3E}">
        <p14:creationId xmlns:p14="http://schemas.microsoft.com/office/powerpoint/2010/main" val="253718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3754B-400B-44A7-8AF1-77705F93431E}"/>
              </a:ext>
            </a:extLst>
          </p:cNvPr>
          <p:cNvSpPr>
            <a:spLocks noGrp="1"/>
          </p:cNvSpPr>
          <p:nvPr>
            <p:ph type="title"/>
          </p:nvPr>
        </p:nvSpPr>
        <p:spPr>
          <a:xfrm>
            <a:off x="1843987" y="711196"/>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Design Diagrams (UML Diagram- Deployment diagram) </a:t>
            </a:r>
            <a:endParaRPr lang="en-IN" sz="2400" b="1"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E30EC768-E547-4BC9-BD0A-53870B591937}"/>
              </a:ext>
            </a:extLst>
          </p:cNvPr>
          <p:cNvPicPr>
            <a:picLocks noGrp="1" noChangeAspect="1"/>
          </p:cNvPicPr>
          <p:nvPr>
            <p:ph idx="1"/>
          </p:nvPr>
        </p:nvPicPr>
        <p:blipFill>
          <a:blip r:embed="rId2"/>
          <a:stretch>
            <a:fillRect/>
          </a:stretch>
        </p:blipFill>
        <p:spPr>
          <a:xfrm>
            <a:off x="2385503" y="1915886"/>
            <a:ext cx="7420993" cy="3778250"/>
          </a:xfrm>
          <a:prstGeom prst="rect">
            <a:avLst/>
          </a:prstGeom>
        </p:spPr>
      </p:pic>
    </p:spTree>
    <p:extLst>
      <p:ext uri="{BB962C8B-B14F-4D97-AF65-F5344CB8AC3E}">
        <p14:creationId xmlns:p14="http://schemas.microsoft.com/office/powerpoint/2010/main" val="352830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5945-1E6B-46FA-8BBD-9B870E61625D}"/>
              </a:ext>
            </a:extLst>
          </p:cNvPr>
          <p:cNvSpPr>
            <a:spLocks noGrp="1"/>
          </p:cNvSpPr>
          <p:nvPr>
            <p:ph type="title"/>
          </p:nvPr>
        </p:nvSpPr>
        <p:spPr>
          <a:xfrm>
            <a:off x="1756902" y="650235"/>
            <a:ext cx="8911687" cy="1280890"/>
          </a:xfrm>
        </p:spPr>
        <p:txBody>
          <a:bodyPr>
            <a:normAutofit/>
          </a:bodyPr>
          <a:lstStyle/>
          <a:p>
            <a:r>
              <a:rPr lang="en-US" sz="2800" b="1" dirty="0">
                <a:latin typeface="Times New Roman" panose="02020603050405020304" pitchFamily="18" charset="0"/>
                <a:cs typeface="Times New Roman" panose="02020603050405020304" pitchFamily="18" charset="0"/>
              </a:rPr>
              <a:t>Module descriptions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B9FE78-5F9E-4690-8E2B-BD1F44B996D6}"/>
              </a:ext>
            </a:extLst>
          </p:cNvPr>
          <p:cNvSpPr>
            <a:spLocks noGrp="1"/>
          </p:cNvSpPr>
          <p:nvPr>
            <p:ph idx="1"/>
          </p:nvPr>
        </p:nvSpPr>
        <p:spPr>
          <a:xfrm>
            <a:off x="1831566" y="1654628"/>
            <a:ext cx="8915400" cy="3777622"/>
          </a:xfrm>
        </p:spPr>
        <p:txBody>
          <a:bodyPr>
            <a:normAutofit fontScale="85000" lnSpcReduction="10000"/>
          </a:bodyPr>
          <a:lstStyle/>
          <a:p>
            <a:r>
              <a:rPr lang="en-US" sz="1900" b="1" dirty="0">
                <a:latin typeface="Times New Roman" panose="02020603050405020304" pitchFamily="18" charset="0"/>
                <a:cs typeface="Times New Roman" panose="02020603050405020304" pitchFamily="18" charset="0"/>
              </a:rPr>
              <a:t>User Module</a:t>
            </a:r>
            <a:r>
              <a:rPr lang="en-US" sz="1900" b="1" dirty="0"/>
              <a:t>: </a:t>
            </a:r>
          </a:p>
          <a:p>
            <a:pPr marL="0" indent="0">
              <a:buNone/>
            </a:pPr>
            <a:r>
              <a:rPr lang="en-US" sz="1800" dirty="0">
                <a:latin typeface="Times New Roman" panose="02020603050405020304" pitchFamily="18" charset="0"/>
                <a:cs typeface="Times New Roman" panose="02020603050405020304" pitchFamily="18" charset="0"/>
              </a:rPr>
              <a:t>	Using this module user enters health related omicron tweets and location of the tweet. User entered detail are stored in database ( </a:t>
            </a:r>
            <a:r>
              <a:rPr lang="en-US" sz="1800" dirty="0" err="1">
                <a:latin typeface="Times New Roman" panose="02020603050405020304" pitchFamily="18" charset="0"/>
                <a:cs typeface="Times New Roman" panose="02020603050405020304" pitchFamily="18" charset="0"/>
              </a:rPr>
              <a:t>mysql</a:t>
            </a:r>
            <a:r>
              <a:rPr lang="en-US" sz="1800" dirty="0">
                <a:latin typeface="Times New Roman" panose="02020603050405020304" pitchFamily="18" charset="0"/>
                <a:cs typeface="Times New Roman" panose="02020603050405020304" pitchFamily="18" charset="0"/>
              </a:rPr>
              <a:t> ) and sentiment is calculated as positive, negative, neutral and displayed to user and details are stored in database with tweet, username, location and sentiment .</a:t>
            </a:r>
          </a:p>
          <a:p>
            <a:r>
              <a:rPr lang="en-US" sz="1800" b="1" dirty="0">
                <a:latin typeface="Times New Roman" panose="02020603050405020304" pitchFamily="18" charset="0"/>
                <a:cs typeface="Times New Roman" panose="02020603050405020304" pitchFamily="18" charset="0"/>
              </a:rPr>
              <a:t>Admin Module: </a:t>
            </a:r>
          </a:p>
          <a:p>
            <a:pPr marL="0" indent="0">
              <a:buNone/>
            </a:pPr>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Based on the tweets and sentiments updated by users admin can view information in the form of graphs. Total count of tweets sentiments ( positive, negative, neutral ) in graphical representation.</a:t>
            </a:r>
          </a:p>
          <a:p>
            <a:r>
              <a:rPr lang="en-US" sz="1800" b="1" dirty="0">
                <a:latin typeface="Times New Roman" panose="02020603050405020304" pitchFamily="18" charset="0"/>
                <a:cs typeface="Times New Roman" panose="02020603050405020304" pitchFamily="18" charset="0"/>
              </a:rPr>
              <a:t>Sentiment Analysis Module:</a:t>
            </a:r>
          </a:p>
          <a:p>
            <a:pPr marL="0" indent="0">
              <a:buNone/>
            </a:pPr>
            <a:r>
              <a:rPr lang="en-US" sz="1800" b="1" i="0" dirty="0">
                <a:solidFill>
                  <a:srgbClr val="273239"/>
                </a:solidFill>
                <a:effectLst/>
                <a:latin typeface="Times New Roman" panose="02020603050405020304" pitchFamily="18" charset="0"/>
                <a:cs typeface="Times New Roman" panose="02020603050405020304" pitchFamily="18" charset="0"/>
              </a:rPr>
              <a:t>	VADER Sentiment Analysis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i="0" dirty="0">
                <a:solidFill>
                  <a:srgbClr val="273239"/>
                </a:solidFill>
                <a:effectLst/>
                <a:latin typeface="Times New Roman" panose="02020603050405020304" pitchFamily="18" charset="0"/>
                <a:cs typeface="Times New Roman" panose="02020603050405020304" pitchFamily="18" charset="0"/>
              </a:rPr>
              <a:t>VADER (Valence Aware Dictionary and </a:t>
            </a:r>
            <a:r>
              <a:rPr lang="en-US" sz="1800" i="0" dirty="0" err="1">
                <a:solidFill>
                  <a:srgbClr val="273239"/>
                </a:solidFill>
                <a:effectLst/>
                <a:latin typeface="Times New Roman" panose="02020603050405020304" pitchFamily="18" charset="0"/>
                <a:cs typeface="Times New Roman" panose="02020603050405020304" pitchFamily="18" charset="0"/>
              </a:rPr>
              <a:t>sEntiment</a:t>
            </a:r>
            <a:r>
              <a:rPr lang="en-US" sz="1800" i="0" dirty="0">
                <a:solidFill>
                  <a:srgbClr val="273239"/>
                </a:solidFill>
                <a:effectLst/>
                <a:latin typeface="Times New Roman" panose="02020603050405020304" pitchFamily="18" charset="0"/>
                <a:cs typeface="Times New Roman" panose="02020603050405020304" pitchFamily="18" charset="0"/>
              </a:rPr>
              <a:t> Reasoner) </a:t>
            </a:r>
            <a:r>
              <a:rPr lang="en-US" sz="1800" b="0" i="0" dirty="0">
                <a:solidFill>
                  <a:srgbClr val="273239"/>
                </a:solidFill>
                <a:effectLst/>
                <a:latin typeface="Times New Roman" panose="02020603050405020304" pitchFamily="18" charset="0"/>
                <a:cs typeface="Times New Roman" panose="02020603050405020304" pitchFamily="18" charset="0"/>
              </a:rPr>
              <a:t>is a lexicon and rule-based sentiment analysis tool that is specifically attuned to sentiments expressed in social media. </a:t>
            </a:r>
            <a:r>
              <a:rPr lang="en-US" sz="1800" b="1" i="0" dirty="0">
                <a:solidFill>
                  <a:srgbClr val="273239"/>
                </a:solidFill>
                <a:effectLst/>
                <a:latin typeface="Times New Roman" panose="02020603050405020304" pitchFamily="18" charset="0"/>
                <a:cs typeface="Times New Roman" panose="02020603050405020304" pitchFamily="18" charset="0"/>
              </a:rPr>
              <a:t>VADER</a:t>
            </a:r>
            <a:r>
              <a:rPr lang="en-US" sz="1800" b="0" i="0" dirty="0">
                <a:solidFill>
                  <a:srgbClr val="273239"/>
                </a:solidFill>
                <a:effectLst/>
                <a:latin typeface="Times New Roman" panose="02020603050405020304" pitchFamily="18" charset="0"/>
                <a:cs typeface="Times New Roman" panose="02020603050405020304" pitchFamily="18" charset="0"/>
              </a:rPr>
              <a:t> uses a combination of A sentiment lexicon is a list of lexical features (e.g., words) which are generally labeled according to their semantic orientation as either positive or negative. </a:t>
            </a:r>
            <a:r>
              <a:rPr lang="en-US" sz="1800" b="1" i="0" dirty="0">
                <a:solidFill>
                  <a:srgbClr val="273239"/>
                </a:solidFill>
                <a:effectLst/>
                <a:latin typeface="Times New Roman" panose="02020603050405020304" pitchFamily="18" charset="0"/>
                <a:cs typeface="Times New Roman" panose="02020603050405020304" pitchFamily="18" charset="0"/>
              </a:rPr>
              <a:t>VADER</a:t>
            </a:r>
            <a:r>
              <a:rPr lang="en-US" sz="1800" b="0" i="0" dirty="0">
                <a:solidFill>
                  <a:srgbClr val="273239"/>
                </a:solidFill>
                <a:effectLst/>
                <a:latin typeface="Times New Roman" panose="02020603050405020304" pitchFamily="18" charset="0"/>
                <a:cs typeface="Times New Roman" panose="02020603050405020304" pitchFamily="18" charset="0"/>
              </a:rPr>
              <a:t> not only tells about the Positivity and Negativity score but also tells us about how positive or negative a sentiment is.</a:t>
            </a:r>
            <a:endParaRPr lang="en-IN" dirty="0"/>
          </a:p>
        </p:txBody>
      </p:sp>
    </p:spTree>
    <p:extLst>
      <p:ext uri="{BB962C8B-B14F-4D97-AF65-F5344CB8AC3E}">
        <p14:creationId xmlns:p14="http://schemas.microsoft.com/office/powerpoint/2010/main" val="242590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2462-2624-4BE3-A8AA-1CA1F9D125B3}"/>
              </a:ext>
            </a:extLst>
          </p:cNvPr>
          <p:cNvSpPr>
            <a:spLocks noGrp="1"/>
          </p:cNvSpPr>
          <p:nvPr>
            <p:ph type="title"/>
          </p:nvPr>
        </p:nvSpPr>
        <p:spPr>
          <a:xfrm>
            <a:off x="2026868" y="493481"/>
            <a:ext cx="8911687" cy="1280890"/>
          </a:xfrm>
        </p:spPr>
        <p:txBody>
          <a:bodyPr/>
          <a:lstStyle/>
          <a:p>
            <a:r>
              <a:rPr lang="en-US" sz="2800" b="1" dirty="0">
                <a:latin typeface="Times New Roman" panose="02020603050405020304" pitchFamily="18" charset="0"/>
                <a:cs typeface="Times New Roman" panose="02020603050405020304" pitchFamily="18" charset="0"/>
              </a:rPr>
              <a:t>Implementation</a:t>
            </a:r>
            <a:r>
              <a:rPr lang="en-US" dirty="0"/>
              <a:t> </a:t>
            </a:r>
            <a:endParaRPr lang="en-IN" dirty="0"/>
          </a:p>
        </p:txBody>
      </p:sp>
      <p:sp>
        <p:nvSpPr>
          <p:cNvPr id="3" name="Content Placeholder 2">
            <a:extLst>
              <a:ext uri="{FF2B5EF4-FFF2-40B4-BE49-F238E27FC236}">
                <a16:creationId xmlns:a16="http://schemas.microsoft.com/office/drawing/2014/main" id="{7B744C93-76F8-4CA3-B332-88E10C30B564}"/>
              </a:ext>
            </a:extLst>
          </p:cNvPr>
          <p:cNvSpPr>
            <a:spLocks noGrp="1"/>
          </p:cNvSpPr>
          <p:nvPr>
            <p:ph idx="1"/>
          </p:nvPr>
        </p:nvSpPr>
        <p:spPr>
          <a:xfrm>
            <a:off x="2136366" y="1654628"/>
            <a:ext cx="8915400" cy="3777622"/>
          </a:xfrm>
        </p:spPr>
        <p:txBody>
          <a:bodyPr/>
          <a:lstStyle/>
          <a:p>
            <a:r>
              <a:rPr lang="en-US" sz="2000" dirty="0">
                <a:latin typeface="Times New Roman" panose="02020603050405020304" pitchFamily="18" charset="0"/>
                <a:cs typeface="Times New Roman" panose="02020603050405020304" pitchFamily="18" charset="0"/>
              </a:rPr>
              <a:t>Step 1: running WSGI server flask :</a:t>
            </a:r>
          </a:p>
          <a:p>
            <a:pPr marL="0" indent="0">
              <a:buNone/>
            </a:pPr>
            <a:r>
              <a:rPr lang="en-IN" dirty="0"/>
              <a:t>	</a:t>
            </a:r>
          </a:p>
        </p:txBody>
      </p:sp>
      <p:pic>
        <p:nvPicPr>
          <p:cNvPr id="4" name="Picture 3">
            <a:extLst>
              <a:ext uri="{FF2B5EF4-FFF2-40B4-BE49-F238E27FC236}">
                <a16:creationId xmlns:a16="http://schemas.microsoft.com/office/drawing/2014/main" id="{BED1DEFF-9D82-48AD-B085-0E40474C8530}"/>
              </a:ext>
            </a:extLst>
          </p:cNvPr>
          <p:cNvPicPr>
            <a:picLocks noChangeAspect="1"/>
          </p:cNvPicPr>
          <p:nvPr/>
        </p:nvPicPr>
        <p:blipFill>
          <a:blip r:embed="rId2"/>
          <a:stretch>
            <a:fillRect/>
          </a:stretch>
        </p:blipFill>
        <p:spPr>
          <a:xfrm>
            <a:off x="2587535" y="2552164"/>
            <a:ext cx="8322808" cy="2194007"/>
          </a:xfrm>
          <a:prstGeom prst="rect">
            <a:avLst/>
          </a:prstGeom>
        </p:spPr>
      </p:pic>
    </p:spTree>
    <p:extLst>
      <p:ext uri="{BB962C8B-B14F-4D97-AF65-F5344CB8AC3E}">
        <p14:creationId xmlns:p14="http://schemas.microsoft.com/office/powerpoint/2010/main" val="5747627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186</TotalTime>
  <Words>542</Words>
  <Application>Microsoft Office PowerPoint</Application>
  <PresentationFormat>Widescreen</PresentationFormat>
  <Paragraphs>45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Bell MT</vt:lpstr>
      <vt:lpstr>Calibri</vt:lpstr>
      <vt:lpstr>Century Gothic</vt:lpstr>
      <vt:lpstr>Times New Roman</vt:lpstr>
      <vt:lpstr>Wingdings 3</vt:lpstr>
      <vt:lpstr>Wisp</vt:lpstr>
      <vt:lpstr>Omicron  Twitter Sentiment Analysis.</vt:lpstr>
      <vt:lpstr>Problem statement :</vt:lpstr>
      <vt:lpstr>Minimum H/w and S/w requirements :</vt:lpstr>
      <vt:lpstr>Design Diagrams (UML Diagram- Use Case diagram) </vt:lpstr>
      <vt:lpstr>Design Diagrams (UML Diagram- Class diagram) </vt:lpstr>
      <vt:lpstr>Design Diagrams (UML Diagram- Sequence diagram) </vt:lpstr>
      <vt:lpstr>Design Diagrams (UML Diagram- Deployment diagram) </vt:lpstr>
      <vt:lpstr>Module descriptions </vt:lpstr>
      <vt:lpstr>Implementation </vt:lpstr>
      <vt:lpstr>PowerPoint Presentation</vt:lpstr>
      <vt:lpstr>PowerPoint Presentation</vt:lpstr>
      <vt:lpstr>PowerPoint Presentation</vt:lpstr>
      <vt:lpstr>PowerPoint Presentation</vt:lpstr>
      <vt:lpstr>PowerPoint Presentation</vt:lpstr>
      <vt:lpstr>Testing</vt:lpstr>
      <vt:lpstr>Test cases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OmiCron  Twitter Sentiment Analysis.</dc:title>
  <dc:creator>Navya charitha Bavirisetti</dc:creator>
  <cp:lastModifiedBy>Navya charitha Bavirisetti</cp:lastModifiedBy>
  <cp:revision>12</cp:revision>
  <dcterms:created xsi:type="dcterms:W3CDTF">2022-03-27T18:38:22Z</dcterms:created>
  <dcterms:modified xsi:type="dcterms:W3CDTF">2022-04-24T19:40:23Z</dcterms:modified>
</cp:coreProperties>
</file>