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0" r:id="rId4"/>
    <p:sldId id="272" r:id="rId5"/>
    <p:sldId id="261" r:id="rId6"/>
    <p:sldId id="263" r:id="rId7"/>
    <p:sldId id="258" r:id="rId8"/>
    <p:sldId id="262" r:id="rId9"/>
    <p:sldId id="270" r:id="rId10"/>
    <p:sldId id="269" r:id="rId11"/>
    <p:sldId id="277" r:id="rId12"/>
    <p:sldId id="273" r:id="rId13"/>
    <p:sldId id="265" r:id="rId14"/>
    <p:sldId id="274" r:id="rId15"/>
    <p:sldId id="279" r:id="rId16"/>
    <p:sldId id="271" r:id="rId17"/>
    <p:sldId id="278"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FFFF66"/>
    <a:srgbClr val="FFFF00"/>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6" autoAdjust="0"/>
    <p:restoredTop sz="72809" autoAdjust="0"/>
  </p:normalViewPr>
  <p:slideViewPr>
    <p:cSldViewPr>
      <p:cViewPr varScale="1">
        <p:scale>
          <a:sx n="48" d="100"/>
          <a:sy n="48" d="100"/>
        </p:scale>
        <p:origin x="-11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chentm\My%20Documents\mod%20inde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Simulation: </a:t>
            </a:r>
            <a:r>
              <a:rPr lang="en-US" dirty="0"/>
              <a:t>Modulation Indices</a:t>
            </a:r>
          </a:p>
        </c:rich>
      </c:tx>
      <c:layout/>
    </c:title>
    <c:plotArea>
      <c:layout/>
      <c:barChart>
        <c:barDir val="col"/>
        <c:grouping val="clustered"/>
        <c:ser>
          <c:idx val="1"/>
          <c:order val="0"/>
          <c:tx>
            <c:v>Matches</c:v>
          </c:tx>
          <c:spPr>
            <a:solidFill>
              <a:schemeClr val="accent4">
                <a:lumMod val="75000"/>
              </a:schemeClr>
            </a:solidFill>
            <a:effectLst>
              <a:outerShdw blurRad="50800" dist="38100" dir="2700000" algn="tl" rotWithShape="0">
                <a:prstClr val="black">
                  <a:alpha val="40000"/>
                </a:prstClr>
              </a:outerShdw>
            </a:effectLst>
          </c:spPr>
          <c:cat>
            <c:numRef>
              <c:f>'Modulation Index b30 (w A1)'!$B$2:$B$7</c:f>
              <c:numCache>
                <c:formatCode>0.0000</c:formatCode>
                <c:ptCount val="6"/>
                <c:pt idx="0">
                  <c:v>4.0000000000000051E-4</c:v>
                </c:pt>
                <c:pt idx="1">
                  <c:v>6.0000000000000092E-4</c:v>
                </c:pt>
                <c:pt idx="2">
                  <c:v>8.0000000000000101E-4</c:v>
                </c:pt>
                <c:pt idx="3">
                  <c:v>1.0000000000000011E-3</c:v>
                </c:pt>
                <c:pt idx="4">
                  <c:v>1.2000000000000005E-3</c:v>
                </c:pt>
                <c:pt idx="5">
                  <c:v>1.4000000000000011E-3</c:v>
                </c:pt>
              </c:numCache>
            </c:numRef>
          </c:cat>
          <c:val>
            <c:numRef>
              <c:f>'Modulation Index b30 (w A1)'!$F$9:$F$14</c:f>
              <c:numCache>
                <c:formatCode>0.00%</c:formatCode>
                <c:ptCount val="6"/>
                <c:pt idx="0">
                  <c:v>-5.9665871121718443E-2</c:v>
                </c:pt>
                <c:pt idx="1">
                  <c:v>-2.9629629629629471E-2</c:v>
                </c:pt>
                <c:pt idx="2">
                  <c:v>-1.1464968152866234E-2</c:v>
                </c:pt>
                <c:pt idx="3">
                  <c:v>-3.8560411311053186E-3</c:v>
                </c:pt>
                <c:pt idx="4">
                  <c:v>9.3333333333332612E-3</c:v>
                </c:pt>
                <c:pt idx="5">
                  <c:v>2.6845637583892586E-2</c:v>
                </c:pt>
              </c:numCache>
            </c:numRef>
          </c:val>
        </c:ser>
        <c:ser>
          <c:idx val="3"/>
          <c:order val="1"/>
          <c:tx>
            <c:v>Nonmatches</c:v>
          </c:tx>
          <c:spPr>
            <a:solidFill>
              <a:schemeClr val="accent2">
                <a:lumMod val="75000"/>
              </a:schemeClr>
            </a:solidFill>
            <a:effectLst>
              <a:outerShdw blurRad="50800" dist="38100" dir="2700000" algn="tl" rotWithShape="0">
                <a:prstClr val="black">
                  <a:alpha val="40000"/>
                </a:prstClr>
              </a:outerShdw>
            </a:effectLst>
          </c:spPr>
          <c:cat>
            <c:numRef>
              <c:f>'Modulation Index b30 (w A1)'!$B$2:$B$7</c:f>
              <c:numCache>
                <c:formatCode>0.0000</c:formatCode>
                <c:ptCount val="6"/>
                <c:pt idx="0">
                  <c:v>4.0000000000000051E-4</c:v>
                </c:pt>
                <c:pt idx="1">
                  <c:v>6.0000000000000092E-4</c:v>
                </c:pt>
                <c:pt idx="2">
                  <c:v>8.0000000000000101E-4</c:v>
                </c:pt>
                <c:pt idx="3">
                  <c:v>1.0000000000000011E-3</c:v>
                </c:pt>
                <c:pt idx="4">
                  <c:v>1.2000000000000005E-3</c:v>
                </c:pt>
                <c:pt idx="5">
                  <c:v>1.4000000000000011E-3</c:v>
                </c:pt>
              </c:numCache>
            </c:numRef>
          </c:cat>
          <c:val>
            <c:numRef>
              <c:f>'Modulation Index b30 (w A1)'!$F$23:$F$28</c:f>
              <c:numCache>
                <c:formatCode>0.00%</c:formatCode>
                <c:ptCount val="6"/>
                <c:pt idx="0">
                  <c:v>-2.3170731707317007E-2</c:v>
                </c:pt>
                <c:pt idx="1">
                  <c:v>1.3784461152882156E-2</c:v>
                </c:pt>
                <c:pt idx="2">
                  <c:v>3.3419023136246749E-2</c:v>
                </c:pt>
                <c:pt idx="3">
                  <c:v>1.806451612903235E-2</c:v>
                </c:pt>
                <c:pt idx="4">
                  <c:v>3.9189189189189212E-2</c:v>
                </c:pt>
                <c:pt idx="5">
                  <c:v>5.0824175824175838E-2</c:v>
                </c:pt>
              </c:numCache>
            </c:numRef>
          </c:val>
        </c:ser>
        <c:ser>
          <c:idx val="0"/>
          <c:order val="2"/>
          <c:tx>
            <c:v>TC Matches</c:v>
          </c:tx>
          <c:spPr>
            <a:solidFill>
              <a:srgbClr val="FFFF66"/>
            </a:solidFill>
            <a:effectLst>
              <a:outerShdw blurRad="50800" dist="38100" dir="2700000" algn="tl" rotWithShape="0">
                <a:prstClr val="black">
                  <a:alpha val="40000"/>
                </a:prstClr>
              </a:outerShdw>
            </a:effectLst>
          </c:spPr>
          <c:cat>
            <c:numRef>
              <c:f>'Modulation Index b30 (w A1)'!$B$2:$B$7</c:f>
              <c:numCache>
                <c:formatCode>0.0000</c:formatCode>
                <c:ptCount val="6"/>
                <c:pt idx="0">
                  <c:v>4.0000000000000051E-4</c:v>
                </c:pt>
                <c:pt idx="1">
                  <c:v>6.0000000000000092E-4</c:v>
                </c:pt>
                <c:pt idx="2">
                  <c:v>8.0000000000000101E-4</c:v>
                </c:pt>
                <c:pt idx="3">
                  <c:v>1.0000000000000011E-3</c:v>
                </c:pt>
                <c:pt idx="4">
                  <c:v>1.2000000000000005E-3</c:v>
                </c:pt>
                <c:pt idx="5">
                  <c:v>1.4000000000000011E-3</c:v>
                </c:pt>
              </c:numCache>
            </c:numRef>
          </c:cat>
          <c:val>
            <c:numRef>
              <c:f>'Modulation Index b30 (w A1)'!$F$2:$F$7</c:f>
              <c:numCache>
                <c:formatCode>0.00%</c:formatCode>
                <c:ptCount val="6"/>
                <c:pt idx="0">
                  <c:v>-2.4154589371980163E-3</c:v>
                </c:pt>
                <c:pt idx="1">
                  <c:v>4.7919293820933163E-2</c:v>
                </c:pt>
                <c:pt idx="2">
                  <c:v>7.261146496815292E-2</c:v>
                </c:pt>
                <c:pt idx="3">
                  <c:v>9.3053735255570244E-2</c:v>
                </c:pt>
                <c:pt idx="4">
                  <c:v>8.9333333333333348E-2</c:v>
                </c:pt>
                <c:pt idx="5">
                  <c:v>0.13561643835616449</c:v>
                </c:pt>
              </c:numCache>
            </c:numRef>
          </c:val>
        </c:ser>
        <c:ser>
          <c:idx val="2"/>
          <c:order val="3"/>
          <c:tx>
            <c:v>TC Nonmatches</c:v>
          </c:tx>
          <c:spPr>
            <a:solidFill>
              <a:schemeClr val="accent5">
                <a:lumMod val="40000"/>
                <a:lumOff val="60000"/>
              </a:schemeClr>
            </a:solidFill>
            <a:effectLst>
              <a:outerShdw blurRad="50800" dist="38100" dir="2700000" algn="tl" rotWithShape="0">
                <a:prstClr val="black">
                  <a:alpha val="40000"/>
                </a:prstClr>
              </a:outerShdw>
            </a:effectLst>
          </c:spPr>
          <c:cat>
            <c:numRef>
              <c:f>'Modulation Index b30 (w A1)'!$B$2:$B$7</c:f>
              <c:numCache>
                <c:formatCode>0.0000</c:formatCode>
                <c:ptCount val="6"/>
                <c:pt idx="0">
                  <c:v>4.0000000000000051E-4</c:v>
                </c:pt>
                <c:pt idx="1">
                  <c:v>6.0000000000000092E-4</c:v>
                </c:pt>
                <c:pt idx="2">
                  <c:v>8.0000000000000101E-4</c:v>
                </c:pt>
                <c:pt idx="3">
                  <c:v>1.0000000000000011E-3</c:v>
                </c:pt>
                <c:pt idx="4">
                  <c:v>1.2000000000000005E-3</c:v>
                </c:pt>
                <c:pt idx="5">
                  <c:v>1.4000000000000011E-3</c:v>
                </c:pt>
              </c:numCache>
            </c:numRef>
          </c:cat>
          <c:val>
            <c:numRef>
              <c:f>'Modulation Index b30 (w A1)'!$F$16:$F$21</c:f>
              <c:numCache>
                <c:formatCode>0.00%</c:formatCode>
                <c:ptCount val="6"/>
                <c:pt idx="0">
                  <c:v>2.1101992966002354E-2</c:v>
                </c:pt>
                <c:pt idx="1">
                  <c:v>5.9756097560975732E-2</c:v>
                </c:pt>
                <c:pt idx="2">
                  <c:v>9.5838587641866507E-2</c:v>
                </c:pt>
                <c:pt idx="3">
                  <c:v>0.1212903225806452</c:v>
                </c:pt>
                <c:pt idx="4">
                  <c:v>0.16150740242261111</c:v>
                </c:pt>
                <c:pt idx="5">
                  <c:v>0.12737127371273707</c:v>
                </c:pt>
              </c:numCache>
            </c:numRef>
          </c:val>
        </c:ser>
        <c:axId val="66001152"/>
        <c:axId val="66019712"/>
      </c:barChart>
      <c:catAx>
        <c:axId val="66001152"/>
        <c:scaling>
          <c:orientation val="minMax"/>
        </c:scaling>
        <c:axPos val="b"/>
        <c:title>
          <c:tx>
            <c:rich>
              <a:bodyPr/>
              <a:lstStyle/>
              <a:p>
                <a:pPr>
                  <a:defRPr sz="1600"/>
                </a:pPr>
                <a:r>
                  <a:rPr lang="en-US" sz="1600" dirty="0" smtClean="0"/>
                  <a:t>Anatomical</a:t>
                </a:r>
                <a:r>
                  <a:rPr lang="en-US" sz="1600" baseline="0" dirty="0" smtClean="0"/>
                  <a:t> Weights of E </a:t>
                </a:r>
                <a:r>
                  <a:rPr lang="en-US" sz="1600" baseline="0" dirty="0" smtClean="0">
                    <a:sym typeface="Wingdings" pitchFamily="2" charset="2"/>
                  </a:rPr>
                  <a:t> I PFC to Auditory Cortex</a:t>
                </a:r>
                <a:endParaRPr lang="en-US" sz="1600" dirty="0"/>
              </a:p>
            </c:rich>
          </c:tx>
          <c:layout/>
        </c:title>
        <c:numFmt formatCode="0.0000" sourceLinked="1"/>
        <c:tickLblPos val="low"/>
        <c:txPr>
          <a:bodyPr/>
          <a:lstStyle/>
          <a:p>
            <a:pPr>
              <a:defRPr sz="1600"/>
            </a:pPr>
            <a:endParaRPr lang="en-US"/>
          </a:p>
        </c:txPr>
        <c:crossAx val="66019712"/>
        <c:crosses val="autoZero"/>
        <c:auto val="1"/>
        <c:lblAlgn val="ctr"/>
        <c:lblOffset val="100"/>
      </c:catAx>
      <c:valAx>
        <c:axId val="66019712"/>
        <c:scaling>
          <c:orientation val="minMax"/>
        </c:scaling>
        <c:axPos val="l"/>
        <c:majorGridlines/>
        <c:title>
          <c:tx>
            <c:rich>
              <a:bodyPr rot="-5400000" vert="horz"/>
              <a:lstStyle/>
              <a:p>
                <a:pPr>
                  <a:defRPr sz="1600"/>
                </a:pPr>
                <a:r>
                  <a:rPr lang="en-US" sz="1600"/>
                  <a:t>Modulation Index</a:t>
                </a:r>
              </a:p>
            </c:rich>
          </c:tx>
          <c:layout/>
        </c:title>
        <c:numFmt formatCode="0%" sourceLinked="0"/>
        <c:tickLblPos val="nextTo"/>
        <c:txPr>
          <a:bodyPr/>
          <a:lstStyle/>
          <a:p>
            <a:pPr>
              <a:defRPr sz="1600"/>
            </a:pPr>
            <a:endParaRPr lang="en-US"/>
          </a:p>
        </c:txPr>
        <c:crossAx val="66001152"/>
        <c:crosses val="autoZero"/>
        <c:crossBetween val="between"/>
      </c:valAx>
    </c:plotArea>
    <c:legend>
      <c:legendPos val="r"/>
      <c:layout/>
      <c:txPr>
        <a:bodyPr/>
        <a:lstStyle/>
        <a:p>
          <a:pPr>
            <a:defRPr sz="1600"/>
          </a:pPr>
          <a:endParaRPr lang="en-US"/>
        </a:p>
      </c:txPr>
    </c:legend>
    <c:plotVisOnly val="1"/>
  </c:chart>
  <c:spPr>
    <a:solidFill>
      <a:schemeClr val="accent3">
        <a:lumMod val="20000"/>
        <a:lumOff val="80000"/>
      </a:schemeClr>
    </a:solidFill>
    <a:ln>
      <a:solidFill>
        <a:schemeClr val="tx1">
          <a:lumMod val="85000"/>
          <a:lumOff val="15000"/>
        </a:schemeClr>
      </a:solidFill>
    </a:ln>
    <a:effectLst>
      <a:outerShdw blurRad="50800" dist="38100" dir="2700000" algn="tl" rotWithShape="0">
        <a:prstClr val="black">
          <a:alpha val="40000"/>
        </a:prstClr>
      </a:outerShdw>
    </a:effectLst>
  </c:sp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BA736A-5FB7-4790-94D7-9D28FDC750F9}"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91A6FDDA-2908-4090-A120-34B6749E5F42}">
      <dgm:prSet phldrT="[Text]"/>
      <dgm:spPr>
        <a:ln>
          <a:solidFill>
            <a:schemeClr val="accent1">
              <a:lumMod val="50000"/>
            </a:schemeClr>
          </a:solidFill>
        </a:ln>
        <a:effectLst>
          <a:outerShdw blurRad="50800" dist="38100" dir="2700000" algn="tl" rotWithShape="0">
            <a:prstClr val="black">
              <a:alpha val="40000"/>
            </a:prstClr>
          </a:outerShdw>
        </a:effectLst>
      </dgm:spPr>
      <dgm:t>
        <a:bodyPr/>
        <a:lstStyle/>
        <a:p>
          <a:r>
            <a:rPr lang="en-US" b="1" dirty="0" smtClean="0"/>
            <a:t>Functional Brain Imaging Experiments</a:t>
          </a:r>
          <a:endParaRPr lang="en-US" b="1" dirty="0"/>
        </a:p>
      </dgm:t>
    </dgm:pt>
    <dgm:pt modelId="{7F8461D9-83CC-4E3D-A002-C0C075F69468}" type="parTrans" cxnId="{41EE765E-5512-4A52-AB74-253EE611909F}">
      <dgm:prSet/>
      <dgm:spPr/>
      <dgm:t>
        <a:bodyPr/>
        <a:lstStyle/>
        <a:p>
          <a:endParaRPr lang="en-US"/>
        </a:p>
      </dgm:t>
    </dgm:pt>
    <dgm:pt modelId="{31F5BA58-F885-4E80-897D-91550BC9F3C4}" type="sibTrans" cxnId="{41EE765E-5512-4A52-AB74-253EE611909F}">
      <dgm:prSet/>
      <dgm:spPr>
        <a:solidFill>
          <a:schemeClr val="tx1">
            <a:lumMod val="85000"/>
            <a:lumOff val="15000"/>
          </a:schemeClr>
        </a:solidFill>
        <a:effectLst>
          <a:outerShdw blurRad="50800" dist="38100" dir="2700000" algn="tl" rotWithShape="0">
            <a:prstClr val="black">
              <a:alpha val="40000"/>
            </a:prstClr>
          </a:outerShdw>
        </a:effectLst>
      </dgm:spPr>
      <dgm:t>
        <a:bodyPr/>
        <a:lstStyle/>
        <a:p>
          <a:endParaRPr lang="en-US"/>
        </a:p>
      </dgm:t>
    </dgm:pt>
    <dgm:pt modelId="{C2454803-B4C0-43F0-A642-AB8C4CBE81B1}">
      <dgm:prSet phldrT="[Text]"/>
      <dgm:spPr>
        <a:solidFill>
          <a:schemeClr val="accent2">
            <a:lumMod val="75000"/>
          </a:schemeClr>
        </a:solidFill>
        <a:ln>
          <a:solidFill>
            <a:schemeClr val="accent2">
              <a:lumMod val="50000"/>
            </a:schemeClr>
          </a:solidFill>
        </a:ln>
        <a:effectLst>
          <a:outerShdw blurRad="50800" dist="38100" dir="2700000" algn="tl" rotWithShape="0">
            <a:prstClr val="black">
              <a:alpha val="40000"/>
            </a:prstClr>
          </a:outerShdw>
        </a:effectLst>
      </dgm:spPr>
      <dgm:t>
        <a:bodyPr/>
        <a:lstStyle/>
        <a:p>
          <a:r>
            <a:rPr lang="en-US" b="1" dirty="0" smtClean="0"/>
            <a:t>Large-Scale Neurally Realistic Modeling</a:t>
          </a:r>
          <a:endParaRPr lang="en-US" b="1" dirty="0"/>
        </a:p>
      </dgm:t>
    </dgm:pt>
    <dgm:pt modelId="{900EA8E8-0B88-428D-9FDB-CDFFA5D479FB}" type="parTrans" cxnId="{CC9BAC33-35B6-4205-AA71-8642B04451F9}">
      <dgm:prSet/>
      <dgm:spPr/>
      <dgm:t>
        <a:bodyPr/>
        <a:lstStyle/>
        <a:p>
          <a:endParaRPr lang="en-US"/>
        </a:p>
      </dgm:t>
    </dgm:pt>
    <dgm:pt modelId="{AE4F7F39-67DF-487B-A108-29C09C6D65E4}" type="sibTrans" cxnId="{CC9BAC33-35B6-4205-AA71-8642B04451F9}">
      <dgm:prSet/>
      <dgm:spPr>
        <a:solidFill>
          <a:schemeClr val="tx1">
            <a:lumMod val="85000"/>
            <a:lumOff val="15000"/>
          </a:schemeClr>
        </a:solidFill>
        <a:effectLst>
          <a:outerShdw blurRad="50800" dist="38100" dir="2700000" algn="tl" rotWithShape="0">
            <a:prstClr val="black">
              <a:alpha val="40000"/>
            </a:prstClr>
          </a:outerShdw>
        </a:effectLst>
      </dgm:spPr>
      <dgm:t>
        <a:bodyPr/>
        <a:lstStyle/>
        <a:p>
          <a:endParaRPr lang="en-US"/>
        </a:p>
      </dgm:t>
    </dgm:pt>
    <dgm:pt modelId="{D2C4E248-A9D1-4252-8AA4-4FC3B60E848C}">
      <dgm:prSet phldrT="[Text]"/>
      <dgm:spPr>
        <a:solidFill>
          <a:schemeClr val="accent3">
            <a:lumMod val="75000"/>
          </a:schemeClr>
        </a:solidFill>
        <a:ln>
          <a:solidFill>
            <a:schemeClr val="accent3">
              <a:lumMod val="50000"/>
            </a:schemeClr>
          </a:solidFill>
        </a:ln>
        <a:effectLst>
          <a:outerShdw blurRad="50800" dist="38100" dir="2700000" algn="tl" rotWithShape="0">
            <a:prstClr val="black">
              <a:alpha val="40000"/>
            </a:prstClr>
          </a:outerShdw>
        </a:effectLst>
      </dgm:spPr>
      <dgm:t>
        <a:bodyPr/>
        <a:lstStyle/>
        <a:p>
          <a:r>
            <a:rPr lang="en-US" b="1" dirty="0" smtClean="0"/>
            <a:t>Functional &amp; Effective Connectivity Network Analysis</a:t>
          </a:r>
          <a:endParaRPr lang="en-US" b="1" dirty="0"/>
        </a:p>
      </dgm:t>
    </dgm:pt>
    <dgm:pt modelId="{69BC160D-ED37-49BC-9FD8-F95C06277027}" type="parTrans" cxnId="{7ABC5021-5543-4663-BE50-621AC2A6C4D7}">
      <dgm:prSet/>
      <dgm:spPr/>
      <dgm:t>
        <a:bodyPr/>
        <a:lstStyle/>
        <a:p>
          <a:endParaRPr lang="en-US"/>
        </a:p>
      </dgm:t>
    </dgm:pt>
    <dgm:pt modelId="{AD61D8BE-509F-419C-A22C-0657571E4979}" type="sibTrans" cxnId="{7ABC5021-5543-4663-BE50-621AC2A6C4D7}">
      <dgm:prSet/>
      <dgm:spPr>
        <a:solidFill>
          <a:schemeClr val="tx1">
            <a:lumMod val="85000"/>
            <a:lumOff val="15000"/>
          </a:schemeClr>
        </a:solidFill>
        <a:effectLst>
          <a:outerShdw blurRad="50800" dist="38100" dir="2700000" algn="tl" rotWithShape="0">
            <a:prstClr val="black">
              <a:alpha val="40000"/>
            </a:prstClr>
          </a:outerShdw>
        </a:effectLst>
      </dgm:spPr>
      <dgm:t>
        <a:bodyPr/>
        <a:lstStyle/>
        <a:p>
          <a:endParaRPr lang="en-US"/>
        </a:p>
      </dgm:t>
    </dgm:pt>
    <dgm:pt modelId="{D4189AE0-C003-46ED-AA26-C7D71615EFC5}" type="pres">
      <dgm:prSet presAssocID="{54BA736A-5FB7-4790-94D7-9D28FDC750F9}" presName="Name0" presStyleCnt="0">
        <dgm:presLayoutVars>
          <dgm:dir/>
          <dgm:resizeHandles val="exact"/>
        </dgm:presLayoutVars>
      </dgm:prSet>
      <dgm:spPr/>
      <dgm:t>
        <a:bodyPr/>
        <a:lstStyle/>
        <a:p>
          <a:endParaRPr lang="en-US"/>
        </a:p>
      </dgm:t>
    </dgm:pt>
    <dgm:pt modelId="{55950AFE-BEDC-4B16-9BE1-81DBD55C5F63}" type="pres">
      <dgm:prSet presAssocID="{91A6FDDA-2908-4090-A120-34B6749E5F42}" presName="node" presStyleLbl="node1" presStyleIdx="0" presStyleCnt="3" custScaleX="117096" custScaleY="133930" custRadScaleRad="77533" custRadScaleInc="0">
        <dgm:presLayoutVars>
          <dgm:bulletEnabled val="1"/>
        </dgm:presLayoutVars>
      </dgm:prSet>
      <dgm:spPr/>
      <dgm:t>
        <a:bodyPr/>
        <a:lstStyle/>
        <a:p>
          <a:endParaRPr lang="en-US"/>
        </a:p>
      </dgm:t>
    </dgm:pt>
    <dgm:pt modelId="{9774F84E-C553-4A2C-90EC-FA2D07E825F2}" type="pres">
      <dgm:prSet presAssocID="{31F5BA58-F885-4E80-897D-91550BC9F3C4}" presName="sibTrans" presStyleLbl="sibTrans2D1" presStyleIdx="0" presStyleCnt="3" custAng="21045354" custScaleX="143067"/>
      <dgm:spPr/>
      <dgm:t>
        <a:bodyPr/>
        <a:lstStyle/>
        <a:p>
          <a:endParaRPr lang="en-US"/>
        </a:p>
      </dgm:t>
    </dgm:pt>
    <dgm:pt modelId="{127E3D3E-EB79-44C7-823F-FBDF3019D2F4}" type="pres">
      <dgm:prSet presAssocID="{31F5BA58-F885-4E80-897D-91550BC9F3C4}" presName="connectorText" presStyleLbl="sibTrans2D1" presStyleIdx="0" presStyleCnt="3"/>
      <dgm:spPr/>
      <dgm:t>
        <a:bodyPr/>
        <a:lstStyle/>
        <a:p>
          <a:endParaRPr lang="en-US"/>
        </a:p>
      </dgm:t>
    </dgm:pt>
    <dgm:pt modelId="{0E575BAE-645F-4137-8AA0-D4CDFE5E382C}" type="pres">
      <dgm:prSet presAssocID="{C2454803-B4C0-43F0-A642-AB8C4CBE81B1}" presName="node" presStyleLbl="node1" presStyleIdx="1" presStyleCnt="3" custScaleX="117096" custScaleY="133930">
        <dgm:presLayoutVars>
          <dgm:bulletEnabled val="1"/>
        </dgm:presLayoutVars>
      </dgm:prSet>
      <dgm:spPr/>
      <dgm:t>
        <a:bodyPr/>
        <a:lstStyle/>
        <a:p>
          <a:endParaRPr lang="en-US"/>
        </a:p>
      </dgm:t>
    </dgm:pt>
    <dgm:pt modelId="{9B66C10A-620F-48D7-8F46-A4C21D4210A7}" type="pres">
      <dgm:prSet presAssocID="{AE4F7F39-67DF-487B-A108-29C09C6D65E4}" presName="sibTrans" presStyleLbl="sibTrans2D1" presStyleIdx="1" presStyleCnt="3" custScaleX="120189"/>
      <dgm:spPr/>
      <dgm:t>
        <a:bodyPr/>
        <a:lstStyle/>
        <a:p>
          <a:endParaRPr lang="en-US"/>
        </a:p>
      </dgm:t>
    </dgm:pt>
    <dgm:pt modelId="{0704BB63-0217-4FAB-B2C7-F3DF65F82B9E}" type="pres">
      <dgm:prSet presAssocID="{AE4F7F39-67DF-487B-A108-29C09C6D65E4}" presName="connectorText" presStyleLbl="sibTrans2D1" presStyleIdx="1" presStyleCnt="3"/>
      <dgm:spPr/>
      <dgm:t>
        <a:bodyPr/>
        <a:lstStyle/>
        <a:p>
          <a:endParaRPr lang="en-US"/>
        </a:p>
      </dgm:t>
    </dgm:pt>
    <dgm:pt modelId="{19A2CD53-BA33-4307-A42E-5562E128F81A}" type="pres">
      <dgm:prSet presAssocID="{D2C4E248-A9D1-4252-8AA4-4FC3B60E848C}" presName="node" presStyleLbl="node1" presStyleIdx="2" presStyleCnt="3" custScaleX="117096" custScaleY="133930">
        <dgm:presLayoutVars>
          <dgm:bulletEnabled val="1"/>
        </dgm:presLayoutVars>
      </dgm:prSet>
      <dgm:spPr/>
      <dgm:t>
        <a:bodyPr/>
        <a:lstStyle/>
        <a:p>
          <a:endParaRPr lang="en-US"/>
        </a:p>
      </dgm:t>
    </dgm:pt>
    <dgm:pt modelId="{0609B2BD-20B4-4D95-8ABE-96A6CB752CA5}" type="pres">
      <dgm:prSet presAssocID="{AD61D8BE-509F-419C-A22C-0657571E4979}" presName="sibTrans" presStyleLbl="sibTrans2D1" presStyleIdx="2" presStyleCnt="3" custAng="628518" custScaleX="151776"/>
      <dgm:spPr/>
      <dgm:t>
        <a:bodyPr/>
        <a:lstStyle/>
        <a:p>
          <a:endParaRPr lang="en-US"/>
        </a:p>
      </dgm:t>
    </dgm:pt>
    <dgm:pt modelId="{B0260E2B-0462-4DBC-AAE8-3368D38F7BF8}" type="pres">
      <dgm:prSet presAssocID="{AD61D8BE-509F-419C-A22C-0657571E4979}" presName="connectorText" presStyleLbl="sibTrans2D1" presStyleIdx="2" presStyleCnt="3"/>
      <dgm:spPr/>
      <dgm:t>
        <a:bodyPr/>
        <a:lstStyle/>
        <a:p>
          <a:endParaRPr lang="en-US"/>
        </a:p>
      </dgm:t>
    </dgm:pt>
  </dgm:ptLst>
  <dgm:cxnLst>
    <dgm:cxn modelId="{8B5E81BD-CE54-4444-8BAE-10A2B3653E13}" type="presOf" srcId="{AD61D8BE-509F-419C-A22C-0657571E4979}" destId="{B0260E2B-0462-4DBC-AAE8-3368D38F7BF8}" srcOrd="1" destOrd="0" presId="urn:microsoft.com/office/officeart/2005/8/layout/cycle7"/>
    <dgm:cxn modelId="{11906C27-DF55-4883-9008-B2D621A673AE}" type="presOf" srcId="{AE4F7F39-67DF-487B-A108-29C09C6D65E4}" destId="{9B66C10A-620F-48D7-8F46-A4C21D4210A7}" srcOrd="0" destOrd="0" presId="urn:microsoft.com/office/officeart/2005/8/layout/cycle7"/>
    <dgm:cxn modelId="{30496CEA-BF1C-4553-A8B3-4B2CB503B9FD}" type="presOf" srcId="{31F5BA58-F885-4E80-897D-91550BC9F3C4}" destId="{127E3D3E-EB79-44C7-823F-FBDF3019D2F4}" srcOrd="1" destOrd="0" presId="urn:microsoft.com/office/officeart/2005/8/layout/cycle7"/>
    <dgm:cxn modelId="{AE695BFD-2447-4D66-B830-49C6C9F6DFF6}" type="presOf" srcId="{91A6FDDA-2908-4090-A120-34B6749E5F42}" destId="{55950AFE-BEDC-4B16-9BE1-81DBD55C5F63}" srcOrd="0" destOrd="0" presId="urn:microsoft.com/office/officeart/2005/8/layout/cycle7"/>
    <dgm:cxn modelId="{BCD1FE53-8CD4-465F-9C18-818F5BE97972}" type="presOf" srcId="{31F5BA58-F885-4E80-897D-91550BC9F3C4}" destId="{9774F84E-C553-4A2C-90EC-FA2D07E825F2}" srcOrd="0" destOrd="0" presId="urn:microsoft.com/office/officeart/2005/8/layout/cycle7"/>
    <dgm:cxn modelId="{D8503289-1912-46B5-8541-7A2F544338F3}" type="presOf" srcId="{54BA736A-5FB7-4790-94D7-9D28FDC750F9}" destId="{D4189AE0-C003-46ED-AA26-C7D71615EFC5}" srcOrd="0" destOrd="0" presId="urn:microsoft.com/office/officeart/2005/8/layout/cycle7"/>
    <dgm:cxn modelId="{EA7B166C-0E0B-4059-88C5-051497FD366C}" type="presOf" srcId="{AD61D8BE-509F-419C-A22C-0657571E4979}" destId="{0609B2BD-20B4-4D95-8ABE-96A6CB752CA5}" srcOrd="0" destOrd="0" presId="urn:microsoft.com/office/officeart/2005/8/layout/cycle7"/>
    <dgm:cxn modelId="{887FA551-1B60-4EB9-9E05-5434B71EDD37}" type="presOf" srcId="{D2C4E248-A9D1-4252-8AA4-4FC3B60E848C}" destId="{19A2CD53-BA33-4307-A42E-5562E128F81A}" srcOrd="0" destOrd="0" presId="urn:microsoft.com/office/officeart/2005/8/layout/cycle7"/>
    <dgm:cxn modelId="{8D971676-F44D-46A3-BBE2-EE0955A162F5}" type="presOf" srcId="{C2454803-B4C0-43F0-A642-AB8C4CBE81B1}" destId="{0E575BAE-645F-4137-8AA0-D4CDFE5E382C}" srcOrd="0" destOrd="0" presId="urn:microsoft.com/office/officeart/2005/8/layout/cycle7"/>
    <dgm:cxn modelId="{2CCA75DE-8628-4E0F-99D2-6E73A810A7AB}" type="presOf" srcId="{AE4F7F39-67DF-487B-A108-29C09C6D65E4}" destId="{0704BB63-0217-4FAB-B2C7-F3DF65F82B9E}" srcOrd="1" destOrd="0" presId="urn:microsoft.com/office/officeart/2005/8/layout/cycle7"/>
    <dgm:cxn modelId="{7ABC5021-5543-4663-BE50-621AC2A6C4D7}" srcId="{54BA736A-5FB7-4790-94D7-9D28FDC750F9}" destId="{D2C4E248-A9D1-4252-8AA4-4FC3B60E848C}" srcOrd="2" destOrd="0" parTransId="{69BC160D-ED37-49BC-9FD8-F95C06277027}" sibTransId="{AD61D8BE-509F-419C-A22C-0657571E4979}"/>
    <dgm:cxn modelId="{CC9BAC33-35B6-4205-AA71-8642B04451F9}" srcId="{54BA736A-5FB7-4790-94D7-9D28FDC750F9}" destId="{C2454803-B4C0-43F0-A642-AB8C4CBE81B1}" srcOrd="1" destOrd="0" parTransId="{900EA8E8-0B88-428D-9FDB-CDFFA5D479FB}" sibTransId="{AE4F7F39-67DF-487B-A108-29C09C6D65E4}"/>
    <dgm:cxn modelId="{41EE765E-5512-4A52-AB74-253EE611909F}" srcId="{54BA736A-5FB7-4790-94D7-9D28FDC750F9}" destId="{91A6FDDA-2908-4090-A120-34B6749E5F42}" srcOrd="0" destOrd="0" parTransId="{7F8461D9-83CC-4E3D-A002-C0C075F69468}" sibTransId="{31F5BA58-F885-4E80-897D-91550BC9F3C4}"/>
    <dgm:cxn modelId="{DC831053-2F98-4413-84A3-F1B3246460D4}" type="presParOf" srcId="{D4189AE0-C003-46ED-AA26-C7D71615EFC5}" destId="{55950AFE-BEDC-4B16-9BE1-81DBD55C5F63}" srcOrd="0" destOrd="0" presId="urn:microsoft.com/office/officeart/2005/8/layout/cycle7"/>
    <dgm:cxn modelId="{3C52F369-F67C-486A-90DB-718A8A41588E}" type="presParOf" srcId="{D4189AE0-C003-46ED-AA26-C7D71615EFC5}" destId="{9774F84E-C553-4A2C-90EC-FA2D07E825F2}" srcOrd="1" destOrd="0" presId="urn:microsoft.com/office/officeart/2005/8/layout/cycle7"/>
    <dgm:cxn modelId="{3FC6116B-C539-4B6E-894C-6B3BE97C77BF}" type="presParOf" srcId="{9774F84E-C553-4A2C-90EC-FA2D07E825F2}" destId="{127E3D3E-EB79-44C7-823F-FBDF3019D2F4}" srcOrd="0" destOrd="0" presId="urn:microsoft.com/office/officeart/2005/8/layout/cycle7"/>
    <dgm:cxn modelId="{68F0181F-14E3-4AEB-A656-5301FB284510}" type="presParOf" srcId="{D4189AE0-C003-46ED-AA26-C7D71615EFC5}" destId="{0E575BAE-645F-4137-8AA0-D4CDFE5E382C}" srcOrd="2" destOrd="0" presId="urn:microsoft.com/office/officeart/2005/8/layout/cycle7"/>
    <dgm:cxn modelId="{E6050912-1758-4098-9AEF-8A02AEA9AFA6}" type="presParOf" srcId="{D4189AE0-C003-46ED-AA26-C7D71615EFC5}" destId="{9B66C10A-620F-48D7-8F46-A4C21D4210A7}" srcOrd="3" destOrd="0" presId="urn:microsoft.com/office/officeart/2005/8/layout/cycle7"/>
    <dgm:cxn modelId="{A2656A41-5134-4C53-882B-ECD1F2AE3002}" type="presParOf" srcId="{9B66C10A-620F-48D7-8F46-A4C21D4210A7}" destId="{0704BB63-0217-4FAB-B2C7-F3DF65F82B9E}" srcOrd="0" destOrd="0" presId="urn:microsoft.com/office/officeart/2005/8/layout/cycle7"/>
    <dgm:cxn modelId="{02165D52-00D0-4AF1-BDAB-39C2EF4CDFE4}" type="presParOf" srcId="{D4189AE0-C003-46ED-AA26-C7D71615EFC5}" destId="{19A2CD53-BA33-4307-A42E-5562E128F81A}" srcOrd="4" destOrd="0" presId="urn:microsoft.com/office/officeart/2005/8/layout/cycle7"/>
    <dgm:cxn modelId="{C2FDB030-09E3-444D-8748-C5FCC196C419}" type="presParOf" srcId="{D4189AE0-C003-46ED-AA26-C7D71615EFC5}" destId="{0609B2BD-20B4-4D95-8ABE-96A6CB752CA5}" srcOrd="5" destOrd="0" presId="urn:microsoft.com/office/officeart/2005/8/layout/cycle7"/>
    <dgm:cxn modelId="{55275138-BAE9-421A-B3AB-F00057270642}" type="presParOf" srcId="{0609B2BD-20B4-4D95-8ABE-96A6CB752CA5}" destId="{B0260E2B-0462-4DBC-AAE8-3368D38F7BF8}" srcOrd="0" destOrd="0" presId="urn:microsoft.com/office/officeart/2005/8/layout/cycle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5950AFE-BEDC-4B16-9BE1-81DBD55C5F63}">
      <dsp:nvSpPr>
        <dsp:cNvPr id="0" name=""/>
        <dsp:cNvSpPr/>
      </dsp:nvSpPr>
      <dsp:spPr>
        <a:xfrm>
          <a:off x="2708558" y="261788"/>
          <a:ext cx="2355283" cy="1346942"/>
        </a:xfrm>
        <a:prstGeom prst="roundRect">
          <a:avLst>
            <a:gd name="adj" fmla="val 10000"/>
          </a:avLst>
        </a:prstGeom>
        <a:solidFill>
          <a:schemeClr val="accent1">
            <a:hueOff val="0"/>
            <a:satOff val="0"/>
            <a:lumOff val="0"/>
            <a:alphaOff val="0"/>
          </a:schemeClr>
        </a:solidFill>
        <a:ln w="19050" cap="flat" cmpd="sng" algn="ctr">
          <a:solidFill>
            <a:schemeClr val="accent1">
              <a:lumMod val="50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Functional Brain Imaging Experiments</a:t>
          </a:r>
          <a:endParaRPr lang="en-US" sz="2200" b="1" kern="1200" dirty="0"/>
        </a:p>
      </dsp:txBody>
      <dsp:txXfrm>
        <a:off x="2708558" y="261788"/>
        <a:ext cx="2355283" cy="1346942"/>
      </dsp:txXfrm>
    </dsp:sp>
    <dsp:sp modelId="{9774F84E-C553-4A2C-90EC-FA2D07E825F2}">
      <dsp:nvSpPr>
        <dsp:cNvPr id="0" name=""/>
        <dsp:cNvSpPr/>
      </dsp:nvSpPr>
      <dsp:spPr>
        <a:xfrm rot="2794623">
          <a:off x="4163181" y="1982615"/>
          <a:ext cx="1107499" cy="351997"/>
        </a:xfrm>
        <a:prstGeom prst="leftRightArrow">
          <a:avLst>
            <a:gd name="adj1" fmla="val 60000"/>
            <a:gd name="adj2" fmla="val 50000"/>
          </a:avLst>
        </a:prstGeom>
        <a:solidFill>
          <a:schemeClr val="tx1">
            <a:lumMod val="85000"/>
            <a:lumOff val="1500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2794623">
        <a:off x="4163181" y="1982615"/>
        <a:ext cx="1107499" cy="351997"/>
      </dsp:txXfrm>
    </dsp:sp>
    <dsp:sp modelId="{0E575BAE-645F-4137-8AA0-D4CDFE5E382C}">
      <dsp:nvSpPr>
        <dsp:cNvPr id="0" name=""/>
        <dsp:cNvSpPr/>
      </dsp:nvSpPr>
      <dsp:spPr>
        <a:xfrm>
          <a:off x="4370020" y="2708497"/>
          <a:ext cx="2355283" cy="1346942"/>
        </a:xfrm>
        <a:prstGeom prst="roundRect">
          <a:avLst>
            <a:gd name="adj" fmla="val 10000"/>
          </a:avLst>
        </a:prstGeom>
        <a:solidFill>
          <a:schemeClr val="accent2">
            <a:lumMod val="75000"/>
          </a:schemeClr>
        </a:solidFill>
        <a:ln w="19050" cap="flat" cmpd="sng" algn="ctr">
          <a:solidFill>
            <a:schemeClr val="accent2">
              <a:lumMod val="50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Large-Scale Neurally Realistic Modeling</a:t>
          </a:r>
          <a:endParaRPr lang="en-US" sz="2200" b="1" kern="1200" dirty="0"/>
        </a:p>
      </dsp:txBody>
      <dsp:txXfrm>
        <a:off x="4370020" y="2708497"/>
        <a:ext cx="2355283" cy="1346942"/>
      </dsp:txXfrm>
    </dsp:sp>
    <dsp:sp modelId="{9B66C10A-620F-48D7-8F46-A4C21D4210A7}">
      <dsp:nvSpPr>
        <dsp:cNvPr id="0" name=""/>
        <dsp:cNvSpPr/>
      </dsp:nvSpPr>
      <dsp:spPr>
        <a:xfrm rot="10800000">
          <a:off x="3421000" y="3205969"/>
          <a:ext cx="930398" cy="351997"/>
        </a:xfrm>
        <a:prstGeom prst="leftRightArrow">
          <a:avLst>
            <a:gd name="adj1" fmla="val 60000"/>
            <a:gd name="adj2" fmla="val 50000"/>
          </a:avLst>
        </a:prstGeom>
        <a:solidFill>
          <a:schemeClr val="tx1">
            <a:lumMod val="85000"/>
            <a:lumOff val="1500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3421000" y="3205969"/>
        <a:ext cx="930398" cy="351997"/>
      </dsp:txXfrm>
    </dsp:sp>
    <dsp:sp modelId="{19A2CD53-BA33-4307-A42E-5562E128F81A}">
      <dsp:nvSpPr>
        <dsp:cNvPr id="0" name=""/>
        <dsp:cNvSpPr/>
      </dsp:nvSpPr>
      <dsp:spPr>
        <a:xfrm>
          <a:off x="1047096" y="2708497"/>
          <a:ext cx="2355283" cy="1346942"/>
        </a:xfrm>
        <a:prstGeom prst="roundRect">
          <a:avLst>
            <a:gd name="adj" fmla="val 10000"/>
          </a:avLst>
        </a:prstGeom>
        <a:solidFill>
          <a:schemeClr val="accent3">
            <a:lumMod val="75000"/>
          </a:schemeClr>
        </a:solidFill>
        <a:ln w="19050" cap="flat" cmpd="sng" algn="ctr">
          <a:solidFill>
            <a:schemeClr val="accent3">
              <a:lumMod val="50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Functional &amp; Effective Connectivity Network Analysis</a:t>
          </a:r>
          <a:endParaRPr lang="en-US" sz="2200" b="1" kern="1200" dirty="0"/>
        </a:p>
      </dsp:txBody>
      <dsp:txXfrm>
        <a:off x="1047096" y="2708497"/>
        <a:ext cx="2355283" cy="1346942"/>
      </dsp:txXfrm>
    </dsp:sp>
    <dsp:sp modelId="{0609B2BD-20B4-4D95-8ABE-96A6CB752CA5}">
      <dsp:nvSpPr>
        <dsp:cNvPr id="0" name=""/>
        <dsp:cNvSpPr/>
      </dsp:nvSpPr>
      <dsp:spPr>
        <a:xfrm rot="18879249">
          <a:off x="2468010" y="1982615"/>
          <a:ext cx="1174917" cy="351997"/>
        </a:xfrm>
        <a:prstGeom prst="leftRightArrow">
          <a:avLst>
            <a:gd name="adj1" fmla="val 60000"/>
            <a:gd name="adj2" fmla="val 50000"/>
          </a:avLst>
        </a:prstGeom>
        <a:solidFill>
          <a:schemeClr val="tx1">
            <a:lumMod val="85000"/>
            <a:lumOff val="1500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8879249">
        <a:off x="2468010" y="1982615"/>
        <a:ext cx="1174917" cy="35199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91DDB6-D7FB-4CCA-A5F5-E486F84978C8}" type="datetimeFigureOut">
              <a:rPr lang="en-US" smtClean="0"/>
              <a:pPr/>
              <a:t>8/6/2009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D0BB10-E350-4BCF-858D-61148FABF04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 everyone,</a:t>
            </a:r>
            <a:r>
              <a:rPr lang="en-US" baseline="0" dirty="0" smtClean="0"/>
              <a:t> my name is Ted Chen, and today I will be talking to you about my research </a:t>
            </a:r>
            <a:r>
              <a:rPr lang="en-US" baseline="0" dirty="0" smtClean="0"/>
              <a:t>in Dr. </a:t>
            </a:r>
            <a:r>
              <a:rPr lang="en-US" baseline="0" dirty="0" err="1" smtClean="0"/>
              <a:t>Horwitz’s</a:t>
            </a:r>
            <a:r>
              <a:rPr lang="en-US" baseline="0" dirty="0" smtClean="0"/>
              <a:t> lab </a:t>
            </a:r>
            <a:r>
              <a:rPr lang="en-US" baseline="0" dirty="0" smtClean="0"/>
              <a:t>this </a:t>
            </a:r>
            <a:r>
              <a:rPr lang="en-US" baseline="0" dirty="0" smtClean="0"/>
              <a:t>summer, titled </a:t>
            </a:r>
            <a:r>
              <a:rPr lang="en-US" baseline="0" dirty="0" smtClean="0"/>
              <a:t>[read from slide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CD0BB10-E350-4BCF-858D-61148FABF04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work this summe</a:t>
            </a:r>
            <a:r>
              <a:rPr lang="en-US" baseline="0" dirty="0" smtClean="0"/>
              <a:t>r focused on modifying the model to simulate MEG data. We had already shown that the model works fairly well for </a:t>
            </a:r>
            <a:r>
              <a:rPr lang="en-US" baseline="0" dirty="0" err="1" smtClean="0"/>
              <a:t>fMRI</a:t>
            </a:r>
            <a:r>
              <a:rPr lang="en-US" baseline="0" dirty="0" smtClean="0"/>
              <a:t> data for many regions of the brain.</a:t>
            </a:r>
          </a:p>
          <a:p>
            <a:endParaRPr lang="en-US" baseline="0" dirty="0" smtClean="0"/>
          </a:p>
          <a:p>
            <a:r>
              <a:rPr lang="en-US" baseline="0" dirty="0" smtClean="0"/>
              <a:t>For the model, there are two main portions – specific and nonspecific. The nonspecific neurons are another group of neurons not directly involved in the task. They essentially act as a noise in the system.</a:t>
            </a:r>
          </a:p>
          <a:p>
            <a:endParaRPr lang="en-US" baseline="0" dirty="0" smtClean="0"/>
          </a:p>
          <a:p>
            <a:r>
              <a:rPr lang="en-US" baseline="0" dirty="0" smtClean="0"/>
              <a:t>[Click x 2</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we have added four feedback inhibitory connections originating from D2 in the PFC. The connections go to inhibitory neurons in Ai and </a:t>
            </a:r>
            <a:r>
              <a:rPr lang="en-US" baseline="0" dirty="0" err="1" smtClean="0"/>
              <a:t>Aii</a:t>
            </a:r>
            <a:r>
              <a:rPr lang="en-US" baseline="0" dirty="0" smtClean="0"/>
              <a:t> (both specific and nonspecific). Note that “inhibitory” connections here originate from excitatory neurons.</a:t>
            </a:r>
          </a:p>
          <a:p>
            <a:endParaRPr lang="en-US" baseline="0" dirty="0" smtClean="0"/>
          </a:p>
        </p:txBody>
      </p:sp>
      <p:sp>
        <p:nvSpPr>
          <p:cNvPr id="4" name="Slide Number Placeholder 3"/>
          <p:cNvSpPr>
            <a:spLocks noGrp="1"/>
          </p:cNvSpPr>
          <p:nvPr>
            <p:ph type="sldNum" sz="quarter" idx="10"/>
          </p:nvPr>
        </p:nvSpPr>
        <p:spPr/>
        <p:txBody>
          <a:bodyPr/>
          <a:lstStyle/>
          <a:p>
            <a:fld id="{9CD0BB10-E350-4BCF-858D-61148FABF04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order to simulate MEG data, we made several assumptions. First, the current dipole representing a region of the model can change </a:t>
            </a:r>
            <a:r>
              <a:rPr lang="en-US" b="1" baseline="0" dirty="0" smtClean="0"/>
              <a:t>strength</a:t>
            </a:r>
            <a:r>
              <a:rPr lang="en-US" b="0" baseline="0" dirty="0" smtClean="0"/>
              <a:t>  but not </a:t>
            </a:r>
            <a:r>
              <a:rPr lang="en-US" b="1" baseline="0" dirty="0" smtClean="0"/>
              <a:t>direction</a:t>
            </a:r>
            <a:r>
              <a:rPr lang="en-US" b="0" baseline="0" dirty="0" smtClean="0"/>
              <a:t>. MEG</a:t>
            </a:r>
            <a:r>
              <a:rPr lang="en-US" baseline="0" dirty="0" smtClean="0"/>
              <a:t> data is simulated using the </a:t>
            </a:r>
            <a:r>
              <a:rPr lang="en-US" b="1" baseline="0" dirty="0" smtClean="0"/>
              <a:t>local field potential</a:t>
            </a:r>
            <a:r>
              <a:rPr lang="en-US" b="0" baseline="0" dirty="0" smtClean="0"/>
              <a:t>, which is the difference between the currents of excitatory and inhibitory neurons due to excitatory elements. The MEG signal at the source is local field potential.</a:t>
            </a:r>
            <a:endParaRPr lang="en-US" baseline="0" dirty="0" smtClean="0"/>
          </a:p>
        </p:txBody>
      </p:sp>
      <p:sp>
        <p:nvSpPr>
          <p:cNvPr id="4" name="Slide Number Placeholder 3"/>
          <p:cNvSpPr>
            <a:spLocks noGrp="1"/>
          </p:cNvSpPr>
          <p:nvPr>
            <p:ph type="sldNum" sz="quarter" idx="10"/>
          </p:nvPr>
        </p:nvSpPr>
        <p:spPr/>
        <p:txBody>
          <a:bodyPr/>
          <a:lstStyle/>
          <a:p>
            <a:fld id="{9CD0BB10-E350-4BCF-858D-61148FABF04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a:t>
            </a:r>
            <a:r>
              <a:rPr lang="en-US" baseline="0" dirty="0" smtClean="0"/>
              <a:t> </a:t>
            </a:r>
            <a:r>
              <a:rPr lang="en-US" baseline="0" dirty="0" smtClean="0"/>
              <a:t>the left is experimental data, and on the right is the output from the model for a tonal contour several </a:t>
            </a:r>
            <a:r>
              <a:rPr lang="en-US" b="1" baseline="0" dirty="0" smtClean="0"/>
              <a:t>tonal contour match</a:t>
            </a:r>
            <a:r>
              <a:rPr lang="en-US" baseline="0" dirty="0" smtClean="0"/>
              <a:t> trials (where </a:t>
            </a:r>
            <a:r>
              <a:rPr lang="en-US" b="1" baseline="0" dirty="0" smtClean="0"/>
              <a:t>blue</a:t>
            </a:r>
            <a:r>
              <a:rPr lang="en-US" b="0" baseline="0" dirty="0" smtClean="0"/>
              <a:t> represents the N1/M100 from the first stimulus and </a:t>
            </a:r>
            <a:r>
              <a:rPr lang="en-US" b="1" baseline="0" dirty="0" smtClean="0"/>
              <a:t>red</a:t>
            </a:r>
            <a:r>
              <a:rPr lang="en-US" b="0" baseline="0" dirty="0" smtClean="0"/>
              <a:t> from the second stimulus). As you can see, in the simulation, the second stimulus has been attenuated</a:t>
            </a:r>
            <a:r>
              <a:rPr lang="en-US" b="0" baseline="0" dirty="0" smtClean="0"/>
              <a:t>. [Explain axes, left is one trial, right is many]</a:t>
            </a:r>
            <a:endParaRPr lang="en-US" b="0" baseline="0" dirty="0" smtClean="0"/>
          </a:p>
          <a:p>
            <a:endParaRPr lang="en-US" b="0" baseline="0" dirty="0" smtClean="0"/>
          </a:p>
          <a:p>
            <a:r>
              <a:rPr lang="en-US" b="0" baseline="0" dirty="0" smtClean="0"/>
              <a:t>As a way to measure the attenuation, a modulation index was used.</a:t>
            </a:r>
            <a:endParaRPr lang="en-US" dirty="0" smtClean="0"/>
          </a:p>
          <a:p>
            <a:endParaRPr lang="en-US" dirty="0" smtClean="0"/>
          </a:p>
          <a:p>
            <a:r>
              <a:rPr lang="en-US" dirty="0" smtClean="0"/>
              <a:t>The </a:t>
            </a:r>
            <a:r>
              <a:rPr lang="en-US" b="1" dirty="0" smtClean="0"/>
              <a:t>modulation</a:t>
            </a:r>
            <a:r>
              <a:rPr lang="en-US" b="1" baseline="0" dirty="0" smtClean="0"/>
              <a:t> index</a:t>
            </a:r>
            <a:r>
              <a:rPr lang="en-US" b="0" baseline="0" dirty="0" smtClean="0"/>
              <a:t> is a normalization method for comparing two M100 curves. You take the difference between the </a:t>
            </a:r>
            <a:r>
              <a:rPr lang="en-US" b="0" baseline="0" dirty="0" smtClean="0"/>
              <a:t>first </a:t>
            </a:r>
            <a:r>
              <a:rPr lang="en-US" b="0" baseline="0" dirty="0" smtClean="0"/>
              <a:t>and second peak and divide it by the baseline activity level</a:t>
            </a:r>
            <a:r>
              <a:rPr lang="en-US" b="0" baseline="0" dirty="0" smtClean="0"/>
              <a:t>. Thus, a large MI value means there is a large difference between the two peaks (and that the second signal is significantly suppressed).</a:t>
            </a:r>
          </a:p>
        </p:txBody>
      </p:sp>
      <p:sp>
        <p:nvSpPr>
          <p:cNvPr id="4" name="Slide Number Placeholder 3"/>
          <p:cNvSpPr>
            <a:spLocks noGrp="1"/>
          </p:cNvSpPr>
          <p:nvPr>
            <p:ph type="sldNum" sz="quarter" idx="10"/>
          </p:nvPr>
        </p:nvSpPr>
        <p:spPr/>
        <p:txBody>
          <a:bodyPr/>
          <a:lstStyle/>
          <a:p>
            <a:fld id="{9CD0BB10-E350-4BCF-858D-61148FABF04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quantify</a:t>
            </a:r>
            <a:r>
              <a:rPr lang="en-US" baseline="0" dirty="0" smtClean="0"/>
              <a:t> the difference for systematically, I calculated modulation indices for different trial types for a variety of cross-weights.</a:t>
            </a:r>
          </a:p>
          <a:p>
            <a:endParaRPr lang="en-US" baseline="0" dirty="0" smtClean="0"/>
          </a:p>
          <a:p>
            <a:r>
              <a:rPr lang="en-US" baseline="0" dirty="0" smtClean="0"/>
              <a:t>So, as the weights increase, the modulation index increases. This occurs because as there is more PFC activity, there will be more suppression (due to inhibitory connections). Also, the difference between pure tones and tonal contours indicate that the </a:t>
            </a:r>
            <a:r>
              <a:rPr lang="en-US" b="1" baseline="0" dirty="0" smtClean="0"/>
              <a:t>attention level</a:t>
            </a:r>
            <a:r>
              <a:rPr lang="en-US" b="0" baseline="0" dirty="0" smtClean="0"/>
              <a:t> will be higher for more difficult stimuli (e.g. tonal contours) and thus contribute to more feedback (as indicated in the modulation indices).</a:t>
            </a:r>
            <a:endParaRPr lang="en-US" baseline="0" dirty="0" smtClean="0"/>
          </a:p>
          <a:p>
            <a:endParaRPr lang="en-US" baseline="0" dirty="0" smtClean="0"/>
          </a:p>
          <a:p>
            <a:r>
              <a:rPr lang="en-US" b="1" baseline="0" dirty="0" smtClean="0"/>
              <a:t>Note:</a:t>
            </a:r>
            <a:r>
              <a:rPr lang="en-US" b="0" baseline="0" dirty="0" smtClean="0"/>
              <a:t> a negative modulation index means that the second stimulus was </a:t>
            </a:r>
            <a:r>
              <a:rPr lang="en-US" b="0" i="1" baseline="0" dirty="0" smtClean="0"/>
              <a:t>higher</a:t>
            </a:r>
            <a:r>
              <a:rPr lang="en-US" b="0" i="0" baseline="0" dirty="0" smtClean="0"/>
              <a:t> than the first stimulus.</a:t>
            </a:r>
          </a:p>
          <a:p>
            <a:endParaRPr lang="en-US" b="0" i="0" baseline="0" dirty="0" smtClean="0"/>
          </a:p>
          <a:p>
            <a:r>
              <a:rPr lang="en-US" b="0" i="0" baseline="0" dirty="0" smtClean="0"/>
              <a:t>[Click]</a:t>
            </a:r>
          </a:p>
          <a:p>
            <a:r>
              <a:rPr lang="en-US" b="0" i="0" baseline="0" dirty="0" smtClean="0"/>
              <a:t>Here are the modulation indices from physiological studies, more specifically for DMS </a:t>
            </a:r>
            <a:r>
              <a:rPr lang="en-US" b="0" i="0" baseline="0" dirty="0" smtClean="0"/>
              <a:t>studies (on the right). The other parts of the graph are for other experiments.</a:t>
            </a:r>
            <a:endParaRPr lang="en-US" b="1" dirty="0"/>
          </a:p>
        </p:txBody>
      </p:sp>
      <p:sp>
        <p:nvSpPr>
          <p:cNvPr id="4" name="Slide Number Placeholder 3"/>
          <p:cNvSpPr>
            <a:spLocks noGrp="1"/>
          </p:cNvSpPr>
          <p:nvPr>
            <p:ph type="sldNum" sz="quarter" idx="10"/>
          </p:nvPr>
        </p:nvSpPr>
        <p:spPr/>
        <p:txBody>
          <a:bodyPr/>
          <a:lstStyle/>
          <a:p>
            <a:fld id="{9CD0BB10-E350-4BCF-858D-61148FABF04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conclusion, </a:t>
            </a:r>
            <a:r>
              <a:rPr lang="en-US" baseline="0" dirty="0" smtClean="0"/>
              <a:t>we found model parameters which enabled our model to produce simulated MEG data exhibiting similar behaviors to experimental MEG data.</a:t>
            </a:r>
          </a:p>
          <a:p>
            <a:endParaRPr lang="en-US" baseline="0" dirty="0" smtClean="0"/>
          </a:p>
          <a:p>
            <a:r>
              <a:rPr lang="en-US" baseline="0" dirty="0" smtClean="0"/>
              <a:t>Furthermore, the modulation indices demonstrated enhanced suppression of Ai and </a:t>
            </a:r>
            <a:r>
              <a:rPr lang="en-US" baseline="0" dirty="0" err="1" smtClean="0"/>
              <a:t>Aii</a:t>
            </a:r>
            <a:r>
              <a:rPr lang="en-US" baseline="0" dirty="0" smtClean="0"/>
              <a:t> during DMS </a:t>
            </a:r>
            <a:r>
              <a:rPr lang="en-US" baseline="0" dirty="0" smtClean="0"/>
              <a:t>tasks and confirmed our hypothesis.</a:t>
            </a:r>
            <a:endParaRPr lang="en-US" baseline="0" dirty="0" smtClean="0"/>
          </a:p>
        </p:txBody>
      </p:sp>
      <p:sp>
        <p:nvSpPr>
          <p:cNvPr id="4" name="Slide Number Placeholder 3"/>
          <p:cNvSpPr>
            <a:spLocks noGrp="1"/>
          </p:cNvSpPr>
          <p:nvPr>
            <p:ph type="sldNum" sz="quarter" idx="10"/>
          </p:nvPr>
        </p:nvSpPr>
        <p:spPr/>
        <p:txBody>
          <a:bodyPr/>
          <a:lstStyle/>
          <a:p>
            <a:fld id="{9CD0BB10-E350-4BCF-858D-61148FABF045}"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brief overview on</a:t>
            </a:r>
            <a:r>
              <a:rPr lang="en-US" baseline="0" dirty="0" smtClean="0"/>
              <a:t> the research </a:t>
            </a:r>
            <a:r>
              <a:rPr lang="en-US" dirty="0" smtClean="0"/>
              <a:t>the </a:t>
            </a:r>
            <a:r>
              <a:rPr lang="en-US" dirty="0" err="1" smtClean="0"/>
              <a:t>Horwitz</a:t>
            </a:r>
            <a:r>
              <a:rPr lang="en-US" dirty="0" smtClean="0"/>
              <a:t> Lab does.</a:t>
            </a:r>
            <a:endParaRPr lang="en-US" baseline="0" dirty="0" smtClean="0"/>
          </a:p>
          <a:p>
            <a:endParaRPr lang="en-US" baseline="0" dirty="0" smtClean="0"/>
          </a:p>
          <a:p>
            <a:r>
              <a:rPr lang="en-US" baseline="0" dirty="0" smtClean="0"/>
              <a:t>The lab looks at functional brain imaging experiments and relates them to computer models using connectivity network analysis and creating large-scale </a:t>
            </a:r>
            <a:r>
              <a:rPr lang="en-US" baseline="0" dirty="0" err="1" smtClean="0"/>
              <a:t>neurally</a:t>
            </a:r>
            <a:r>
              <a:rPr lang="en-US" baseline="0" dirty="0" smtClean="0"/>
              <a:t> realistic models (which is what I worked on this summer</a:t>
            </a:r>
            <a:r>
              <a:rPr lang="en-US" baseline="0" dirty="0" smtClean="0"/>
              <a:t>).</a:t>
            </a:r>
          </a:p>
          <a:p>
            <a:endParaRPr lang="en-US" baseline="0" dirty="0" smtClean="0"/>
          </a:p>
          <a:p>
            <a:r>
              <a:rPr lang="en-US" baseline="0" dirty="0" smtClean="0"/>
              <a:t>The lab looks at fMRI and MEG studies. Modeling helps us to understand the imaging results at a neural level.</a:t>
            </a:r>
            <a:endParaRPr lang="en-US" dirty="0"/>
          </a:p>
        </p:txBody>
      </p:sp>
      <p:sp>
        <p:nvSpPr>
          <p:cNvPr id="4" name="Slide Number Placeholder 3"/>
          <p:cNvSpPr>
            <a:spLocks noGrp="1"/>
          </p:cNvSpPr>
          <p:nvPr>
            <p:ph type="sldNum" sz="quarter" idx="10"/>
          </p:nvPr>
        </p:nvSpPr>
        <p:spPr/>
        <p:txBody>
          <a:bodyPr/>
          <a:lstStyle/>
          <a:p>
            <a:fld id="{9CD0BB10-E350-4BCF-858D-61148FABF04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goal for the project I worked on was to “construct </a:t>
            </a:r>
            <a:r>
              <a:rPr lang="en-US" dirty="0" smtClean="0"/>
              <a:t>a large-scale, </a:t>
            </a:r>
            <a:r>
              <a:rPr lang="en-US" dirty="0" err="1" smtClean="0"/>
              <a:t>neurobiologically</a:t>
            </a:r>
            <a:r>
              <a:rPr lang="en-US" dirty="0" smtClean="0"/>
              <a:t> realistic neural model that can perform tasks like those studied by </a:t>
            </a:r>
            <a:r>
              <a:rPr lang="en-US" dirty="0" err="1" smtClean="0"/>
              <a:t>fMRI</a:t>
            </a:r>
            <a:r>
              <a:rPr lang="en-US" dirty="0" smtClean="0"/>
              <a:t> and MEG.”</a:t>
            </a:r>
            <a:endParaRPr lang="en-US" baseline="0" dirty="0" smtClean="0"/>
          </a:p>
          <a:p>
            <a:endParaRPr lang="en-US" dirty="0" smtClean="0"/>
          </a:p>
          <a:p>
            <a:r>
              <a:rPr lang="en-US" dirty="0" smtClean="0"/>
              <a:t>The characteristics for this model include:</a:t>
            </a:r>
            <a:r>
              <a:rPr lang="en-US" baseline="0" dirty="0" smtClean="0"/>
              <a:t> </a:t>
            </a:r>
            <a:r>
              <a:rPr lang="en-US" b="1" baseline="0" dirty="0" smtClean="0"/>
              <a:t>multiple, interconnected brain regions</a:t>
            </a:r>
            <a:r>
              <a:rPr lang="en-US" baseline="0" dirty="0" smtClean="0"/>
              <a:t>, each consisting of </a:t>
            </a:r>
            <a:r>
              <a:rPr lang="en-US" b="1" baseline="0" dirty="0" smtClean="0"/>
              <a:t>multiple neuronal units </a:t>
            </a:r>
            <a:r>
              <a:rPr lang="en-US" baseline="0" dirty="0" smtClean="0"/>
              <a:t>(or cortical columns) arranged as </a:t>
            </a:r>
            <a:r>
              <a:rPr lang="en-US" b="1" baseline="0" dirty="0" smtClean="0"/>
              <a:t>excitatory/inhibitory pairs</a:t>
            </a:r>
            <a:r>
              <a:rPr lang="en-US" baseline="0" dirty="0" smtClean="0"/>
              <a:t>. The model must also be related back to </a:t>
            </a:r>
            <a:r>
              <a:rPr lang="en-US" b="1" baseline="0" dirty="0" smtClean="0"/>
              <a:t>electrophysiological experimental studies</a:t>
            </a:r>
            <a:r>
              <a:rPr lang="en-US" baseline="0" dirty="0" smtClean="0"/>
              <a:t>.</a:t>
            </a:r>
            <a:endParaRPr lang="en-US" dirty="0" smtClean="0"/>
          </a:p>
          <a:p>
            <a:endParaRPr lang="en-US" dirty="0" smtClean="0"/>
          </a:p>
          <a:p>
            <a:r>
              <a:rPr lang="en-US" dirty="0" smtClean="0"/>
              <a:t>Also,</a:t>
            </a:r>
            <a:r>
              <a:rPr lang="en-US" baseline="0" dirty="0" smtClean="0"/>
              <a:t> the synaptic activity in the model must be able to simulate both </a:t>
            </a:r>
            <a:r>
              <a:rPr lang="en-US" baseline="0" dirty="0" err="1" smtClean="0"/>
              <a:t>fMRI</a:t>
            </a:r>
            <a:r>
              <a:rPr lang="en-US" baseline="0" dirty="0" smtClean="0"/>
              <a:t> data </a:t>
            </a:r>
            <a:r>
              <a:rPr lang="en-US" b="1" baseline="0" dirty="0" smtClean="0"/>
              <a:t>and</a:t>
            </a:r>
            <a:r>
              <a:rPr lang="en-US" b="0" baseline="0" dirty="0" smtClean="0"/>
              <a:t> MEG data. My specific project focused on modifying the existing model to allow it to simulate MEG data.</a:t>
            </a:r>
            <a:endParaRPr lang="en-US" dirty="0" smtClean="0"/>
          </a:p>
          <a:p>
            <a:endParaRPr lang="en-US" dirty="0" smtClean="0"/>
          </a:p>
          <a:p>
            <a:r>
              <a:rPr lang="en-US" dirty="0" smtClean="0"/>
              <a:t>Why</a:t>
            </a:r>
            <a:r>
              <a:rPr lang="en-US" baseline="0" dirty="0" smtClean="0"/>
              <a:t> do we want to look at MEG? It has greater temporal resolution than </a:t>
            </a:r>
            <a:r>
              <a:rPr lang="en-US" baseline="0" dirty="0" err="1" smtClean="0"/>
              <a:t>fMRI</a:t>
            </a:r>
            <a:r>
              <a:rPr lang="en-US" baseline="0" dirty="0" smtClean="0"/>
              <a:t>. This is especially important since NIDCD deals with auditory and speech processes (both </a:t>
            </a:r>
            <a:r>
              <a:rPr lang="en-US" b="1" baseline="0" dirty="0" smtClean="0"/>
              <a:t>dynamic</a:t>
            </a:r>
            <a:r>
              <a:rPr lang="en-US" b="0" baseline="0" dirty="0" smtClean="0"/>
              <a:t> processes)</a:t>
            </a:r>
            <a:r>
              <a:rPr lang="en-US" baseline="0" dirty="0" smtClean="0"/>
              <a:t>, which are associated with fast, fleeting brain signals. Neural activity occurs much faster than hemodynamic activity (</a:t>
            </a:r>
            <a:r>
              <a:rPr lang="en-US" baseline="0" dirty="0" err="1" smtClean="0"/>
              <a:t>fMRI</a:t>
            </a:r>
            <a:r>
              <a:rPr lang="en-US" baseline="0" dirty="0" smtClean="0"/>
              <a:t>). MEG has the ability to measure on the millisecond timescale, while fMRI measures activity on the scale of seconds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9CD0BB10-E350-4BCF-858D-61148FABF04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a little background on MEG. MEG stands</a:t>
            </a:r>
            <a:r>
              <a:rPr lang="en-US" baseline="0" dirty="0" smtClean="0"/>
              <a:t> for </a:t>
            </a:r>
            <a:r>
              <a:rPr lang="en-US" baseline="0" dirty="0" err="1" smtClean="0"/>
              <a:t>magnetoencephalography</a:t>
            </a:r>
            <a:r>
              <a:rPr lang="en-US" baseline="0" dirty="0" smtClean="0"/>
              <a:t>, which is an imaging technique used to measure magnetic fields produced by electrical activity in the brain.</a:t>
            </a:r>
            <a:endParaRPr lang="en-US" dirty="0" smtClean="0"/>
          </a:p>
          <a:p>
            <a:endParaRPr lang="en-US" baseline="0" dirty="0" smtClean="0"/>
          </a:p>
          <a:p>
            <a:r>
              <a:rPr lang="en-US" baseline="0" dirty="0" smtClean="0"/>
              <a:t>Neuronal electrical activity results from circuits through neurons, though individual ones are too small to be detected. Groups of neurons must participate in a circuit in order to generate enough electrical activity/magnetic field to be detected.</a:t>
            </a:r>
          </a:p>
          <a:p>
            <a:endParaRPr lang="en-US" baseline="0" dirty="0" smtClean="0"/>
          </a:p>
          <a:p>
            <a:r>
              <a:rPr lang="en-US" baseline="0" dirty="0" smtClean="0"/>
              <a:t>Of course, there are some disadvantages including lower spatial resolution (when compared to </a:t>
            </a:r>
            <a:r>
              <a:rPr lang="en-US" baseline="0" dirty="0" err="1" smtClean="0"/>
              <a:t>fMRI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CD0BB10-E350-4BCF-858D-61148FABF04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experimental paradigm</a:t>
            </a:r>
            <a:r>
              <a:rPr lang="en-US" baseline="0" dirty="0" smtClean="0"/>
              <a:t> was a </a:t>
            </a:r>
            <a:r>
              <a:rPr lang="en-US" b="1" baseline="0" dirty="0" smtClean="0"/>
              <a:t>delayed-match-to-sample task</a:t>
            </a:r>
            <a:r>
              <a:rPr lang="en-US" baseline="0" dirty="0" smtClean="0"/>
              <a:t>, or DMS task. </a:t>
            </a:r>
            <a:r>
              <a:rPr lang="en-US" baseline="0" dirty="0" smtClean="0"/>
              <a:t>One trial consists of two stimuli </a:t>
            </a:r>
            <a:r>
              <a:rPr lang="en-US" baseline="0" dirty="0" smtClean="0"/>
              <a:t>presented with a delay between </a:t>
            </a:r>
            <a:r>
              <a:rPr lang="en-US" baseline="0" dirty="0" smtClean="0"/>
              <a:t>them. The total time for a trial is 350 milliseconds. For </a:t>
            </a:r>
            <a:r>
              <a:rPr lang="en-US" baseline="0" dirty="0" smtClean="0"/>
              <a:t>our experiments, the stimuli were either tones (sound at one frequency) or tonal contours (which consist of an upward and downward sweep, and vice versa). [Point to Tonal Contours] Subjects respond whether the two tones are the same (a match) or not (a non-match).</a:t>
            </a:r>
            <a:endParaRPr lang="en-US" dirty="0" smtClean="0"/>
          </a:p>
          <a:p>
            <a:endParaRPr lang="en-US" dirty="0" smtClean="0"/>
          </a:p>
          <a:p>
            <a:r>
              <a:rPr lang="en-US" dirty="0" smtClean="0"/>
              <a:t>DMS tasks</a:t>
            </a:r>
            <a:r>
              <a:rPr lang="en-US" baseline="0" dirty="0" smtClean="0"/>
              <a:t> are used because they can be run on a variety of subjects (animals, humans) and do not require extensive training. </a:t>
            </a:r>
            <a:r>
              <a:rPr lang="en-US" baseline="0" dirty="0" smtClean="0"/>
              <a:t>No language is necessary for the task. Thus</a:t>
            </a:r>
            <a:r>
              <a:rPr lang="en-US" baseline="0" dirty="0" smtClean="0"/>
              <a:t>, data is readily available from animal physiological studies to compare to, and it is thus easier to adjust appropriate model parameters.</a:t>
            </a:r>
            <a:endParaRPr lang="en-US" dirty="0"/>
          </a:p>
        </p:txBody>
      </p:sp>
      <p:sp>
        <p:nvSpPr>
          <p:cNvPr id="4" name="Slide Number Placeholder 3"/>
          <p:cNvSpPr>
            <a:spLocks noGrp="1"/>
          </p:cNvSpPr>
          <p:nvPr>
            <p:ph type="sldNum" sz="quarter" idx="10"/>
          </p:nvPr>
        </p:nvSpPr>
        <p:spPr/>
        <p:txBody>
          <a:bodyPr/>
          <a:lstStyle/>
          <a:p>
            <a:fld id="{9CD0BB10-E350-4BCF-858D-61148FABF04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8F8495-8241-4171-857B-C454F087C7A3}" type="slidenum">
              <a:rPr lang="en-US"/>
              <a:pPr/>
              <a:t>6</a:t>
            </a:fld>
            <a:endParaRPr lang="en-US"/>
          </a:p>
        </p:txBody>
      </p:sp>
      <p:sp>
        <p:nvSpPr>
          <p:cNvPr id="1019906" name="Rectangle 2"/>
          <p:cNvSpPr>
            <a:spLocks noGrp="1" noRot="1" noChangeAspect="1" noChangeArrowheads="1" noTextEdit="1"/>
          </p:cNvSpPr>
          <p:nvPr>
            <p:ph type="sldImg"/>
          </p:nvPr>
        </p:nvSpPr>
        <p:spPr>
          <a:ln/>
        </p:spPr>
      </p:sp>
      <p:sp>
        <p:nvSpPr>
          <p:cNvPr id="1019907" name="Rectangle 3"/>
          <p:cNvSpPr>
            <a:spLocks noGrp="1" noChangeArrowheads="1"/>
          </p:cNvSpPr>
          <p:nvPr>
            <p:ph type="body" idx="1"/>
          </p:nvPr>
        </p:nvSpPr>
        <p:spPr/>
        <p:txBody>
          <a:bodyPr lIns="89913" tIns="44956" rIns="89913" bIns="44956"/>
          <a:lstStyle/>
          <a:p>
            <a:r>
              <a:rPr lang="en-US" dirty="0" smtClean="0"/>
              <a:t>The auditory model is based on many</a:t>
            </a:r>
            <a:r>
              <a:rPr lang="en-US" baseline="0" dirty="0" smtClean="0"/>
              <a:t> brain regions.</a:t>
            </a:r>
            <a:endParaRPr lang="en-US" dirty="0" smtClean="0"/>
          </a:p>
          <a:p>
            <a:endParaRPr lang="en-US" dirty="0" smtClean="0"/>
          </a:p>
          <a:p>
            <a:r>
              <a:rPr lang="en-US" b="1" baseline="0" dirty="0" smtClean="0"/>
              <a:t>MGN </a:t>
            </a:r>
            <a:r>
              <a:rPr lang="en-US" baseline="0" dirty="0" smtClean="0"/>
              <a:t>– medial </a:t>
            </a:r>
            <a:r>
              <a:rPr lang="en-US" baseline="0" dirty="0" err="1" smtClean="0"/>
              <a:t>geniculate</a:t>
            </a:r>
            <a:r>
              <a:rPr lang="en-US" baseline="0" dirty="0" smtClean="0"/>
              <a:t> nucleus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Ai</a:t>
            </a:r>
            <a:r>
              <a:rPr lang="en-US" baseline="0" dirty="0" smtClean="0"/>
              <a:t> and </a:t>
            </a:r>
            <a:r>
              <a:rPr lang="en-US" b="1" baseline="0" dirty="0" err="1" smtClean="0"/>
              <a:t>Aii</a:t>
            </a:r>
            <a:r>
              <a:rPr lang="en-US" baseline="0" dirty="0" smtClean="0"/>
              <a:t> act as the primary and secondary auditory cortices</a:t>
            </a:r>
            <a:endParaRPr lang="en-US" dirty="0" smtClean="0"/>
          </a:p>
          <a:p>
            <a:r>
              <a:rPr lang="en-US" b="1" dirty="0" smtClean="0"/>
              <a:t>STG</a:t>
            </a:r>
            <a:r>
              <a:rPr lang="en-US" dirty="0" smtClean="0"/>
              <a:t> – superior temporal</a:t>
            </a:r>
            <a:r>
              <a:rPr lang="en-US" baseline="0" dirty="0" smtClean="0"/>
              <a:t> </a:t>
            </a:r>
            <a:r>
              <a:rPr lang="en-US" baseline="0" dirty="0" err="1" smtClean="0"/>
              <a:t>gyrus</a:t>
            </a:r>
            <a:endParaRPr lang="en-US" baseline="0" dirty="0" smtClean="0"/>
          </a:p>
          <a:p>
            <a:r>
              <a:rPr lang="en-US" b="1" baseline="0" dirty="0" smtClean="0"/>
              <a:t>STS</a:t>
            </a:r>
            <a:r>
              <a:rPr lang="en-US" baseline="0" dirty="0" smtClean="0"/>
              <a:t> – superior temporal </a:t>
            </a:r>
            <a:r>
              <a:rPr lang="en-US" baseline="0" dirty="0" err="1" smtClean="0"/>
              <a:t>sulcus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PFC</a:t>
            </a:r>
            <a:r>
              <a:rPr lang="en-US" baseline="0" dirty="0" smtClean="0"/>
              <a:t> – prefrontal cortex </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a network diagram of the auditory model I helped work on this past summer. Let me just walk you through the different aspects of the model</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general idea for our model is that neurons in different areas have different response properties, so they respond to different kinds of stimuli at different frequencies.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The </a:t>
            </a:r>
            <a:r>
              <a:rPr lang="en-US" b="1" baseline="0" dirty="0" smtClean="0"/>
              <a:t>MGN</a:t>
            </a:r>
            <a:r>
              <a:rPr lang="en-US" baseline="0" dirty="0" smtClean="0"/>
              <a:t> serves as the input module, 81 basic units each sensitive to a particular range of frequencies</a:t>
            </a:r>
            <a:endParaRPr lang="en-US" dirty="0" smtClean="0"/>
          </a:p>
          <a:p>
            <a:endParaRPr lang="en-US" dirty="0" smtClean="0"/>
          </a:p>
          <a:p>
            <a:r>
              <a:rPr lang="en-US" b="0" dirty="0" smtClean="0"/>
              <a:t>2)</a:t>
            </a:r>
            <a:r>
              <a:rPr lang="en-US" b="0" baseline="0" dirty="0" smtClean="0"/>
              <a:t> </a:t>
            </a:r>
            <a:r>
              <a:rPr lang="en-US" b="1" dirty="0" smtClean="0"/>
              <a:t>Ai</a:t>
            </a:r>
            <a:r>
              <a:rPr lang="en-US" b="1" baseline="0" dirty="0" smtClean="0"/>
              <a:t> and </a:t>
            </a:r>
            <a:r>
              <a:rPr lang="en-US" b="1" baseline="0" dirty="0" err="1" smtClean="0"/>
              <a:t>Aii</a:t>
            </a:r>
            <a:r>
              <a:rPr lang="en-US" b="1" baseline="0" dirty="0" smtClean="0"/>
              <a:t> </a:t>
            </a:r>
            <a:r>
              <a:rPr lang="en-US" baseline="0" dirty="0" smtClean="0"/>
              <a:t>roughly correspond to the primary and secondary auditory cortices. Ai responds to </a:t>
            </a:r>
            <a:r>
              <a:rPr lang="en-US" b="1" baseline="0" dirty="0" smtClean="0"/>
              <a:t>character frequency (CF)</a:t>
            </a:r>
            <a:r>
              <a:rPr lang="en-US" baseline="0" dirty="0" smtClean="0"/>
              <a:t>, e.g. upward-sweep selective and downward-sweep selective. Different units inhibit signals for the other, and vice versa. </a:t>
            </a:r>
            <a:r>
              <a:rPr lang="en-US" b="1" baseline="0" dirty="0" err="1" smtClean="0"/>
              <a:t>Aii</a:t>
            </a:r>
            <a:r>
              <a:rPr lang="en-US" baseline="0" dirty="0" smtClean="0"/>
              <a:t> is similar to </a:t>
            </a:r>
            <a:r>
              <a:rPr lang="en-US" b="1" baseline="0" dirty="0" smtClean="0"/>
              <a:t>Ai</a:t>
            </a:r>
            <a:r>
              <a:rPr lang="en-US" baseline="0" dirty="0" smtClean="0"/>
              <a:t>, but are selective for longer sweeps.</a:t>
            </a:r>
            <a:endParaRPr lang="en-US" dirty="0" smtClean="0"/>
          </a:p>
          <a:p>
            <a:endParaRPr lang="en-US" baseline="0" dirty="0" smtClean="0"/>
          </a:p>
          <a:p>
            <a:r>
              <a:rPr lang="en-US" baseline="0" dirty="0" smtClean="0"/>
              <a:t>3) For short-term auditory information retention, signal are passed through the </a:t>
            </a:r>
            <a:r>
              <a:rPr lang="en-US" b="1" baseline="0" dirty="0" smtClean="0"/>
              <a:t>STG</a:t>
            </a:r>
            <a:r>
              <a:rPr lang="en-US" baseline="0" dirty="0" smtClean="0"/>
              <a:t>.</a:t>
            </a:r>
          </a:p>
          <a:p>
            <a:endParaRPr lang="en-US" dirty="0" smtClean="0"/>
          </a:p>
          <a:p>
            <a:r>
              <a:rPr lang="en-US" b="0" dirty="0" smtClean="0"/>
              <a:t>4) </a:t>
            </a:r>
            <a:r>
              <a:rPr lang="en-US" b="1" dirty="0" smtClean="0"/>
              <a:t>PFC</a:t>
            </a:r>
            <a:r>
              <a:rPr lang="en-US" baseline="0" dirty="0" smtClean="0"/>
              <a:t> – prefrontal cortex (for short-term working memory tasks). </a:t>
            </a:r>
            <a:r>
              <a:rPr lang="en-US" baseline="0" dirty="0" smtClean="0"/>
              <a:t>During the delay between the stimuli, neurons stay active in the PFC (mainly </a:t>
            </a:r>
            <a:r>
              <a:rPr lang="en-US" b="1" baseline="0" dirty="0" smtClean="0"/>
              <a:t>D1</a:t>
            </a:r>
            <a:r>
              <a:rPr lang="en-US" baseline="0" dirty="0" smtClean="0"/>
              <a:t> and </a:t>
            </a:r>
            <a:r>
              <a:rPr lang="en-US" b="1" baseline="0" dirty="0" smtClean="0"/>
              <a:t>D2</a:t>
            </a:r>
            <a:r>
              <a:rPr lang="en-US" baseline="0" dirty="0" smtClean="0"/>
              <a:t>)</a:t>
            </a:r>
            <a:endParaRPr lang="en-US" baseline="0" dirty="0" smtClean="0"/>
          </a:p>
          <a:p>
            <a:endParaRPr lang="en-US" baseline="0" dirty="0" smtClean="0"/>
          </a:p>
          <a:p>
            <a:r>
              <a:rPr lang="en-US" baseline="0" dirty="0" smtClean="0"/>
              <a:t>It is important to note that for our model, there is both a specific portion and an analogous nonspecific portion. Nonspecific neurons correspond to those which are not directly involved with the auditory process at hand. There are cross-weights that connect between </a:t>
            </a:r>
            <a:r>
              <a:rPr lang="en-US" baseline="0" dirty="0" err="1" smtClean="0"/>
              <a:t>analagous</a:t>
            </a:r>
            <a:r>
              <a:rPr lang="en-US" baseline="0" dirty="0" smtClean="0"/>
              <a:t> regions of the two portions. This is essentially our method of introducing noise into the system.</a:t>
            </a:r>
            <a:endParaRPr lang="en-US" dirty="0" smtClean="0"/>
          </a:p>
        </p:txBody>
      </p:sp>
      <p:sp>
        <p:nvSpPr>
          <p:cNvPr id="4" name="Slide Number Placeholder 3"/>
          <p:cNvSpPr>
            <a:spLocks noGrp="1"/>
          </p:cNvSpPr>
          <p:nvPr>
            <p:ph type="sldNum" sz="quarter" idx="10"/>
          </p:nvPr>
        </p:nvSpPr>
        <p:spPr/>
        <p:txBody>
          <a:bodyPr/>
          <a:lstStyle/>
          <a:p>
            <a:fld id="{9CD0BB10-E350-4BCF-858D-61148FABF04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a:t>
            </a:r>
            <a:r>
              <a:rPr lang="en-US" dirty="0" smtClean="0"/>
              <a:t>I will give</a:t>
            </a:r>
            <a:r>
              <a:rPr lang="en-US" baseline="0" dirty="0" smtClean="0"/>
              <a:t> a brief overview of the basic units of our model.</a:t>
            </a:r>
            <a:endParaRPr lang="en-US" dirty="0" smtClean="0"/>
          </a:p>
          <a:p>
            <a:endParaRPr lang="en-US" dirty="0" smtClean="0"/>
          </a:p>
          <a:p>
            <a:r>
              <a:rPr lang="en-US" dirty="0" smtClean="0"/>
              <a:t>A </a:t>
            </a:r>
            <a:r>
              <a:rPr lang="en-US" b="1" dirty="0" smtClean="0"/>
              <a:t>basic unit</a:t>
            </a:r>
            <a:r>
              <a:rPr lang="en-US" dirty="0" smtClean="0"/>
              <a:t> (or a Wilson-Cowan</a:t>
            </a:r>
            <a:r>
              <a:rPr lang="en-US" baseline="0" dirty="0" smtClean="0"/>
              <a:t> unit) </a:t>
            </a:r>
            <a:r>
              <a:rPr lang="en-US" dirty="0" smtClean="0"/>
              <a:t>represents</a:t>
            </a:r>
            <a:r>
              <a:rPr lang="en-US" baseline="0" dirty="0" smtClean="0"/>
              <a:t> a simplified cortical column or group of neurons (in our case we use </a:t>
            </a:r>
            <a:r>
              <a:rPr lang="en-US" b="1" baseline="0" dirty="0" smtClean="0"/>
              <a:t>81</a:t>
            </a:r>
            <a:r>
              <a:rPr lang="en-US" b="0" baseline="0" dirty="0" smtClean="0"/>
              <a:t> neurons per region, e.g. Ai upward-selective units)</a:t>
            </a:r>
            <a:r>
              <a:rPr lang="en-US" baseline="0" dirty="0" smtClean="0"/>
              <a:t>, with excitatory corresponding to </a:t>
            </a:r>
            <a:r>
              <a:rPr lang="en-US" b="1" baseline="0" dirty="0" smtClean="0"/>
              <a:t>pyramidal </a:t>
            </a:r>
            <a:r>
              <a:rPr lang="en-US" baseline="0" dirty="0" smtClean="0"/>
              <a:t>neuronal populations and inhibitory corresponding to </a:t>
            </a:r>
            <a:r>
              <a:rPr lang="en-US" b="1" baseline="0" dirty="0" smtClean="0"/>
              <a:t>inhibitory </a:t>
            </a:r>
            <a:r>
              <a:rPr lang="en-US" b="1" baseline="0" dirty="0" err="1" smtClean="0"/>
              <a:t>interneurons</a:t>
            </a:r>
            <a:r>
              <a:rPr lang="en-US" baseline="0" dirty="0" smtClean="0"/>
              <a:t>. Excitatory contribute more overall due to larger synaptic weights. [Point to unit]</a:t>
            </a:r>
          </a:p>
          <a:p>
            <a:endParaRPr lang="en-US" baseline="0" dirty="0" smtClean="0"/>
          </a:p>
          <a:p>
            <a:r>
              <a:rPr lang="en-US" baseline="0" dirty="0" smtClean="0"/>
              <a:t>Parameters were chosen so that excitatory elements simulated neuronal activities in electrophysiological recordings (from monkeys).</a:t>
            </a:r>
          </a:p>
          <a:p>
            <a:endParaRPr lang="en-US" baseline="0" dirty="0" smtClean="0"/>
          </a:p>
          <a:p>
            <a:r>
              <a:rPr lang="en-US" baseline="0" dirty="0" smtClean="0"/>
              <a:t>Each unit is activated following the </a:t>
            </a:r>
            <a:r>
              <a:rPr lang="en-US" b="1" baseline="0" dirty="0" err="1" smtClean="0"/>
              <a:t>sigmoidal</a:t>
            </a:r>
            <a:r>
              <a:rPr lang="en-US" b="1" baseline="0" dirty="0" smtClean="0"/>
              <a:t> activation rule</a:t>
            </a:r>
            <a:r>
              <a:rPr lang="en-US" b="0" baseline="0" dirty="0" smtClean="0"/>
              <a:t>. Excitatory neurons and inhibitory neurons are activated based on parameters such as rate of increase, decay, input thresholds, and noise levels.</a:t>
            </a:r>
            <a:endParaRPr lang="en-US" baseline="0" dirty="0" smtClean="0"/>
          </a:p>
        </p:txBody>
      </p:sp>
      <p:sp>
        <p:nvSpPr>
          <p:cNvPr id="4" name="Slide Number Placeholder 3"/>
          <p:cNvSpPr>
            <a:spLocks noGrp="1"/>
          </p:cNvSpPr>
          <p:nvPr>
            <p:ph type="sldNum" sz="quarter" idx="10"/>
          </p:nvPr>
        </p:nvSpPr>
        <p:spPr/>
        <p:txBody>
          <a:bodyPr/>
          <a:lstStyle/>
          <a:p>
            <a:fld id="{9CD0BB10-E350-4BCF-858D-61148FABF04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Now I will talk about past MEG studies, which are what I based the model on</a:t>
            </a:r>
            <a:r>
              <a:rPr lang="en-US" baseline="0" dirty="0" smtClean="0"/>
              <a:t>. We obtained data, and had to fit parameters to the data.</a:t>
            </a:r>
            <a:endParaRPr lang="en-US" baseline="0" dirty="0" smtClean="0"/>
          </a:p>
          <a:p>
            <a:endParaRPr lang="en-US" dirty="0" smtClean="0"/>
          </a:p>
          <a:p>
            <a:r>
              <a:rPr lang="en-US" dirty="0" smtClean="0"/>
              <a:t>In physiological</a:t>
            </a:r>
            <a:r>
              <a:rPr lang="en-US" baseline="0" dirty="0" smtClean="0"/>
              <a:t> studies, </a:t>
            </a:r>
            <a:r>
              <a:rPr lang="en-US" baseline="0" dirty="0" smtClean="0"/>
              <a:t>researchers have seen a large response to MEG after sound presentation. What’s odd is the response after the second sound. The </a:t>
            </a:r>
            <a:r>
              <a:rPr lang="en-US" b="1" dirty="0" smtClean="0"/>
              <a:t>N1/M100</a:t>
            </a:r>
            <a:r>
              <a:rPr lang="en-US" dirty="0" smtClean="0"/>
              <a:t> component can be seen in event-related signals with the peak at around 100 ms after stimulus presentation. </a:t>
            </a:r>
            <a:r>
              <a:rPr lang="en-US" dirty="0" smtClean="0"/>
              <a:t>These signals are localized to the Ai, </a:t>
            </a:r>
            <a:r>
              <a:rPr lang="en-US" dirty="0" err="1" smtClean="0"/>
              <a:t>Aii</a:t>
            </a:r>
            <a:r>
              <a:rPr lang="en-US" dirty="0" smtClean="0"/>
              <a:t> area (primary secondary auditory cortices). It </a:t>
            </a:r>
            <a:r>
              <a:rPr lang="en-US" dirty="0" smtClean="0"/>
              <a:t>has been found that the response to the second stimuli was</a:t>
            </a:r>
            <a:r>
              <a:rPr lang="en-US" baseline="0" dirty="0" smtClean="0"/>
              <a:t> shown to be suppressed when compared to the first stimuli’s response. [Point to top graph</a:t>
            </a:r>
            <a:r>
              <a:rPr lang="en-US" baseline="0" dirty="0" smtClean="0"/>
              <a:t>] It’s important to note the response between stimuli, when the subject is holding a previous stimulus in his mind.</a:t>
            </a:r>
            <a:endParaRPr lang="en-US" dirty="0" smtClean="0"/>
          </a:p>
          <a:p>
            <a:endParaRPr lang="en-US" dirty="0" smtClean="0"/>
          </a:p>
          <a:p>
            <a:r>
              <a:rPr lang="en-US" dirty="0" smtClean="0"/>
              <a:t>At</a:t>
            </a:r>
            <a:r>
              <a:rPr lang="en-US" baseline="0" dirty="0" smtClean="0"/>
              <a:t> the bottom is a representative trial. A DMS (delayed-match-to-sample) task was run. What you’re looking at are the signals from the two stimuli overlayed on top of each other (S1 is </a:t>
            </a:r>
            <a:r>
              <a:rPr lang="en-US" b="1" baseline="0" dirty="0" smtClean="0">
                <a:solidFill>
                  <a:srgbClr val="0000FF"/>
                </a:solidFill>
              </a:rPr>
              <a:t>blue</a:t>
            </a:r>
            <a:r>
              <a:rPr lang="en-US" b="0" baseline="0" dirty="0" smtClean="0"/>
              <a:t> and S2 is </a:t>
            </a:r>
            <a:r>
              <a:rPr lang="en-US" b="1" baseline="0" dirty="0" smtClean="0">
                <a:solidFill>
                  <a:srgbClr val="FF0000"/>
                </a:solidFill>
              </a:rPr>
              <a:t>red</a:t>
            </a:r>
            <a:r>
              <a:rPr lang="en-US" b="0" baseline="0" dirty="0" smtClean="0"/>
              <a:t>). You’ll notice here that the M100 after the second stimuli is lower than after the first one.</a:t>
            </a:r>
          </a:p>
        </p:txBody>
      </p:sp>
      <p:sp>
        <p:nvSpPr>
          <p:cNvPr id="4" name="Slide Number Placeholder 3"/>
          <p:cNvSpPr>
            <a:spLocks noGrp="1"/>
          </p:cNvSpPr>
          <p:nvPr>
            <p:ph type="sldNum" sz="quarter" idx="10"/>
          </p:nvPr>
        </p:nvSpPr>
        <p:spPr/>
        <p:txBody>
          <a:bodyPr/>
          <a:lstStyle/>
          <a:p>
            <a:fld id="{9CD0BB10-E350-4BCF-858D-61148FABF04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fld id="{3CD25C8A-B6AE-40C7-AFB3-9037FD2870C5}" type="datetimeFigureOut">
              <a:rPr lang="en-US" smtClean="0"/>
              <a:pPr>
                <a:defRPr/>
              </a:pPr>
              <a:t>8/6/2009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5DAD2C6-FEE5-4C88-9EB4-54442F666A9B}"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D929C3AD-3BDE-49AE-A41D-EBABA7888C6D}" type="datetimeFigureOut">
              <a:rPr lang="en-US" smtClean="0"/>
              <a:pPr>
                <a:defRPr/>
              </a:pPr>
              <a:t>8/6/2009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E44976C-46DF-48AA-BEB9-32049A4BE1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fld id="{43E0F0D4-1DD7-4850-91ED-BD2F4E8E229D}" type="datetimeFigureOut">
              <a:rPr lang="en-US" smtClean="0"/>
              <a:pPr>
                <a:defRPr/>
              </a:pPr>
              <a:t>8/6/2009</a:t>
            </a:fld>
            <a:endParaRPr lang="en-US"/>
          </a:p>
        </p:txBody>
      </p:sp>
      <p:sp>
        <p:nvSpPr>
          <p:cNvPr id="5" name="Footer Placeholder 4"/>
          <p:cNvSpPr>
            <a:spLocks noGrp="1"/>
          </p:cNvSpPr>
          <p:nvPr>
            <p:ph type="ftr" sz="quarter" idx="11"/>
          </p:nvPr>
        </p:nvSpPr>
        <p:spPr>
          <a:xfrm>
            <a:off x="457201" y="6248207"/>
            <a:ext cx="5573483" cy="365125"/>
          </a:xfrm>
        </p:spPr>
        <p:txBody>
          <a:bodyPr/>
          <a:lstStyle/>
          <a:p>
            <a:pPr>
              <a:defRPr/>
            </a:pP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48CE3FD8-071D-49F2-AD48-1729B6BAC333}"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F03C02E1-C0C8-4DC4-9226-95E292CDEB22}" type="datetimeFigureOut">
              <a:rPr lang="en-US" smtClean="0"/>
              <a:pPr>
                <a:defRPr/>
              </a:pPr>
              <a:t>8/6/2009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F8FD5195-6E55-4590-8747-3C41AF2890D7}" type="slidenum">
              <a:rPr lang="en-US" smtClean="0"/>
              <a:pPr>
                <a:defRPr/>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fld id="{A8ED3034-4319-4A2D-89F4-99F6FB625813}" type="datetimeFigureOut">
              <a:rPr lang="en-US" smtClean="0"/>
              <a:pPr>
                <a:defRPr/>
              </a:pPr>
              <a:t>8/6/2009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71C12EC9-0CB8-4574-9700-ECF881231442}" type="slidenum">
              <a:rPr lang="en-US" smtClean="0"/>
              <a:pPr>
                <a:defRPr/>
              </a:pPr>
              <a:t>‹#›</a:t>
            </a:fld>
            <a:endParaRPr lang="en-US"/>
          </a:p>
        </p:txBody>
      </p:sp>
      <p:sp>
        <p:nvSpPr>
          <p:cNvPr id="14" name="Footer Placeholder 13"/>
          <p:cNvSpPr>
            <a:spLocks noGrp="1"/>
          </p:cNvSpPr>
          <p:nvPr>
            <p:ph type="ftr" sz="quarter" idx="12"/>
          </p:nvPr>
        </p:nvSpPr>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fld id="{A916FF4A-75CC-4BDA-B9E5-87FA301204CB}" type="datetimeFigureOut">
              <a:rPr lang="en-US" smtClean="0"/>
              <a:pPr>
                <a:defRPr/>
              </a:pPr>
              <a:t>8/6/2009</a:t>
            </a:fld>
            <a:endParaRPr lang="en-US"/>
          </a:p>
        </p:txBody>
      </p:sp>
      <p:sp>
        <p:nvSpPr>
          <p:cNvPr id="10" name="Slide Number Placeholder 9"/>
          <p:cNvSpPr>
            <a:spLocks noGrp="1"/>
          </p:cNvSpPr>
          <p:nvPr>
            <p:ph type="sldNum" sz="quarter" idx="16"/>
          </p:nvPr>
        </p:nvSpPr>
        <p:spPr/>
        <p:txBody>
          <a:bodyPr rtlCol="0"/>
          <a:lstStyle/>
          <a:p>
            <a:pPr>
              <a:defRPr/>
            </a:pPr>
            <a:fld id="{C9480700-0A3C-4E1F-BFB8-354B01136B70}" type="slidenum">
              <a:rPr lang="en-US" smtClean="0"/>
              <a:pPr>
                <a:defRPr/>
              </a:pPr>
              <a:t>‹#›</a:t>
            </a:fld>
            <a:endParaRPr lang="en-US"/>
          </a:p>
        </p:txBody>
      </p:sp>
      <p:sp>
        <p:nvSpPr>
          <p:cNvPr id="12" name="Footer Placeholder 11"/>
          <p:cNvSpPr>
            <a:spLocks noGrp="1"/>
          </p:cNvSpPr>
          <p:nvPr>
            <p:ph type="ftr" sz="quarter" idx="17"/>
          </p:nvPr>
        </p:nvSpPr>
        <p:spPr/>
        <p:txBody>
          <a:bodyPr rtlCol="0"/>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fld id="{FA0B69BF-6748-4C9C-A60B-025C3BDB7F74}" type="datetimeFigureOut">
              <a:rPr lang="en-US" smtClean="0"/>
              <a:pPr>
                <a:defRPr/>
              </a:pPr>
              <a:t>8/6/2009</a:t>
            </a:fld>
            <a:endParaRPr lang="en-US"/>
          </a:p>
        </p:txBody>
      </p:sp>
      <p:sp>
        <p:nvSpPr>
          <p:cNvPr id="12" name="Slide Number Placeholder 11"/>
          <p:cNvSpPr>
            <a:spLocks noGrp="1"/>
          </p:cNvSpPr>
          <p:nvPr>
            <p:ph type="sldNum" sz="quarter" idx="16"/>
          </p:nvPr>
        </p:nvSpPr>
        <p:spPr/>
        <p:txBody>
          <a:bodyPr rtlCol="0"/>
          <a:lstStyle/>
          <a:p>
            <a:pPr>
              <a:defRPr/>
            </a:pPr>
            <a:fld id="{0ED15875-CD9C-401D-A34B-E51FD17601CD}" type="slidenum">
              <a:rPr lang="en-US" smtClean="0"/>
              <a:pPr>
                <a:defRPr/>
              </a:pPr>
              <a:t>‹#›</a:t>
            </a:fld>
            <a:endParaRPr lang="en-US"/>
          </a:p>
        </p:txBody>
      </p:sp>
      <p:sp>
        <p:nvSpPr>
          <p:cNvPr id="14" name="Footer Placeholder 13"/>
          <p:cNvSpPr>
            <a:spLocks noGrp="1"/>
          </p:cNvSpPr>
          <p:nvPr>
            <p:ph type="ftr" sz="quarter" idx="17"/>
          </p:nvPr>
        </p:nvSpPr>
        <p:spPr/>
        <p:txBody>
          <a:bodyPr rtlCol="0"/>
          <a:lstStyle/>
          <a:p>
            <a:pPr>
              <a:defRPr/>
            </a:pP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B5D59E3B-F7A3-4D78-A5BE-C5BDD6F3B20C}" type="datetimeFigureOut">
              <a:rPr lang="en-US" smtClean="0"/>
              <a:pPr>
                <a:defRPr/>
              </a:pPr>
              <a:t>8/6/2009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4F832D73-EACA-45DB-A1D9-7D3E7FEBEA4C}"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0EA3FEF-9DD4-4193-AA8B-5FF9AED94B80}" type="datetimeFigureOut">
              <a:rPr lang="en-US" smtClean="0"/>
              <a:pPr>
                <a:defRPr/>
              </a:pPr>
              <a:t>8/6/2009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F07CB02-303D-4160-B0BD-454B7CC1A9F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C83D4B65-E328-48E8-9CCE-998FE50D9BC7}" type="datetimeFigureOut">
              <a:rPr lang="en-US" smtClean="0"/>
              <a:pPr>
                <a:defRPr/>
              </a:pPr>
              <a:t>8/6/2009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48421BA1-2461-416A-BC4F-E23E250092D7}" type="slidenum">
              <a:rPr lang="en-US" smtClean="0"/>
              <a:pPr>
                <a:defRPr/>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fld id="{1462A814-577B-4112-8799-59798CFAECDB}" type="datetimeFigureOut">
              <a:rPr lang="en-US" smtClean="0"/>
              <a:pPr>
                <a:defRPr/>
              </a:pPr>
              <a:t>8/6/2009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023F61B9-66B2-4B86-83C1-C6D397E82861}" type="slidenum">
              <a:rPr lang="en-US" smtClean="0"/>
              <a:pPr>
                <a:defRPr/>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pPr>
              <a:defRPr/>
            </a:pP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fld id="{88A4046C-8653-4366-ACA9-908A291BCAF8}" type="datetimeFigureOut">
              <a:rPr lang="en-US" smtClean="0"/>
              <a:pPr>
                <a:defRPr/>
              </a:pPr>
              <a:t>8/6/2009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24C78066-36EA-4EBC-A460-417DD48A826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0"/>
            <a:ext cx="8839200" cy="1470025"/>
          </a:xfrm>
        </p:spPr>
        <p:txBody>
          <a:bodyPr rtlCol="0">
            <a:noAutofit/>
          </a:bodyPr>
          <a:lstStyle/>
          <a:p>
            <a:pPr algn="ctr" fontAlgn="auto">
              <a:spcAft>
                <a:spcPts val="0"/>
              </a:spcAft>
              <a:defRPr/>
            </a:pPr>
            <a:r>
              <a:rPr lang="en-US" sz="3800" b="1" dirty="0" smtClean="0">
                <a:effectLst>
                  <a:outerShdw blurRad="38100" dist="38100" dir="2700000" algn="tl">
                    <a:srgbClr val="000000">
                      <a:alpha val="43137"/>
                    </a:srgbClr>
                  </a:outerShdw>
                </a:effectLst>
              </a:rPr>
              <a:t>A Large-Scale Neural Model of Auditory Processing: Simulating </a:t>
            </a:r>
            <a:r>
              <a:rPr lang="en-US" sz="3800" b="1" dirty="0" err="1" smtClean="0">
                <a:effectLst>
                  <a:outerShdw blurRad="38100" dist="38100" dir="2700000" algn="tl">
                    <a:srgbClr val="000000">
                      <a:alpha val="43137"/>
                    </a:srgbClr>
                  </a:outerShdw>
                </a:effectLst>
              </a:rPr>
              <a:t>fMRI</a:t>
            </a:r>
            <a:r>
              <a:rPr lang="en-US" sz="3800" b="1" dirty="0" smtClean="0">
                <a:effectLst>
                  <a:outerShdw blurRad="38100" dist="38100" dir="2700000" algn="tl">
                    <a:srgbClr val="000000">
                      <a:alpha val="43137"/>
                    </a:srgbClr>
                  </a:outerShdw>
                </a:effectLst>
              </a:rPr>
              <a:t> and MEG Data</a:t>
            </a:r>
          </a:p>
        </p:txBody>
      </p:sp>
      <p:sp>
        <p:nvSpPr>
          <p:cNvPr id="3" name="Subtitle 2"/>
          <p:cNvSpPr>
            <a:spLocks noGrp="1"/>
          </p:cNvSpPr>
          <p:nvPr>
            <p:ph type="subTitle" idx="1"/>
          </p:nvPr>
        </p:nvSpPr>
        <p:spPr>
          <a:xfrm>
            <a:off x="0" y="3048000"/>
            <a:ext cx="9144000" cy="2743200"/>
          </a:xfrm>
        </p:spPr>
        <p:txBody>
          <a:bodyPr rtlCol="0">
            <a:normAutofit/>
          </a:bodyPr>
          <a:lstStyle/>
          <a:p>
            <a:pPr algn="ctr" fontAlgn="auto">
              <a:spcAft>
                <a:spcPts val="0"/>
              </a:spcAft>
              <a:buFont typeface="Arial" pitchFamily="34" charset="0"/>
              <a:buNone/>
              <a:defRPr/>
            </a:pPr>
            <a:r>
              <a:rPr lang="en-US" dirty="0" smtClean="0">
                <a:solidFill>
                  <a:schemeClr val="tx1">
                    <a:lumMod val="85000"/>
                    <a:lumOff val="15000"/>
                  </a:schemeClr>
                </a:solidFill>
              </a:rPr>
              <a:t>Theodore Chen</a:t>
            </a:r>
          </a:p>
          <a:p>
            <a:pPr algn="ctr" fontAlgn="auto">
              <a:spcAft>
                <a:spcPts val="0"/>
              </a:spcAft>
              <a:buFont typeface="Arial" pitchFamily="34" charset="0"/>
              <a:buNone/>
              <a:defRPr/>
            </a:pPr>
            <a:r>
              <a:rPr lang="en-US" dirty="0" smtClean="0">
                <a:solidFill>
                  <a:schemeClr val="tx1">
                    <a:lumMod val="85000"/>
                    <a:lumOff val="15000"/>
                  </a:schemeClr>
                </a:solidFill>
              </a:rPr>
              <a:t>Mentor: Ajay </a:t>
            </a:r>
            <a:r>
              <a:rPr lang="en-US" dirty="0" err="1" smtClean="0">
                <a:solidFill>
                  <a:schemeClr val="tx1">
                    <a:lumMod val="85000"/>
                    <a:lumOff val="15000"/>
                  </a:schemeClr>
                </a:solidFill>
              </a:rPr>
              <a:t>Pillai</a:t>
            </a:r>
            <a:r>
              <a:rPr lang="en-US" dirty="0" smtClean="0">
                <a:solidFill>
                  <a:schemeClr val="tx1">
                    <a:lumMod val="85000"/>
                    <a:lumOff val="15000"/>
                  </a:schemeClr>
                </a:solidFill>
              </a:rPr>
              <a:t>, PhD</a:t>
            </a:r>
            <a:br>
              <a:rPr lang="en-US" dirty="0" smtClean="0">
                <a:solidFill>
                  <a:schemeClr val="tx1">
                    <a:lumMod val="85000"/>
                    <a:lumOff val="15000"/>
                  </a:schemeClr>
                </a:solidFill>
              </a:rPr>
            </a:br>
            <a:r>
              <a:rPr lang="en-US" dirty="0" smtClean="0">
                <a:solidFill>
                  <a:schemeClr val="tx1">
                    <a:lumMod val="85000"/>
                    <a:lumOff val="15000"/>
                  </a:schemeClr>
                </a:solidFill>
              </a:rPr>
              <a:t>PI: Barry </a:t>
            </a:r>
            <a:r>
              <a:rPr lang="en-US" dirty="0" err="1" smtClean="0">
                <a:solidFill>
                  <a:schemeClr val="tx1">
                    <a:lumMod val="85000"/>
                    <a:lumOff val="15000"/>
                  </a:schemeClr>
                </a:solidFill>
              </a:rPr>
              <a:t>Horwitz</a:t>
            </a:r>
            <a:r>
              <a:rPr lang="en-US" dirty="0" smtClean="0">
                <a:solidFill>
                  <a:schemeClr val="tx1">
                    <a:lumMod val="85000"/>
                    <a:lumOff val="15000"/>
                  </a:schemeClr>
                </a:solidFill>
              </a:rPr>
              <a:t>, PhD</a:t>
            </a:r>
          </a:p>
          <a:p>
            <a:pPr algn="ctr" fontAlgn="auto">
              <a:spcAft>
                <a:spcPts val="0"/>
              </a:spcAft>
              <a:buFont typeface="Arial" pitchFamily="34" charset="0"/>
              <a:buNone/>
              <a:defRPr/>
            </a:pPr>
            <a:r>
              <a:rPr lang="en-US" dirty="0" smtClean="0">
                <a:solidFill>
                  <a:schemeClr val="tx1">
                    <a:lumMod val="85000"/>
                    <a:lumOff val="15000"/>
                  </a:schemeClr>
                </a:solidFill>
              </a:rPr>
              <a:t>Brain Imaging and Modeling Section</a:t>
            </a:r>
          </a:p>
          <a:p>
            <a:pPr algn="ctr" fontAlgn="auto">
              <a:spcAft>
                <a:spcPts val="0"/>
              </a:spcAft>
              <a:defRPr/>
            </a:pPr>
            <a:r>
              <a:rPr lang="en-US" dirty="0" smtClean="0">
                <a:solidFill>
                  <a:schemeClr val="tx1">
                    <a:lumMod val="85000"/>
                    <a:lumOff val="15000"/>
                  </a:schemeClr>
                </a:solidFill>
              </a:rPr>
              <a:t>Voice, Speech and Language Branch, NIDCD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z="4000" dirty="0" smtClean="0"/>
              <a:t>Modified Auditory Model</a:t>
            </a:r>
            <a:endParaRPr lang="en-US" sz="4000" dirty="0"/>
          </a:p>
        </p:txBody>
      </p:sp>
      <p:sp>
        <p:nvSpPr>
          <p:cNvPr id="129" name="Rectangle 128"/>
          <p:cNvSpPr/>
          <p:nvPr/>
        </p:nvSpPr>
        <p:spPr>
          <a:xfrm>
            <a:off x="6629400" y="1600200"/>
            <a:ext cx="2286000" cy="3352800"/>
          </a:xfrm>
          <a:prstGeom prst="rect">
            <a:avLst/>
          </a:prstGeom>
          <a:solidFill>
            <a:schemeClr val="accent6">
              <a:lumMod val="60000"/>
              <a:lumOff val="40000"/>
            </a:schemeClr>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3276600" y="838200"/>
            <a:ext cx="1752600" cy="4648200"/>
          </a:xfrm>
          <a:prstGeom prst="rect">
            <a:avLst/>
          </a:prstGeom>
          <a:solidFill>
            <a:schemeClr val="accent3">
              <a:lumMod val="60000"/>
              <a:lumOff val="40000"/>
            </a:schemeClr>
          </a:solidFill>
          <a:ln>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447800" y="1524000"/>
            <a:ext cx="1600200" cy="3276600"/>
          </a:xfrm>
          <a:prstGeom prst="rect">
            <a:avLst/>
          </a:prstGeom>
          <a:solidFill>
            <a:srgbClr val="FFFF66"/>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a:endCxn id="11" idx="2"/>
          </p:cNvCxnSpPr>
          <p:nvPr/>
        </p:nvCxnSpPr>
        <p:spPr>
          <a:xfrm flipV="1">
            <a:off x="6096000" y="2171700"/>
            <a:ext cx="838200" cy="800100"/>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1"/>
          </p:cNvCxnSpPr>
          <p:nvPr/>
        </p:nvCxnSpPr>
        <p:spPr>
          <a:xfrm rot="16200000" flipH="1">
            <a:off x="1066800" y="3581400"/>
            <a:ext cx="609600" cy="457200"/>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895600" y="3429000"/>
            <a:ext cx="609600" cy="5334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2895600" y="2590800"/>
            <a:ext cx="609600" cy="6096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95600" y="4267200"/>
            <a:ext cx="609600" cy="4572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7" idx="1"/>
          </p:cNvCxnSpPr>
          <p:nvPr/>
        </p:nvCxnSpPr>
        <p:spPr>
          <a:xfrm rot="5400000" flipH="1" flipV="1">
            <a:off x="2895600" y="1752600"/>
            <a:ext cx="609600" cy="6096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3"/>
            <a:endCxn id="14" idx="1"/>
          </p:cNvCxnSpPr>
          <p:nvPr/>
        </p:nvCxnSpPr>
        <p:spPr>
          <a:xfrm>
            <a:off x="4800600" y="3276600"/>
            <a:ext cx="685800" cy="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4724400" y="1905000"/>
            <a:ext cx="1143000" cy="9906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flipV="1">
            <a:off x="4800600" y="3657600"/>
            <a:ext cx="990600" cy="11430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3" idx="2"/>
          </p:cNvCxnSpPr>
          <p:nvPr/>
        </p:nvCxnSpPr>
        <p:spPr>
          <a:xfrm>
            <a:off x="6096000" y="3657600"/>
            <a:ext cx="838200" cy="800100"/>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6"/>
            <a:endCxn id="12" idx="0"/>
          </p:cNvCxnSpPr>
          <p:nvPr/>
        </p:nvCxnSpPr>
        <p:spPr>
          <a:xfrm>
            <a:off x="7620000" y="2171700"/>
            <a:ext cx="800100" cy="800100"/>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0" idx="4"/>
            <a:endCxn id="13" idx="0"/>
          </p:cNvCxnSpPr>
          <p:nvPr/>
        </p:nvCxnSpPr>
        <p:spPr>
          <a:xfrm rot="5400000">
            <a:off x="7048500" y="3886200"/>
            <a:ext cx="457200" cy="1588"/>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1" idx="4"/>
            <a:endCxn id="10" idx="0"/>
          </p:cNvCxnSpPr>
          <p:nvPr/>
        </p:nvCxnSpPr>
        <p:spPr>
          <a:xfrm rot="5400000">
            <a:off x="7048500" y="2743200"/>
            <a:ext cx="457200" cy="1588"/>
          </a:xfrm>
          <a:prstGeom prst="straightConnector1">
            <a:avLst/>
          </a:prstGeom>
          <a:ln w="34925" cmpd="sng">
            <a:solidFill>
              <a:srgbClr val="FF00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5" idx="1"/>
          </p:cNvCxnSpPr>
          <p:nvPr/>
        </p:nvCxnSpPr>
        <p:spPr>
          <a:xfrm rot="5400000" flipH="1" flipV="1">
            <a:off x="990600" y="2590800"/>
            <a:ext cx="762000" cy="457200"/>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a:off x="7620000" y="3427412"/>
            <a:ext cx="457200" cy="1588"/>
          </a:xfrm>
          <a:prstGeom prst="straightConnector1">
            <a:avLst/>
          </a:prstGeom>
          <a:ln w="34925" cmpd="sng">
            <a:solidFill>
              <a:srgbClr val="FF0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620000" y="3198812"/>
            <a:ext cx="457200" cy="1588"/>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1" name="Arc 100"/>
          <p:cNvSpPr/>
          <p:nvPr/>
        </p:nvSpPr>
        <p:spPr>
          <a:xfrm flipH="1">
            <a:off x="6705600" y="2438400"/>
            <a:ext cx="685800" cy="1752600"/>
          </a:xfrm>
          <a:prstGeom prst="arc">
            <a:avLst>
              <a:gd name="adj1" fmla="val 16200000"/>
              <a:gd name="adj2" fmla="val 5407578"/>
            </a:avLst>
          </a:prstGeom>
          <a:ln w="34925">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900" b="1"/>
          </a:p>
        </p:txBody>
      </p:sp>
      <p:cxnSp>
        <p:nvCxnSpPr>
          <p:cNvPr id="103" name="Straight Arrow Connector 102"/>
          <p:cNvCxnSpPr>
            <a:stCxn id="10" idx="2"/>
            <a:endCxn id="14" idx="3"/>
          </p:cNvCxnSpPr>
          <p:nvPr/>
        </p:nvCxnSpPr>
        <p:spPr>
          <a:xfrm rot="10800000">
            <a:off x="6324600" y="3314700"/>
            <a:ext cx="609600" cy="1588"/>
          </a:xfrm>
          <a:prstGeom prst="straightConnector1">
            <a:avLst/>
          </a:prstGeom>
          <a:ln w="34925" cmpd="sng">
            <a:solidFill>
              <a:srgbClr val="FF0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2" idx="0"/>
            <a:endCxn id="13" idx="5"/>
          </p:cNvCxnSpPr>
          <p:nvPr/>
        </p:nvCxnSpPr>
        <p:spPr>
          <a:xfrm rot="16200000" flipV="1">
            <a:off x="7633868" y="4585867"/>
            <a:ext cx="405233" cy="633833"/>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1447800" y="1524000"/>
            <a:ext cx="1600200" cy="400110"/>
          </a:xfrm>
          <a:prstGeom prst="rect">
            <a:avLst/>
          </a:prstGeom>
          <a:noFill/>
        </p:spPr>
        <p:txBody>
          <a:bodyPr wrap="square" rtlCol="0">
            <a:spAutoFit/>
          </a:bodyPr>
          <a:lstStyle/>
          <a:p>
            <a:pPr algn="ctr"/>
            <a:r>
              <a:rPr lang="en-US" sz="2000" b="1" dirty="0" smtClean="0">
                <a:effectLst>
                  <a:outerShdw blurRad="38100" dist="38100" dir="2700000" algn="tl">
                    <a:srgbClr val="000000">
                      <a:alpha val="43137"/>
                    </a:srgbClr>
                  </a:outerShdw>
                </a:effectLst>
              </a:rPr>
              <a:t>Ai</a:t>
            </a:r>
            <a:endParaRPr lang="en-US" sz="2000" b="1" dirty="0">
              <a:effectLst>
                <a:outerShdw blurRad="38100" dist="38100" dir="2700000" algn="tl">
                  <a:srgbClr val="000000">
                    <a:alpha val="43137"/>
                  </a:srgbClr>
                </a:outerShdw>
              </a:effectLst>
            </a:endParaRPr>
          </a:p>
        </p:txBody>
      </p:sp>
      <p:sp>
        <p:nvSpPr>
          <p:cNvPr id="139" name="TextBox 138"/>
          <p:cNvSpPr txBox="1"/>
          <p:nvPr/>
        </p:nvSpPr>
        <p:spPr>
          <a:xfrm>
            <a:off x="3352800" y="838200"/>
            <a:ext cx="1600200" cy="400110"/>
          </a:xfrm>
          <a:prstGeom prst="rect">
            <a:avLst/>
          </a:prstGeom>
          <a:noFill/>
        </p:spPr>
        <p:txBody>
          <a:bodyPr wrap="square" rtlCol="0">
            <a:spAutoFit/>
          </a:bodyPr>
          <a:lstStyle/>
          <a:p>
            <a:pPr algn="ctr"/>
            <a:r>
              <a:rPr lang="en-US" sz="2000" b="1" dirty="0" err="1" smtClean="0">
                <a:effectLst>
                  <a:outerShdw blurRad="38100" dist="38100" dir="2700000" algn="tl">
                    <a:srgbClr val="000000">
                      <a:alpha val="43137"/>
                    </a:srgbClr>
                  </a:outerShdw>
                </a:effectLst>
              </a:rPr>
              <a:t>Aii</a:t>
            </a:r>
            <a:endParaRPr lang="en-US" sz="2000" b="1" dirty="0">
              <a:effectLst>
                <a:outerShdw blurRad="38100" dist="38100" dir="2700000" algn="tl">
                  <a:srgbClr val="000000">
                    <a:alpha val="43137"/>
                  </a:srgbClr>
                </a:outerShdw>
              </a:effectLst>
            </a:endParaRPr>
          </a:p>
        </p:txBody>
      </p:sp>
      <p:sp>
        <p:nvSpPr>
          <p:cNvPr id="140" name="TextBox 139"/>
          <p:cNvSpPr txBox="1"/>
          <p:nvPr/>
        </p:nvSpPr>
        <p:spPr>
          <a:xfrm>
            <a:off x="7772400" y="1676400"/>
            <a:ext cx="1066800" cy="400110"/>
          </a:xfrm>
          <a:prstGeom prst="rect">
            <a:avLst/>
          </a:prstGeom>
          <a:noFill/>
        </p:spPr>
        <p:txBody>
          <a:bodyPr wrap="square" rtlCol="0">
            <a:spAutoFit/>
          </a:bodyPr>
          <a:lstStyle/>
          <a:p>
            <a:pPr algn="ctr"/>
            <a:r>
              <a:rPr lang="en-US" sz="2000" b="1" dirty="0" smtClean="0">
                <a:effectLst>
                  <a:outerShdw blurRad="38100" dist="38100" dir="2700000" algn="tl">
                    <a:srgbClr val="000000">
                      <a:alpha val="43137"/>
                    </a:srgbClr>
                  </a:outerShdw>
                </a:effectLst>
              </a:rPr>
              <a:t>PFC</a:t>
            </a:r>
            <a:endParaRPr lang="en-US" sz="2000" b="1" dirty="0">
              <a:effectLst>
                <a:outerShdw blurRad="38100" dist="38100" dir="2700000" algn="tl">
                  <a:srgbClr val="000000">
                    <a:alpha val="43137"/>
                  </a:srgbClr>
                </a:outerShdw>
              </a:effectLst>
            </a:endParaRPr>
          </a:p>
        </p:txBody>
      </p:sp>
      <p:sp>
        <p:nvSpPr>
          <p:cNvPr id="160" name="Arc 159"/>
          <p:cNvSpPr/>
          <p:nvPr/>
        </p:nvSpPr>
        <p:spPr>
          <a:xfrm>
            <a:off x="1981200" y="3657600"/>
            <a:ext cx="5105400" cy="2286000"/>
          </a:xfrm>
          <a:prstGeom prst="arc">
            <a:avLst>
              <a:gd name="adj1" fmla="val 21541610"/>
              <a:gd name="adj2" fmla="val 10768464"/>
            </a:avLst>
          </a:prstGeom>
          <a:ln w="34925">
            <a:solidFill>
              <a:srgbClr val="FF0000"/>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900" b="1"/>
          </a:p>
        </p:txBody>
      </p:sp>
      <p:sp>
        <p:nvSpPr>
          <p:cNvPr id="4" name="Rounded Rectangle 3"/>
          <p:cNvSpPr/>
          <p:nvPr/>
        </p:nvSpPr>
        <p:spPr>
          <a:xfrm>
            <a:off x="457200" y="2971800"/>
            <a:ext cx="838200" cy="685800"/>
          </a:xfrm>
          <a:prstGeom prst="roundRect">
            <a:avLst/>
          </a:prstGeom>
          <a:solidFill>
            <a:schemeClr val="accent3">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MGN</a:t>
            </a:r>
            <a:endParaRPr lang="en-US" sz="1900" b="1" dirty="0"/>
          </a:p>
        </p:txBody>
      </p:sp>
      <p:sp>
        <p:nvSpPr>
          <p:cNvPr id="5" name="Rounded Rectangle 4"/>
          <p:cNvSpPr/>
          <p:nvPr/>
        </p:nvSpPr>
        <p:spPr>
          <a:xfrm>
            <a:off x="1600200" y="1981200"/>
            <a:ext cx="1295400" cy="914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Up Selective Units</a:t>
            </a:r>
            <a:endParaRPr lang="en-US" sz="1900" b="1" dirty="0"/>
          </a:p>
        </p:txBody>
      </p:sp>
      <p:sp>
        <p:nvSpPr>
          <p:cNvPr id="6" name="Rounded Rectangle 5"/>
          <p:cNvSpPr/>
          <p:nvPr/>
        </p:nvSpPr>
        <p:spPr>
          <a:xfrm>
            <a:off x="1600200" y="3657600"/>
            <a:ext cx="1295400" cy="914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Down Selective Units</a:t>
            </a:r>
            <a:endParaRPr lang="en-US" sz="1900" b="1" dirty="0"/>
          </a:p>
        </p:txBody>
      </p:sp>
      <p:sp>
        <p:nvSpPr>
          <p:cNvPr id="7" name="Rounded Rectangle 6"/>
          <p:cNvSpPr/>
          <p:nvPr/>
        </p:nvSpPr>
        <p:spPr>
          <a:xfrm>
            <a:off x="3505200" y="1295400"/>
            <a:ext cx="1295400" cy="914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Up Selective Units</a:t>
            </a:r>
            <a:endParaRPr lang="en-US" sz="1900" b="1" dirty="0"/>
          </a:p>
        </p:txBody>
      </p:sp>
      <p:sp>
        <p:nvSpPr>
          <p:cNvPr id="8" name="Rounded Rectangle 7"/>
          <p:cNvSpPr/>
          <p:nvPr/>
        </p:nvSpPr>
        <p:spPr>
          <a:xfrm>
            <a:off x="3505200" y="2819400"/>
            <a:ext cx="1295400" cy="914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Contour Selective Units</a:t>
            </a:r>
            <a:endParaRPr lang="en-US" sz="1900" b="1" dirty="0"/>
          </a:p>
        </p:txBody>
      </p:sp>
      <p:sp>
        <p:nvSpPr>
          <p:cNvPr id="9" name="Rounded Rectangle 8"/>
          <p:cNvSpPr/>
          <p:nvPr/>
        </p:nvSpPr>
        <p:spPr>
          <a:xfrm>
            <a:off x="3505200" y="4343400"/>
            <a:ext cx="1295400" cy="914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Down Selective Units</a:t>
            </a:r>
            <a:endParaRPr lang="en-US" sz="1900" b="1" dirty="0"/>
          </a:p>
        </p:txBody>
      </p:sp>
      <p:sp>
        <p:nvSpPr>
          <p:cNvPr id="10" name="Oval 9"/>
          <p:cNvSpPr/>
          <p:nvPr/>
        </p:nvSpPr>
        <p:spPr>
          <a:xfrm>
            <a:off x="6934200" y="2971800"/>
            <a:ext cx="685800" cy="68580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D1</a:t>
            </a:r>
            <a:endParaRPr lang="en-US" sz="1900" b="1" dirty="0"/>
          </a:p>
        </p:txBody>
      </p:sp>
      <p:sp>
        <p:nvSpPr>
          <p:cNvPr id="11" name="Oval 10"/>
          <p:cNvSpPr/>
          <p:nvPr/>
        </p:nvSpPr>
        <p:spPr>
          <a:xfrm>
            <a:off x="6934200" y="1828800"/>
            <a:ext cx="685800" cy="68580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FS</a:t>
            </a:r>
            <a:endParaRPr lang="en-US" sz="1900" b="1" dirty="0"/>
          </a:p>
        </p:txBody>
      </p:sp>
      <p:sp>
        <p:nvSpPr>
          <p:cNvPr id="12" name="Oval 11"/>
          <p:cNvSpPr/>
          <p:nvPr/>
        </p:nvSpPr>
        <p:spPr>
          <a:xfrm>
            <a:off x="8077200" y="2971800"/>
            <a:ext cx="685800" cy="68580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R</a:t>
            </a:r>
            <a:endParaRPr lang="en-US" sz="1900" b="1" dirty="0"/>
          </a:p>
        </p:txBody>
      </p:sp>
      <p:sp>
        <p:nvSpPr>
          <p:cNvPr id="14" name="Rounded Rectangle 13"/>
          <p:cNvSpPr/>
          <p:nvPr/>
        </p:nvSpPr>
        <p:spPr>
          <a:xfrm>
            <a:off x="5486400" y="2971800"/>
            <a:ext cx="838200" cy="685800"/>
          </a:xfrm>
          <a:prstGeom prst="roundRect">
            <a:avLst/>
          </a:prstGeom>
          <a:solidFill>
            <a:schemeClr val="accent4">
              <a:lumMod val="75000"/>
            </a:schemeClr>
          </a:solidFill>
          <a:ln>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ST</a:t>
            </a:r>
            <a:endParaRPr lang="en-US" sz="1900" b="1" dirty="0"/>
          </a:p>
        </p:txBody>
      </p:sp>
      <p:sp>
        <p:nvSpPr>
          <p:cNvPr id="102" name="Oval 101"/>
          <p:cNvSpPr/>
          <p:nvPr/>
        </p:nvSpPr>
        <p:spPr>
          <a:xfrm>
            <a:off x="7315200" y="5105400"/>
            <a:ext cx="1676400" cy="381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Attention</a:t>
            </a:r>
            <a:endParaRPr lang="en-US" sz="1900" b="1" dirty="0"/>
          </a:p>
        </p:txBody>
      </p:sp>
      <p:cxnSp>
        <p:nvCxnSpPr>
          <p:cNvPr id="167" name="Straight Arrow Connector 166"/>
          <p:cNvCxnSpPr>
            <a:stCxn id="12" idx="4"/>
            <a:endCxn id="13" idx="6"/>
          </p:cNvCxnSpPr>
          <p:nvPr/>
        </p:nvCxnSpPr>
        <p:spPr>
          <a:xfrm rot="5400000">
            <a:off x="7620000" y="3657600"/>
            <a:ext cx="800100" cy="800100"/>
          </a:xfrm>
          <a:prstGeom prst="straightConnector1">
            <a:avLst/>
          </a:prstGeom>
          <a:ln w="34925" cmpd="sng">
            <a:solidFill>
              <a:srgbClr val="FF0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0" name="Rectangle 61"/>
          <p:cNvSpPr>
            <a:spLocks noChangeArrowheads="1"/>
          </p:cNvSpPr>
          <p:nvPr/>
        </p:nvSpPr>
        <p:spPr bwMode="auto">
          <a:xfrm>
            <a:off x="6477000" y="5715000"/>
            <a:ext cx="2473433" cy="976165"/>
          </a:xfrm>
          <a:prstGeom prst="rect">
            <a:avLst/>
          </a:prstGeom>
          <a:noFill/>
          <a:ln w="22225" cmpd="thickThin">
            <a:solidFill>
              <a:schemeClr val="tx1">
                <a:lumMod val="85000"/>
                <a:lumOff val="15000"/>
              </a:schemeClr>
            </a:solidFill>
            <a:miter lim="800000"/>
            <a:headEnd/>
            <a:tailEnd/>
          </a:ln>
          <a:effectLst>
            <a:outerShdw blurRad="50800" dist="38100" dir="2700000" algn="tl" rotWithShape="0">
              <a:prstClr val="black">
                <a:alpha val="40000"/>
              </a:prstClr>
            </a:outerShdw>
          </a:effectLst>
        </p:spPr>
        <p:txBody>
          <a:bodyPr wrap="none" lIns="90487" tIns="44450" rIns="90487" bIns="44450">
            <a:spAutoFit/>
          </a:bodyPr>
          <a:lstStyle/>
          <a:p>
            <a:pPr algn="l" eaLnBrk="0" hangingPunct="0">
              <a:lnSpc>
                <a:spcPct val="90000"/>
              </a:lnSpc>
            </a:pPr>
            <a:r>
              <a:rPr lang="en-US" sz="1600" dirty="0">
                <a:solidFill>
                  <a:schemeClr val="tx1">
                    <a:lumMod val="95000"/>
                    <a:lumOff val="5000"/>
                  </a:schemeClr>
                </a:solidFill>
              </a:rPr>
              <a:t>FS </a:t>
            </a:r>
            <a:r>
              <a:rPr lang="en-US" sz="1600" dirty="0" smtClean="0">
                <a:solidFill>
                  <a:schemeClr val="tx1">
                    <a:lumMod val="95000"/>
                    <a:lumOff val="5000"/>
                  </a:schemeClr>
                </a:solidFill>
              </a:rPr>
              <a:t>= </a:t>
            </a:r>
            <a:r>
              <a:rPr lang="en-US" sz="1600" dirty="0">
                <a:solidFill>
                  <a:schemeClr val="tx1">
                    <a:lumMod val="95000"/>
                    <a:lumOff val="5000"/>
                  </a:schemeClr>
                </a:solidFill>
              </a:rPr>
              <a:t>cue selective</a:t>
            </a:r>
          </a:p>
          <a:p>
            <a:pPr algn="l" eaLnBrk="0" hangingPunct="0">
              <a:lnSpc>
                <a:spcPct val="90000"/>
              </a:lnSpc>
            </a:pPr>
            <a:r>
              <a:rPr lang="en-US" sz="1600" dirty="0">
                <a:solidFill>
                  <a:schemeClr val="tx1">
                    <a:lumMod val="95000"/>
                    <a:lumOff val="5000"/>
                  </a:schemeClr>
                </a:solidFill>
              </a:rPr>
              <a:t>D1 = delay selective</a:t>
            </a:r>
          </a:p>
          <a:p>
            <a:pPr algn="l" eaLnBrk="0" hangingPunct="0">
              <a:lnSpc>
                <a:spcPct val="90000"/>
              </a:lnSpc>
            </a:pPr>
            <a:r>
              <a:rPr lang="en-US" sz="1600" dirty="0">
                <a:solidFill>
                  <a:schemeClr val="tx1">
                    <a:lumMod val="95000"/>
                    <a:lumOff val="5000"/>
                  </a:schemeClr>
                </a:solidFill>
              </a:rPr>
              <a:t>D2 = </a:t>
            </a:r>
            <a:r>
              <a:rPr lang="en-US" sz="1600" dirty="0" err="1">
                <a:solidFill>
                  <a:schemeClr val="tx1">
                    <a:lumMod val="95000"/>
                    <a:lumOff val="5000"/>
                  </a:schemeClr>
                </a:solidFill>
              </a:rPr>
              <a:t>delay+cue</a:t>
            </a:r>
            <a:r>
              <a:rPr lang="en-US" sz="1600" dirty="0">
                <a:solidFill>
                  <a:schemeClr val="tx1">
                    <a:lumMod val="95000"/>
                    <a:lumOff val="5000"/>
                  </a:schemeClr>
                </a:solidFill>
              </a:rPr>
              <a:t> selective</a:t>
            </a:r>
          </a:p>
          <a:p>
            <a:pPr algn="l" eaLnBrk="0" hangingPunct="0">
              <a:lnSpc>
                <a:spcPct val="90000"/>
              </a:lnSpc>
            </a:pPr>
            <a:r>
              <a:rPr lang="en-US" sz="1600" dirty="0" smtClean="0">
                <a:solidFill>
                  <a:schemeClr val="tx1">
                    <a:lumMod val="95000"/>
                    <a:lumOff val="5000"/>
                  </a:schemeClr>
                </a:solidFill>
              </a:rPr>
              <a:t> R  = </a:t>
            </a:r>
            <a:r>
              <a:rPr lang="en-US" sz="1600" dirty="0">
                <a:solidFill>
                  <a:schemeClr val="tx1">
                    <a:lumMod val="95000"/>
                    <a:lumOff val="5000"/>
                  </a:schemeClr>
                </a:solidFill>
              </a:rPr>
              <a:t>response selective</a:t>
            </a:r>
          </a:p>
        </p:txBody>
      </p:sp>
      <p:sp>
        <p:nvSpPr>
          <p:cNvPr id="48" name="Arc 47"/>
          <p:cNvSpPr/>
          <p:nvPr/>
        </p:nvSpPr>
        <p:spPr>
          <a:xfrm>
            <a:off x="4800600" y="3657600"/>
            <a:ext cx="2209800" cy="1371600"/>
          </a:xfrm>
          <a:prstGeom prst="arc">
            <a:avLst>
              <a:gd name="adj1" fmla="val 690189"/>
              <a:gd name="adj2" fmla="val 9249302"/>
            </a:avLst>
          </a:prstGeom>
          <a:ln w="34925">
            <a:solidFill>
              <a:srgbClr val="FF0000"/>
            </a:solidFill>
            <a:prstDash val="dash"/>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900" b="1"/>
          </a:p>
        </p:txBody>
      </p:sp>
      <p:sp>
        <p:nvSpPr>
          <p:cNvPr id="49" name="Arc 48"/>
          <p:cNvSpPr/>
          <p:nvPr/>
        </p:nvSpPr>
        <p:spPr>
          <a:xfrm>
            <a:off x="2286000" y="3733800"/>
            <a:ext cx="4724400" cy="2057400"/>
          </a:xfrm>
          <a:prstGeom prst="arc">
            <a:avLst>
              <a:gd name="adj1" fmla="val 21543978"/>
              <a:gd name="adj2" fmla="val 10745835"/>
            </a:avLst>
          </a:prstGeom>
          <a:ln w="34925">
            <a:solidFill>
              <a:srgbClr val="FF0000"/>
            </a:solidFill>
            <a:prstDash val="dash"/>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900" b="1"/>
          </a:p>
        </p:txBody>
      </p:sp>
      <p:grpSp>
        <p:nvGrpSpPr>
          <p:cNvPr id="52" name="Group 51"/>
          <p:cNvGrpSpPr/>
          <p:nvPr/>
        </p:nvGrpSpPr>
        <p:grpSpPr>
          <a:xfrm>
            <a:off x="152400" y="5791200"/>
            <a:ext cx="2819400" cy="923330"/>
            <a:chOff x="228600" y="5715000"/>
            <a:chExt cx="2971800" cy="923330"/>
          </a:xfrm>
        </p:grpSpPr>
        <p:grpSp>
          <p:nvGrpSpPr>
            <p:cNvPr id="3" name="Group 190"/>
            <p:cNvGrpSpPr/>
            <p:nvPr/>
          </p:nvGrpSpPr>
          <p:grpSpPr>
            <a:xfrm>
              <a:off x="228600" y="5715000"/>
              <a:ext cx="2971800" cy="923330"/>
              <a:chOff x="457200" y="5867400"/>
              <a:chExt cx="2743200" cy="923330"/>
            </a:xfrm>
          </p:grpSpPr>
          <p:sp>
            <p:nvSpPr>
              <p:cNvPr id="130" name="TextBox 129"/>
              <p:cNvSpPr txBox="1"/>
              <p:nvPr/>
            </p:nvSpPr>
            <p:spPr>
              <a:xfrm>
                <a:off x="457200" y="5867400"/>
                <a:ext cx="2743200" cy="923330"/>
              </a:xfrm>
              <a:prstGeom prst="rect">
                <a:avLst/>
              </a:prstGeom>
              <a:noFill/>
              <a:ln w="22225" cmpd="thickThin">
                <a:solidFill>
                  <a:schemeClr val="tx1">
                    <a:lumMod val="85000"/>
                    <a:lumOff val="15000"/>
                  </a:schemeClr>
                </a:solidFill>
              </a:ln>
              <a:effectLst>
                <a:outerShdw blurRad="50800" dist="38100" dir="2700000" algn="tl" rotWithShape="0">
                  <a:prstClr val="black">
                    <a:alpha val="40000"/>
                  </a:prstClr>
                </a:outerShdw>
              </a:effectLst>
            </p:spPr>
            <p:txBody>
              <a:bodyPr wrap="square" rtlCol="0">
                <a:spAutoFit/>
              </a:bodyPr>
              <a:lstStyle/>
              <a:p>
                <a:r>
                  <a:rPr lang="en-US" dirty="0" smtClean="0">
                    <a:solidFill>
                      <a:schemeClr val="tx1">
                        <a:lumMod val="95000"/>
                        <a:lumOff val="5000"/>
                      </a:schemeClr>
                    </a:solidFill>
                  </a:rPr>
                  <a:t>Excitatory   E </a:t>
                </a:r>
                <a:r>
                  <a:rPr lang="en-US" dirty="0" smtClean="0">
                    <a:solidFill>
                      <a:schemeClr val="tx1">
                        <a:lumMod val="95000"/>
                        <a:lumOff val="5000"/>
                      </a:schemeClr>
                    </a:solidFill>
                    <a:latin typeface="Symbol" pitchFamily="18" charset="2"/>
                  </a:rPr>
                  <a:t> </a:t>
                </a:r>
                <a:r>
                  <a:rPr lang="en-US" dirty="0" smtClean="0">
                    <a:solidFill>
                      <a:schemeClr val="tx1">
                        <a:lumMod val="95000"/>
                        <a:lumOff val="5000"/>
                      </a:schemeClr>
                    </a:solidFill>
                    <a:latin typeface="Arial" pitchFamily="34" charset="0"/>
                    <a:cs typeface="Arial" pitchFamily="34" charset="0"/>
                  </a:rPr>
                  <a:t>E</a:t>
                </a:r>
              </a:p>
              <a:p>
                <a:r>
                  <a:rPr lang="en-US" dirty="0" smtClean="0">
                    <a:solidFill>
                      <a:schemeClr val="tx1">
                        <a:lumMod val="95000"/>
                        <a:lumOff val="5000"/>
                      </a:schemeClr>
                    </a:solidFill>
                  </a:rPr>
                  <a:t>Inhibitory    E </a:t>
                </a:r>
                <a:r>
                  <a:rPr lang="en-US" dirty="0" smtClean="0">
                    <a:solidFill>
                      <a:schemeClr val="tx1">
                        <a:lumMod val="95000"/>
                        <a:lumOff val="5000"/>
                      </a:schemeClr>
                    </a:solidFill>
                    <a:latin typeface="Symbol" pitchFamily="18" charset="2"/>
                  </a:rPr>
                  <a:t> </a:t>
                </a:r>
                <a:r>
                  <a:rPr lang="en-US" dirty="0" smtClean="0">
                    <a:solidFill>
                      <a:schemeClr val="tx1">
                        <a:lumMod val="95000"/>
                        <a:lumOff val="5000"/>
                      </a:schemeClr>
                    </a:solidFill>
                    <a:latin typeface="Arial" pitchFamily="34" charset="0"/>
                    <a:cs typeface="Arial" pitchFamily="34" charset="0"/>
                  </a:rPr>
                  <a:t>I</a:t>
                </a:r>
                <a:br>
                  <a:rPr lang="en-US" dirty="0" smtClean="0">
                    <a:solidFill>
                      <a:schemeClr val="tx1">
                        <a:lumMod val="95000"/>
                        <a:lumOff val="5000"/>
                      </a:schemeClr>
                    </a:solidFill>
                    <a:latin typeface="Arial" pitchFamily="34" charset="0"/>
                    <a:cs typeface="Arial" pitchFamily="34" charset="0"/>
                  </a:rPr>
                </a:br>
                <a:r>
                  <a:rPr lang="en-US" dirty="0" smtClean="0">
                    <a:solidFill>
                      <a:schemeClr val="tx1">
                        <a:lumMod val="95000"/>
                        <a:lumOff val="5000"/>
                      </a:schemeClr>
                    </a:solidFill>
                  </a:rPr>
                  <a:t>Inhibitory    E </a:t>
                </a:r>
                <a:r>
                  <a:rPr lang="en-US" dirty="0" smtClean="0">
                    <a:solidFill>
                      <a:schemeClr val="tx1">
                        <a:lumMod val="95000"/>
                        <a:lumOff val="5000"/>
                      </a:schemeClr>
                    </a:solidFill>
                    <a:latin typeface="Symbol" pitchFamily="18" charset="2"/>
                  </a:rPr>
                  <a:t> </a:t>
                </a:r>
                <a:r>
                  <a:rPr lang="en-US" dirty="0" err="1" smtClean="0">
                    <a:solidFill>
                      <a:schemeClr val="tx1">
                        <a:lumMod val="95000"/>
                        <a:lumOff val="5000"/>
                      </a:schemeClr>
                    </a:solidFill>
                    <a:latin typeface="Arial" pitchFamily="34" charset="0"/>
                    <a:cs typeface="Arial" pitchFamily="34" charset="0"/>
                  </a:rPr>
                  <a:t>nsI</a:t>
                </a:r>
                <a:endParaRPr lang="en-US" dirty="0" smtClean="0">
                  <a:solidFill>
                    <a:schemeClr val="tx1">
                      <a:lumMod val="95000"/>
                      <a:lumOff val="5000"/>
                    </a:schemeClr>
                  </a:solidFill>
                  <a:latin typeface="Arial" pitchFamily="34" charset="0"/>
                  <a:cs typeface="Arial" pitchFamily="34" charset="0"/>
                </a:endParaRPr>
              </a:p>
            </p:txBody>
          </p:sp>
          <p:cxnSp>
            <p:nvCxnSpPr>
              <p:cNvPr id="131" name="Straight Arrow Connector 130"/>
              <p:cNvCxnSpPr/>
              <p:nvPr/>
            </p:nvCxnSpPr>
            <p:spPr>
              <a:xfrm>
                <a:off x="2602523" y="6019800"/>
                <a:ext cx="457200" cy="1588"/>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2602523" y="6324600"/>
                <a:ext cx="457200" cy="1588"/>
              </a:xfrm>
              <a:prstGeom prst="straightConnector1">
                <a:avLst/>
              </a:prstGeom>
              <a:ln w="34925" cmpd="sng">
                <a:solidFill>
                  <a:srgbClr val="FF0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51" name="Straight Arrow Connector 50"/>
            <p:cNvCxnSpPr/>
            <p:nvPr/>
          </p:nvCxnSpPr>
          <p:spPr>
            <a:xfrm>
              <a:off x="2552700" y="6477000"/>
              <a:ext cx="495300" cy="1588"/>
            </a:xfrm>
            <a:prstGeom prst="straightConnector1">
              <a:avLst/>
            </a:prstGeom>
            <a:ln w="34925" cmpd="sng">
              <a:solidFill>
                <a:srgbClr val="FF0000"/>
              </a:solidFill>
              <a:prstDash val="dash"/>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3" name="Arc 52"/>
          <p:cNvSpPr/>
          <p:nvPr/>
        </p:nvSpPr>
        <p:spPr>
          <a:xfrm>
            <a:off x="4800600" y="3810000"/>
            <a:ext cx="2514600" cy="1752600"/>
          </a:xfrm>
          <a:prstGeom prst="arc">
            <a:avLst>
              <a:gd name="adj1" fmla="val 230425"/>
              <a:gd name="adj2" fmla="val 9167226"/>
            </a:avLst>
          </a:prstGeom>
          <a:ln w="34925">
            <a:solidFill>
              <a:srgbClr val="FF0000"/>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900" b="1"/>
          </a:p>
        </p:txBody>
      </p:sp>
      <p:sp>
        <p:nvSpPr>
          <p:cNvPr id="13" name="Oval 12"/>
          <p:cNvSpPr/>
          <p:nvPr/>
        </p:nvSpPr>
        <p:spPr>
          <a:xfrm>
            <a:off x="6934200" y="4114800"/>
            <a:ext cx="685800" cy="68580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D2</a:t>
            </a:r>
            <a:endParaRPr lang="en-US" sz="1900" b="1" dirty="0"/>
          </a:p>
        </p:txBody>
      </p:sp>
      <p:sp>
        <p:nvSpPr>
          <p:cNvPr id="63" name="TextBox 62"/>
          <p:cNvSpPr txBox="1"/>
          <p:nvPr/>
        </p:nvSpPr>
        <p:spPr>
          <a:xfrm>
            <a:off x="3124200" y="6096000"/>
            <a:ext cx="3200400" cy="584775"/>
          </a:xfrm>
          <a:prstGeom prst="rect">
            <a:avLst/>
          </a:prstGeom>
          <a:noFill/>
        </p:spPr>
        <p:txBody>
          <a:bodyPr wrap="square" rtlCol="0">
            <a:spAutoFit/>
          </a:bodyPr>
          <a:lstStyle/>
          <a:p>
            <a:pPr algn="ctr"/>
            <a:r>
              <a:rPr lang="en-US" sz="1600" b="1" dirty="0" smtClean="0"/>
              <a:t>Figure 7:</a:t>
            </a:r>
            <a:r>
              <a:rPr lang="en-US" sz="1600" dirty="0" smtClean="0"/>
              <a:t> Modified network diagram of auditory </a:t>
            </a:r>
            <a:r>
              <a:rPr lang="en-US" sz="1600" dirty="0" smtClean="0"/>
              <a:t>model</a:t>
            </a:r>
            <a:endParaRPr lang="en-US" sz="1600" b="1" dirty="0"/>
          </a:p>
        </p:txBody>
      </p:sp>
      <p:cxnSp>
        <p:nvCxnSpPr>
          <p:cNvPr id="59" name="Straight Arrow Connector 58"/>
          <p:cNvCxnSpPr/>
          <p:nvPr/>
        </p:nvCxnSpPr>
        <p:spPr>
          <a:xfrm>
            <a:off x="76200" y="3352800"/>
            <a:ext cx="381000" cy="1588"/>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wipe(right)">
                                      <p:cBhvr>
                                        <p:cTn id="7" dur="500"/>
                                        <p:tgtEl>
                                          <p:spTgt spid="16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right)">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1"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right)">
                                      <p:cBhvr>
                                        <p:cTn id="15" dur="500"/>
                                        <p:tgtEl>
                                          <p:spTgt spid="48"/>
                                        </p:tgtEl>
                                      </p:cBhvr>
                                    </p:animEffect>
                                  </p:childTnLst>
                                </p:cTn>
                              </p:par>
                              <p:par>
                                <p:cTn id="16" presetID="22" presetClass="entr" presetSubtype="2" fill="hold" grpId="1"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right)">
                                      <p:cBhvr>
                                        <p:cTn id="1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p:bldP spid="48" grpId="1" animBg="1"/>
      <p:bldP spid="49" grpId="1"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MEG – Assumptions</a:t>
            </a:r>
            <a:endParaRPr lang="en-US" dirty="0"/>
          </a:p>
        </p:txBody>
      </p:sp>
      <p:sp>
        <p:nvSpPr>
          <p:cNvPr id="3" name="Content Placeholder 2"/>
          <p:cNvSpPr>
            <a:spLocks noGrp="1"/>
          </p:cNvSpPr>
          <p:nvPr>
            <p:ph sz="quarter" idx="1"/>
          </p:nvPr>
        </p:nvSpPr>
        <p:spPr/>
        <p:txBody>
          <a:bodyPr/>
          <a:lstStyle/>
          <a:p>
            <a:r>
              <a:rPr lang="en-US" dirty="0" smtClean="0"/>
              <a:t>Current dipole representing a region of the model can change strength but not direction.</a:t>
            </a:r>
          </a:p>
          <a:p>
            <a:pPr>
              <a:buNone/>
            </a:pPr>
            <a:endParaRPr lang="en-US" dirty="0" smtClean="0"/>
          </a:p>
          <a:p>
            <a:pPr>
              <a:buNone/>
            </a:pPr>
            <a:endParaRPr lang="en-US" dirty="0" smtClean="0"/>
          </a:p>
          <a:p>
            <a:pPr algn="ctr">
              <a:buNone/>
            </a:pPr>
            <a:r>
              <a:rPr lang="en-US" sz="2800" dirty="0" smtClean="0"/>
              <a:t>(to excitatory neuronal elements)</a:t>
            </a:r>
          </a:p>
          <a:p>
            <a:endParaRPr lang="en-US" dirty="0" smtClean="0"/>
          </a:p>
          <a:p>
            <a:r>
              <a:rPr lang="en-US" b="1" dirty="0" smtClean="0"/>
              <a:t>MEG signal at source ~ local field potential</a:t>
            </a:r>
          </a:p>
          <a:p>
            <a:endParaRPr lang="en-US" dirty="0"/>
          </a:p>
        </p:txBody>
      </p:sp>
      <p:graphicFrame>
        <p:nvGraphicFramePr>
          <p:cNvPr id="39940" name="Object 4"/>
          <p:cNvGraphicFramePr>
            <a:graphicFrameLocks noChangeAspect="1"/>
          </p:cNvGraphicFramePr>
          <p:nvPr/>
        </p:nvGraphicFramePr>
        <p:xfrm>
          <a:off x="1676400" y="3276600"/>
          <a:ext cx="5768166" cy="601664"/>
        </p:xfrm>
        <a:graphic>
          <a:graphicData uri="http://schemas.openxmlformats.org/presentationml/2006/ole">
            <p:oleObj spid="_x0000_s39940" name="Equation" r:id="rId4" imgW="2400120" imgH="24120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a:t>
            </a:r>
            <a:endParaRPr lang="en-US" dirty="0"/>
          </a:p>
        </p:txBody>
      </p:sp>
      <p:sp>
        <p:nvSpPr>
          <p:cNvPr id="5" name="Content Placeholder 4"/>
          <p:cNvSpPr>
            <a:spLocks noGrp="1"/>
          </p:cNvSpPr>
          <p:nvPr>
            <p:ph sz="quarter" idx="1"/>
          </p:nvPr>
        </p:nvSpPr>
        <p:spPr/>
        <p:txBody>
          <a:bodyPr/>
          <a:lstStyle/>
          <a:p>
            <a:r>
              <a:rPr lang="en-US" dirty="0" smtClean="0"/>
              <a:t>Experimental Data</a:t>
            </a:r>
            <a:endParaRPr lang="en-US" dirty="0"/>
          </a:p>
        </p:txBody>
      </p:sp>
      <p:sp>
        <p:nvSpPr>
          <p:cNvPr id="6" name="Content Placeholder 5"/>
          <p:cNvSpPr>
            <a:spLocks noGrp="1"/>
          </p:cNvSpPr>
          <p:nvPr>
            <p:ph sz="quarter" idx="2"/>
          </p:nvPr>
        </p:nvSpPr>
        <p:spPr/>
        <p:txBody>
          <a:bodyPr/>
          <a:lstStyle/>
          <a:p>
            <a:r>
              <a:rPr lang="en-US" dirty="0" smtClean="0"/>
              <a:t>Simulation</a:t>
            </a:r>
            <a:endParaRPr lang="en-US" dirty="0"/>
          </a:p>
        </p:txBody>
      </p:sp>
      <p:graphicFrame>
        <p:nvGraphicFramePr>
          <p:cNvPr id="7" name="Object 6"/>
          <p:cNvGraphicFramePr>
            <a:graphicFrameLocks noChangeAspect="1"/>
          </p:cNvGraphicFramePr>
          <p:nvPr/>
        </p:nvGraphicFramePr>
        <p:xfrm>
          <a:off x="1524000" y="5245100"/>
          <a:ext cx="1644855" cy="698500"/>
        </p:xfrm>
        <a:graphic>
          <a:graphicData uri="http://schemas.openxmlformats.org/presentationml/2006/ole">
            <p:oleObj spid="_x0000_s26626" name="Equation" r:id="rId4" imgW="927000" imgH="393480" progId="Equation.DSMT4">
              <p:embed/>
            </p:oleObj>
          </a:graphicData>
        </a:graphic>
      </p:graphicFrame>
      <p:grpSp>
        <p:nvGrpSpPr>
          <p:cNvPr id="16" name="Group 15"/>
          <p:cNvGrpSpPr/>
          <p:nvPr/>
        </p:nvGrpSpPr>
        <p:grpSpPr>
          <a:xfrm>
            <a:off x="674198" y="2069068"/>
            <a:ext cx="3440602" cy="2807732"/>
            <a:chOff x="609600" y="1905000"/>
            <a:chExt cx="3440602" cy="2807732"/>
          </a:xfrm>
        </p:grpSpPr>
        <p:pic>
          <p:nvPicPr>
            <p:cNvPr id="23554" name="Picture 2"/>
            <p:cNvPicPr>
              <a:picLocks noChangeAspect="1" noChangeArrowheads="1"/>
            </p:cNvPicPr>
            <p:nvPr/>
          </p:nvPicPr>
          <p:blipFill>
            <a:blip r:embed="rId5" cstate="print"/>
            <a:srcRect l="75233" t="48869" b="35084"/>
            <a:stretch>
              <a:fillRect/>
            </a:stretch>
          </p:blipFill>
          <p:spPr bwMode="auto">
            <a:xfrm>
              <a:off x="762000" y="1905000"/>
              <a:ext cx="3288202" cy="2514600"/>
            </a:xfrm>
            <a:prstGeom prst="rect">
              <a:avLst/>
            </a:prstGeom>
            <a:noFill/>
            <a:ln w="9525">
              <a:noFill/>
              <a:miter lim="800000"/>
              <a:headEnd/>
              <a:tailEnd/>
            </a:ln>
            <a:effectLst/>
          </p:spPr>
        </p:pic>
        <p:sp>
          <p:nvSpPr>
            <p:cNvPr id="8" name="TextBox 7"/>
            <p:cNvSpPr txBox="1"/>
            <p:nvPr/>
          </p:nvSpPr>
          <p:spPr>
            <a:xfrm>
              <a:off x="2133600" y="4343400"/>
              <a:ext cx="990600" cy="369332"/>
            </a:xfrm>
            <a:prstGeom prst="rect">
              <a:avLst/>
            </a:prstGeom>
            <a:noFill/>
          </p:spPr>
          <p:txBody>
            <a:bodyPr wrap="square" rtlCol="0">
              <a:spAutoFit/>
            </a:bodyPr>
            <a:lstStyle/>
            <a:p>
              <a:r>
                <a:rPr lang="en-US" dirty="0" smtClean="0">
                  <a:latin typeface="+mj-lt"/>
                </a:rPr>
                <a:t>Time</a:t>
              </a:r>
              <a:endParaRPr lang="en-US" dirty="0">
                <a:latin typeface="+mj-lt"/>
              </a:endParaRPr>
            </a:p>
          </p:txBody>
        </p:sp>
        <p:sp>
          <p:nvSpPr>
            <p:cNvPr id="9" name="TextBox 8"/>
            <p:cNvSpPr txBox="1"/>
            <p:nvPr/>
          </p:nvSpPr>
          <p:spPr>
            <a:xfrm>
              <a:off x="609600" y="2743200"/>
              <a:ext cx="461665" cy="838200"/>
            </a:xfrm>
            <a:prstGeom prst="rect">
              <a:avLst/>
            </a:prstGeom>
            <a:noFill/>
          </p:spPr>
          <p:txBody>
            <a:bodyPr vert="vert270" wrap="square" rtlCol="0">
              <a:spAutoFit/>
            </a:bodyPr>
            <a:lstStyle/>
            <a:p>
              <a:r>
                <a:rPr lang="en-US" dirty="0" smtClean="0">
                  <a:latin typeface="+mj-lt"/>
                </a:rPr>
                <a:t>Activity</a:t>
              </a:r>
              <a:endParaRPr lang="en-US" dirty="0">
                <a:latin typeface="+mj-lt"/>
              </a:endParaRPr>
            </a:p>
          </p:txBody>
        </p:sp>
      </p:grpSp>
      <p:sp>
        <p:nvSpPr>
          <p:cNvPr id="10" name="TextBox 9"/>
          <p:cNvSpPr txBox="1"/>
          <p:nvPr/>
        </p:nvSpPr>
        <p:spPr>
          <a:xfrm>
            <a:off x="4876800" y="5373469"/>
            <a:ext cx="3352800" cy="646331"/>
          </a:xfrm>
          <a:prstGeom prst="rect">
            <a:avLst/>
          </a:prstGeom>
          <a:noFill/>
        </p:spPr>
        <p:txBody>
          <a:bodyPr wrap="square" rtlCol="0">
            <a:spAutoFit/>
          </a:bodyPr>
          <a:lstStyle/>
          <a:p>
            <a:r>
              <a:rPr lang="en-US" b="1" dirty="0" smtClean="0">
                <a:solidFill>
                  <a:srgbClr val="0000FF"/>
                </a:solidFill>
                <a:latin typeface="+mj-lt"/>
              </a:rPr>
              <a:t>S1</a:t>
            </a:r>
            <a:r>
              <a:rPr lang="en-US" b="1" dirty="0" smtClean="0">
                <a:latin typeface="+mj-lt"/>
              </a:rPr>
              <a:t>:</a:t>
            </a:r>
            <a:r>
              <a:rPr lang="en-US" dirty="0" smtClean="0">
                <a:latin typeface="+mj-lt"/>
              </a:rPr>
              <a:t> Onset of first stimulus</a:t>
            </a:r>
          </a:p>
          <a:p>
            <a:r>
              <a:rPr lang="en-US" b="1" dirty="0" smtClean="0">
                <a:solidFill>
                  <a:srgbClr val="FF0000"/>
                </a:solidFill>
                <a:latin typeface="+mj-lt"/>
              </a:rPr>
              <a:t>S2</a:t>
            </a:r>
            <a:r>
              <a:rPr lang="en-US" b="1" dirty="0" smtClean="0">
                <a:latin typeface="+mj-lt"/>
              </a:rPr>
              <a:t>:</a:t>
            </a:r>
            <a:r>
              <a:rPr lang="en-US" dirty="0" smtClean="0">
                <a:latin typeface="+mj-lt"/>
              </a:rPr>
              <a:t> Onset of second stimulus</a:t>
            </a:r>
            <a:endParaRPr lang="en-US" b="1" dirty="0">
              <a:latin typeface="+mj-lt"/>
            </a:endParaRPr>
          </a:p>
        </p:txBody>
      </p:sp>
      <p:pic>
        <p:nvPicPr>
          <p:cNvPr id="26629" name="Picture 5"/>
          <p:cNvPicPr>
            <a:picLocks noChangeAspect="1" noChangeArrowheads="1"/>
          </p:cNvPicPr>
          <p:nvPr/>
        </p:nvPicPr>
        <p:blipFill>
          <a:blip r:embed="rId6" cstate="print"/>
          <a:srcRect l="5556" t="1963" r="6944" b="1963"/>
          <a:stretch>
            <a:fillRect/>
          </a:stretch>
        </p:blipFill>
        <p:spPr bwMode="auto">
          <a:xfrm>
            <a:off x="4640873" y="2133600"/>
            <a:ext cx="3969727" cy="3276600"/>
          </a:xfrm>
          <a:prstGeom prst="rect">
            <a:avLst/>
          </a:prstGeom>
          <a:noFill/>
          <a:ln w="9525">
            <a:noFill/>
            <a:miter lim="800000"/>
            <a:headEnd/>
            <a:tailEnd/>
          </a:ln>
          <a:effectLst/>
        </p:spPr>
      </p:pic>
      <p:sp>
        <p:nvSpPr>
          <p:cNvPr id="11" name="TextBox 10"/>
          <p:cNvSpPr txBox="1"/>
          <p:nvPr/>
        </p:nvSpPr>
        <p:spPr>
          <a:xfrm>
            <a:off x="228600" y="6096000"/>
            <a:ext cx="8686800" cy="584775"/>
          </a:xfrm>
          <a:prstGeom prst="rect">
            <a:avLst/>
          </a:prstGeom>
          <a:noFill/>
        </p:spPr>
        <p:txBody>
          <a:bodyPr wrap="square" rtlCol="0">
            <a:spAutoFit/>
          </a:bodyPr>
          <a:lstStyle/>
          <a:p>
            <a:pPr algn="ctr"/>
            <a:r>
              <a:rPr lang="en-US" sz="1600" b="1" dirty="0" smtClean="0"/>
              <a:t>Figure 8:</a:t>
            </a:r>
            <a:r>
              <a:rPr lang="en-US" sz="1600" dirty="0" smtClean="0"/>
              <a:t> (A) Experimental data from a DMS task with successive trials overlayed (B) Simulated MEG data with successive trials overlayed (C) Modulation index equation</a:t>
            </a:r>
            <a:endParaRPr lang="en-US" sz="1600" b="1" dirty="0"/>
          </a:p>
        </p:txBody>
      </p:sp>
      <p:sp>
        <p:nvSpPr>
          <p:cNvPr id="12" name="TextBox 11"/>
          <p:cNvSpPr txBox="1"/>
          <p:nvPr/>
        </p:nvSpPr>
        <p:spPr>
          <a:xfrm>
            <a:off x="228600" y="2895600"/>
            <a:ext cx="533400" cy="400110"/>
          </a:xfrm>
          <a:prstGeom prst="rect">
            <a:avLst/>
          </a:prstGeom>
          <a:noFill/>
        </p:spPr>
        <p:txBody>
          <a:bodyPr wrap="square" rtlCol="0">
            <a:spAutoFit/>
          </a:bodyPr>
          <a:lstStyle/>
          <a:p>
            <a:r>
              <a:rPr lang="en-US" sz="2000" dirty="0" smtClean="0"/>
              <a:t>(A)</a:t>
            </a:r>
            <a:endParaRPr lang="en-US" sz="2000" dirty="0"/>
          </a:p>
        </p:txBody>
      </p:sp>
      <p:sp>
        <p:nvSpPr>
          <p:cNvPr id="13" name="TextBox 12"/>
          <p:cNvSpPr txBox="1"/>
          <p:nvPr/>
        </p:nvSpPr>
        <p:spPr>
          <a:xfrm>
            <a:off x="4038600" y="3048000"/>
            <a:ext cx="533400" cy="400110"/>
          </a:xfrm>
          <a:prstGeom prst="rect">
            <a:avLst/>
          </a:prstGeom>
          <a:noFill/>
        </p:spPr>
        <p:txBody>
          <a:bodyPr wrap="square" rtlCol="0">
            <a:spAutoFit/>
          </a:bodyPr>
          <a:lstStyle/>
          <a:p>
            <a:r>
              <a:rPr lang="en-US" sz="2000" dirty="0" smtClean="0"/>
              <a:t>(B)</a:t>
            </a:r>
            <a:endParaRPr lang="en-US" sz="2000" dirty="0"/>
          </a:p>
        </p:txBody>
      </p:sp>
      <p:sp>
        <p:nvSpPr>
          <p:cNvPr id="14" name="Rectangle 13"/>
          <p:cNvSpPr/>
          <p:nvPr/>
        </p:nvSpPr>
        <p:spPr>
          <a:xfrm>
            <a:off x="304800" y="4800600"/>
            <a:ext cx="3886200" cy="307777"/>
          </a:xfrm>
          <a:prstGeom prst="rect">
            <a:avLst/>
          </a:prstGeom>
        </p:spPr>
        <p:txBody>
          <a:bodyPr wrap="square">
            <a:spAutoFit/>
          </a:bodyPr>
          <a:lstStyle/>
          <a:p>
            <a:pPr algn="r">
              <a:spcBef>
                <a:spcPct val="50000"/>
              </a:spcBef>
            </a:pPr>
            <a:r>
              <a:rPr lang="en-US" sz="1400" dirty="0" smtClean="0"/>
              <a:t>(</a:t>
            </a:r>
            <a:r>
              <a:rPr lang="en-US" sz="1400" dirty="0" err="1" smtClean="0"/>
              <a:t>Feng</a:t>
            </a:r>
            <a:r>
              <a:rPr lang="en-US" sz="1400" dirty="0" smtClean="0"/>
              <a:t> et al., </a:t>
            </a:r>
            <a:r>
              <a:rPr lang="en-US" sz="1400" i="1" dirty="0" smtClean="0"/>
              <a:t>submitted for publication</a:t>
            </a:r>
            <a:r>
              <a:rPr lang="en-US" sz="1400" dirty="0" smtClean="0"/>
              <a:t>. Fig. 5b)</a:t>
            </a:r>
            <a:endParaRPr lang="en-US" sz="1400" dirty="0"/>
          </a:p>
        </p:txBody>
      </p:sp>
      <p:sp>
        <p:nvSpPr>
          <p:cNvPr id="15" name="TextBox 14"/>
          <p:cNvSpPr txBox="1"/>
          <p:nvPr/>
        </p:nvSpPr>
        <p:spPr>
          <a:xfrm>
            <a:off x="762000" y="5334000"/>
            <a:ext cx="685800" cy="400110"/>
          </a:xfrm>
          <a:prstGeom prst="rect">
            <a:avLst/>
          </a:prstGeom>
          <a:noFill/>
        </p:spPr>
        <p:txBody>
          <a:bodyPr wrap="square" rtlCol="0">
            <a:spAutoFit/>
          </a:bodyPr>
          <a:lstStyle/>
          <a:p>
            <a:r>
              <a:rPr lang="en-US" sz="2000" dirty="0" smtClean="0"/>
              <a:t>(C)</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10241" name="Picture 1"/>
          <p:cNvPicPr>
            <a:picLocks noChangeAspect="1" noChangeArrowheads="1"/>
          </p:cNvPicPr>
          <p:nvPr/>
        </p:nvPicPr>
        <p:blipFill>
          <a:blip r:embed="rId3" cstate="print"/>
          <a:srcRect/>
          <a:stretch>
            <a:fillRect/>
          </a:stretch>
        </p:blipFill>
        <p:spPr bwMode="auto">
          <a:xfrm>
            <a:off x="5120720" y="3657600"/>
            <a:ext cx="3718480" cy="2657058"/>
          </a:xfrm>
          <a:prstGeom prst="rect">
            <a:avLst/>
          </a:prstGeom>
          <a:noFill/>
          <a:ln w="9525">
            <a:solidFill>
              <a:schemeClr val="tx1">
                <a:lumMod val="85000"/>
                <a:lumOff val="15000"/>
              </a:schemeClr>
            </a:solidFill>
            <a:miter lim="800000"/>
            <a:headEnd/>
            <a:tailEnd/>
          </a:ln>
          <a:effectLst>
            <a:outerShdw blurRad="50800" dist="38100" dir="2700000" algn="tl" rotWithShape="0">
              <a:prstClr val="black">
                <a:alpha val="40000"/>
              </a:prstClr>
            </a:outerShdw>
          </a:effectLst>
        </p:spPr>
      </p:pic>
      <p:sp>
        <p:nvSpPr>
          <p:cNvPr id="5" name="Oval 4"/>
          <p:cNvSpPr/>
          <p:nvPr/>
        </p:nvSpPr>
        <p:spPr>
          <a:xfrm>
            <a:off x="7620000" y="4495800"/>
            <a:ext cx="1295400" cy="1676400"/>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p:cNvGraphicFramePr/>
          <p:nvPr/>
        </p:nvGraphicFramePr>
        <p:xfrm>
          <a:off x="762000" y="1371600"/>
          <a:ext cx="7772400" cy="49530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2819400" y="4953000"/>
            <a:ext cx="2133600" cy="461665"/>
          </a:xfrm>
          <a:prstGeom prst="rect">
            <a:avLst/>
          </a:prstGeom>
          <a:noFill/>
        </p:spPr>
        <p:txBody>
          <a:bodyPr wrap="square" rtlCol="0">
            <a:spAutoFit/>
          </a:bodyPr>
          <a:lstStyle/>
          <a:p>
            <a:r>
              <a:rPr lang="en-US" sz="2400" b="1" dirty="0" smtClean="0"/>
              <a:t>Experimental</a:t>
            </a:r>
            <a:endParaRPr lang="en-US" sz="2400" b="1" dirty="0"/>
          </a:p>
        </p:txBody>
      </p:sp>
      <p:sp>
        <p:nvSpPr>
          <p:cNvPr id="9" name="TextBox 8"/>
          <p:cNvSpPr txBox="1"/>
          <p:nvPr/>
        </p:nvSpPr>
        <p:spPr>
          <a:xfrm>
            <a:off x="5638800" y="1600200"/>
            <a:ext cx="1762539" cy="461665"/>
          </a:xfrm>
          <a:prstGeom prst="rect">
            <a:avLst/>
          </a:prstGeom>
          <a:noFill/>
        </p:spPr>
        <p:txBody>
          <a:bodyPr wrap="square" rtlCol="0">
            <a:spAutoFit/>
          </a:bodyPr>
          <a:lstStyle/>
          <a:p>
            <a:r>
              <a:rPr lang="en-US" sz="2400" b="1" dirty="0" smtClean="0"/>
              <a:t>Model</a:t>
            </a:r>
            <a:endParaRPr lang="en-US" sz="2400" b="1" dirty="0"/>
          </a:p>
        </p:txBody>
      </p:sp>
      <p:sp>
        <p:nvSpPr>
          <p:cNvPr id="8" name="TextBox 7"/>
          <p:cNvSpPr txBox="1"/>
          <p:nvPr/>
        </p:nvSpPr>
        <p:spPr>
          <a:xfrm>
            <a:off x="228600" y="3505200"/>
            <a:ext cx="4876800" cy="738664"/>
          </a:xfrm>
          <a:prstGeom prst="rect">
            <a:avLst/>
          </a:prstGeom>
          <a:noFill/>
        </p:spPr>
        <p:txBody>
          <a:bodyPr wrap="square" rtlCol="0">
            <a:spAutoFit/>
          </a:bodyPr>
          <a:lstStyle/>
          <a:p>
            <a:pPr algn="ctr"/>
            <a:r>
              <a:rPr lang="en-US" sz="1400" b="1" dirty="0" smtClean="0"/>
              <a:t>Figure 9:</a:t>
            </a:r>
            <a:r>
              <a:rPr lang="en-US" sz="1400" dirty="0" smtClean="0"/>
              <a:t> Modulation indices from simulated data with varying anatomical weights of excitatory to inhibitory connections from the PFC to the auditory cortex</a:t>
            </a:r>
            <a:endParaRPr lang="en-US" sz="1400" b="1" dirty="0"/>
          </a:p>
        </p:txBody>
      </p:sp>
      <p:sp>
        <p:nvSpPr>
          <p:cNvPr id="10" name="TextBox 9"/>
          <p:cNvSpPr txBox="1"/>
          <p:nvPr/>
        </p:nvSpPr>
        <p:spPr>
          <a:xfrm>
            <a:off x="5257800" y="6334780"/>
            <a:ext cx="3505200" cy="523220"/>
          </a:xfrm>
          <a:prstGeom prst="rect">
            <a:avLst/>
          </a:prstGeom>
          <a:noFill/>
        </p:spPr>
        <p:txBody>
          <a:bodyPr wrap="square" rtlCol="0">
            <a:spAutoFit/>
          </a:bodyPr>
          <a:lstStyle/>
          <a:p>
            <a:pPr algn="ctr"/>
            <a:r>
              <a:rPr lang="en-US" sz="1400" b="1" dirty="0" smtClean="0"/>
              <a:t>Figure 10:</a:t>
            </a:r>
            <a:r>
              <a:rPr lang="en-US" sz="1400" dirty="0" smtClean="0"/>
              <a:t> Modulation indices from experimental MEG data</a:t>
            </a:r>
            <a:endParaRPr lang="en-US" sz="1400" b="1" dirty="0"/>
          </a:p>
        </p:txBody>
      </p:sp>
      <p:sp>
        <p:nvSpPr>
          <p:cNvPr id="11" name="Rectangle 10"/>
          <p:cNvSpPr/>
          <p:nvPr/>
        </p:nvSpPr>
        <p:spPr>
          <a:xfrm>
            <a:off x="1066800" y="5410200"/>
            <a:ext cx="3886200" cy="307777"/>
          </a:xfrm>
          <a:prstGeom prst="rect">
            <a:avLst/>
          </a:prstGeom>
        </p:spPr>
        <p:txBody>
          <a:bodyPr wrap="square">
            <a:spAutoFit/>
          </a:bodyPr>
          <a:lstStyle/>
          <a:p>
            <a:pPr algn="r">
              <a:spcBef>
                <a:spcPct val="50000"/>
              </a:spcBef>
            </a:pPr>
            <a:r>
              <a:rPr lang="en-US" sz="1400" dirty="0" smtClean="0"/>
              <a:t>(</a:t>
            </a:r>
            <a:r>
              <a:rPr lang="en-US" sz="1400" dirty="0" err="1" smtClean="0"/>
              <a:t>Feng</a:t>
            </a:r>
            <a:r>
              <a:rPr lang="en-US" sz="1400" dirty="0" smtClean="0"/>
              <a:t> et al., </a:t>
            </a:r>
            <a:r>
              <a:rPr lang="en-US" sz="1400" i="1" dirty="0" smtClean="0"/>
              <a:t>submitted for publication</a:t>
            </a:r>
            <a:r>
              <a:rPr lang="en-US" sz="1400" dirty="0" smtClean="0"/>
              <a:t>. Fig. 5c)</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49" presetClass="path" presetSubtype="0" decel="50000" fill="hold" grpId="0" nodeType="afterEffect">
                                  <p:stCondLst>
                                    <p:cond delay="0"/>
                                  </p:stCondLst>
                                  <p:childTnLst>
                                    <p:animMotion origin="layout" path="M -3.33333E-6 -2.42775E-6 L -0.19166 -0.2941 " pathEditMode="relative" rAng="0" ptsTypes="AA">
                                      <p:cBhvr>
                                        <p:cTn id="10" dur="1000" fill="hold"/>
                                        <p:tgtEl>
                                          <p:spTgt spid="6"/>
                                        </p:tgtEl>
                                        <p:attrNameLst>
                                          <p:attrName>ppt_x</p:attrName>
                                          <p:attrName>ppt_y</p:attrName>
                                        </p:attrNameLst>
                                      </p:cBhvr>
                                      <p:rCtr x="-96" y="-147"/>
                                    </p:animMotion>
                                  </p:childTnLst>
                                </p:cTn>
                              </p:par>
                              <p:par>
                                <p:cTn id="11" presetID="6" presetClass="emph" presetSubtype="0" decel="50000" fill="hold" grpId="1" nodeType="withEffect">
                                  <p:stCondLst>
                                    <p:cond delay="0"/>
                                  </p:stCondLst>
                                  <p:childTnLst>
                                    <p:animScale>
                                      <p:cBhvr>
                                        <p:cTn id="12" dur="1000" fill="hold"/>
                                        <p:tgtEl>
                                          <p:spTgt spid="6"/>
                                        </p:tgtEl>
                                      </p:cBhvr>
                                      <p:by x="65000" y="65000"/>
                                    </p:animScale>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0241"/>
                                        </p:tgtEl>
                                        <p:attrNameLst>
                                          <p:attrName>style.visibility</p:attrName>
                                        </p:attrNameLst>
                                      </p:cBhvr>
                                      <p:to>
                                        <p:strVal val="visible"/>
                                      </p:to>
                                    </p:set>
                                    <p:animEffect transition="in" filter="fade">
                                      <p:cBhvr>
                                        <p:cTn id="16" dur="500"/>
                                        <p:tgtEl>
                                          <p:spTgt spid="10241"/>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Graphic spid="6" grpId="0">
        <p:bldAsOne/>
      </p:bldGraphic>
      <p:bldGraphic spid="6" grpId="1">
        <p:bldAsOne/>
      </p:bldGraphic>
      <p:bldP spid="7" grpId="0"/>
      <p:bldP spid="9" grpId="0"/>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We found model parameters that enable simulated and experimental MEG data to show similar behaviors.</a:t>
            </a:r>
          </a:p>
          <a:p>
            <a:r>
              <a:rPr lang="en-US" dirty="0" smtClean="0"/>
              <a:t>Modulation indices demonstrate enhanced suppression of Ai and </a:t>
            </a:r>
            <a:r>
              <a:rPr lang="en-US" dirty="0" err="1" smtClean="0"/>
              <a:t>Aii</a:t>
            </a:r>
            <a:r>
              <a:rPr lang="en-US" dirty="0" smtClean="0"/>
              <a:t> during DMS task</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p:txBody>
          <a:bodyPr/>
          <a:lstStyle/>
          <a:p>
            <a:r>
              <a:rPr lang="en-US" dirty="0" smtClean="0"/>
              <a:t>In addition to modeling auditory processing pathways and simulating MEG data, the model also models fMRI data well.</a:t>
            </a:r>
          </a:p>
          <a:p>
            <a:r>
              <a:rPr lang="en-US" dirty="0" smtClean="0"/>
              <a:t>Future work will focus on comparing the model against experimental data in which PFC activity is varied (by changing stimulation, complexity,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a:bodyPr>
          <a:lstStyle/>
          <a:p>
            <a:r>
              <a:rPr lang="en-US" sz="2000" dirty="0" smtClean="0"/>
              <a:t>Husain, F.T., M.-A. </a:t>
            </a:r>
            <a:r>
              <a:rPr lang="en-US" sz="2000" dirty="0" err="1" smtClean="0"/>
              <a:t>Tagamets</a:t>
            </a:r>
            <a:r>
              <a:rPr lang="en-US" sz="2000" dirty="0" smtClean="0"/>
              <a:t>, S.J. Fromm, A.R. Braun, and B. </a:t>
            </a:r>
            <a:r>
              <a:rPr lang="en-US" sz="2000" dirty="0" err="1" smtClean="0"/>
              <a:t>Horwitz</a:t>
            </a:r>
            <a:r>
              <a:rPr lang="en-US" sz="2000" dirty="0" smtClean="0"/>
              <a:t>. "Relating neuronal dynamics for auditory object processing to </a:t>
            </a:r>
            <a:r>
              <a:rPr lang="en-US" sz="2000" dirty="0" err="1" smtClean="0"/>
              <a:t>neuroimaging</a:t>
            </a:r>
            <a:r>
              <a:rPr lang="en-US" sz="2000" dirty="0" smtClean="0"/>
              <a:t> activity: a computational modeling and an </a:t>
            </a:r>
            <a:r>
              <a:rPr lang="en-US" sz="2000" dirty="0" err="1" smtClean="0"/>
              <a:t>fMRI</a:t>
            </a:r>
            <a:r>
              <a:rPr lang="en-US" sz="2000" dirty="0" smtClean="0"/>
              <a:t> study." </a:t>
            </a:r>
            <a:r>
              <a:rPr lang="en-US" sz="2000" i="1" dirty="0" err="1" smtClean="0"/>
              <a:t>NeuroImage</a:t>
            </a:r>
            <a:r>
              <a:rPr lang="en-US" sz="2000" dirty="0" smtClean="0"/>
              <a:t> 21.4 (2004): 1701-720.</a:t>
            </a:r>
          </a:p>
          <a:p>
            <a:r>
              <a:rPr lang="en-US" sz="2000" dirty="0" err="1" smtClean="0"/>
              <a:t>Rong</a:t>
            </a:r>
            <a:r>
              <a:rPr lang="en-US" sz="2000" dirty="0" smtClean="0"/>
              <a:t>, F., T. Holroyd, F.T. Husain, J.L. Contreras-Vidal, and B. </a:t>
            </a:r>
            <a:r>
              <a:rPr lang="en-US" sz="2000" dirty="0" err="1" smtClean="0"/>
              <a:t>Horwitz</a:t>
            </a:r>
            <a:r>
              <a:rPr lang="en-US" sz="2000" dirty="0" smtClean="0"/>
              <a:t>. "Task-Specific Modulation of Human Auditory Evoked Responses: An MEG Study." </a:t>
            </a:r>
            <a:r>
              <a:rPr lang="en-US" sz="2000" i="1" dirty="0" smtClean="0"/>
              <a:t>Submitted for print</a:t>
            </a:r>
            <a:r>
              <a:rPr lang="en-US" sz="2000" dirty="0" smtClean="0"/>
              <a:t>.</a:t>
            </a:r>
          </a:p>
          <a:p>
            <a:r>
              <a:rPr lang="en-US" sz="2000" dirty="0" err="1" smtClean="0"/>
              <a:t>Tagamets</a:t>
            </a:r>
            <a:r>
              <a:rPr lang="en-US" sz="2000" dirty="0" smtClean="0"/>
              <a:t>, M.-A., and Barry </a:t>
            </a:r>
            <a:r>
              <a:rPr lang="en-US" sz="2000" dirty="0" err="1" smtClean="0"/>
              <a:t>Horwitz</a:t>
            </a:r>
            <a:r>
              <a:rPr lang="en-US" sz="2000" dirty="0" smtClean="0"/>
              <a:t>. "Integrating Electrophysiological and Anatomical Experimental Data to Create a Large-scale Model that Simulates a Delayed Match-to-sample Human Brain Imaging Study." </a:t>
            </a:r>
            <a:r>
              <a:rPr lang="en-US" sz="2000" i="1" dirty="0" smtClean="0"/>
              <a:t>Cerebral Cortex</a:t>
            </a:r>
            <a:r>
              <a:rPr lang="en-US" sz="2000" dirty="0" smtClean="0"/>
              <a:t> 8.4 (1998): 310-20.</a:t>
            </a:r>
          </a:p>
          <a:p>
            <a:endParaRPr lang="en-US" sz="2000" dirty="0"/>
          </a:p>
        </p:txBody>
      </p:sp>
      <p:sp>
        <p:nvSpPr>
          <p:cNvPr id="6" name="Content Placeholder 2"/>
          <p:cNvSpPr txBox="1">
            <a:spLocks/>
          </p:cNvSpPr>
          <p:nvPr/>
        </p:nvSpPr>
        <p:spPr bwMode="auto">
          <a:xfrm>
            <a:off x="457200" y="4953000"/>
            <a:ext cx="822960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sz="quarter" idx="1"/>
          </p:nvPr>
        </p:nvSpPr>
        <p:spPr/>
        <p:txBody>
          <a:bodyPr/>
          <a:lstStyle/>
          <a:p>
            <a:pPr marL="342900" lvl="0" indent="-342900" fontAlgn="base">
              <a:spcBef>
                <a:spcPct val="20000"/>
              </a:spcBef>
              <a:spcAft>
                <a:spcPct val="0"/>
              </a:spcAft>
              <a:buClrTx/>
              <a:buSzTx/>
              <a:buFont typeface="Arial" charset="0"/>
              <a:buChar char="•"/>
              <a:defRPr/>
            </a:pPr>
            <a:r>
              <a:rPr lang="en-US" sz="3200" dirty="0" smtClean="0"/>
              <a:t>Mentor: Ajay </a:t>
            </a:r>
            <a:r>
              <a:rPr lang="en-US" sz="3200" dirty="0" err="1" smtClean="0"/>
              <a:t>Pillai</a:t>
            </a:r>
            <a:r>
              <a:rPr lang="en-US" sz="3200" dirty="0" smtClean="0"/>
              <a:t>, PhD, NIDCD</a:t>
            </a:r>
          </a:p>
          <a:p>
            <a:pPr marL="342900" lvl="0" indent="-342900" fontAlgn="base">
              <a:spcBef>
                <a:spcPct val="20000"/>
              </a:spcBef>
              <a:spcAft>
                <a:spcPct val="0"/>
              </a:spcAft>
              <a:buClrTx/>
              <a:buSzTx/>
              <a:buFont typeface="Arial" charset="0"/>
              <a:buChar char="•"/>
              <a:defRPr/>
            </a:pPr>
            <a:r>
              <a:rPr lang="en-US" sz="3200" dirty="0" smtClean="0"/>
              <a:t>PI: Barry </a:t>
            </a:r>
            <a:r>
              <a:rPr lang="en-US" sz="3200" dirty="0" err="1" smtClean="0"/>
              <a:t>Horwitz</a:t>
            </a:r>
            <a:r>
              <a:rPr lang="en-US" sz="3200" dirty="0" smtClean="0"/>
              <a:t>, PhD, NIDCD</a:t>
            </a:r>
          </a:p>
          <a:p>
            <a:pPr marL="342900" lvl="0" indent="-342900" fontAlgn="base">
              <a:spcBef>
                <a:spcPct val="20000"/>
              </a:spcBef>
              <a:spcAft>
                <a:spcPct val="0"/>
              </a:spcAft>
              <a:buClrTx/>
              <a:buSzTx/>
              <a:buFont typeface="Arial" charset="0"/>
              <a:buChar char="•"/>
              <a:defRPr/>
            </a:pPr>
            <a:r>
              <a:rPr lang="en-US" sz="3200" dirty="0" smtClean="0"/>
              <a:t>Everyone in the </a:t>
            </a:r>
            <a:r>
              <a:rPr lang="en-US" sz="3200" dirty="0" err="1" smtClean="0"/>
              <a:t>Horwitz</a:t>
            </a:r>
            <a:r>
              <a:rPr lang="en-US" sz="3200" dirty="0" smtClean="0"/>
              <a:t> Lab (past and present)</a:t>
            </a:r>
          </a:p>
          <a:p>
            <a:pPr marL="342900" lvl="0" indent="-342900" fontAlgn="base">
              <a:spcBef>
                <a:spcPct val="20000"/>
              </a:spcBef>
              <a:spcAft>
                <a:spcPct val="0"/>
              </a:spcAft>
              <a:buClrTx/>
              <a:buSzTx/>
              <a:buFont typeface="Arial" charset="0"/>
              <a:buChar char="•"/>
              <a:defRPr/>
            </a:pPr>
            <a:r>
              <a:rPr lang="en-US" sz="3200" dirty="0" smtClean="0"/>
              <a:t>Everyone involved with the NIH-BESIP Program</a:t>
            </a:r>
          </a:p>
          <a:p>
            <a:pPr marL="342900" lvl="0" indent="-342900" fontAlgn="base">
              <a:spcBef>
                <a:spcPct val="20000"/>
              </a:spcBef>
              <a:spcAft>
                <a:spcPct val="0"/>
              </a:spcAft>
              <a:buClrTx/>
              <a:buSzTx/>
              <a:buFont typeface="Arial" charset="0"/>
              <a:buChar char="•"/>
              <a:defRPr/>
            </a:pPr>
            <a:endParaRPr lang="en-US" sz="32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Research Strategy</a:t>
            </a:r>
          </a:p>
        </p:txBody>
      </p:sp>
      <p:graphicFrame>
        <p:nvGraphicFramePr>
          <p:cNvPr id="4" name="Content Placeholder 3"/>
          <p:cNvGraphicFramePr>
            <a:graphicFrameLocks noGrp="1"/>
          </p:cNvGraphicFramePr>
          <p:nvPr>
            <p:ph sz="quarter" idx="1"/>
          </p:nvPr>
        </p:nvGraphicFramePr>
        <p:xfrm>
          <a:off x="685800" y="1378803"/>
          <a:ext cx="7772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143000" y="5493603"/>
            <a:ext cx="3429000" cy="830997"/>
          </a:xfrm>
          <a:prstGeom prst="rect">
            <a:avLst/>
          </a:prstGeom>
          <a:noFill/>
        </p:spPr>
        <p:txBody>
          <a:bodyPr wrap="square" rtlCol="0">
            <a:spAutoFit/>
          </a:bodyPr>
          <a:lstStyle/>
          <a:p>
            <a:pPr algn="ctr"/>
            <a:r>
              <a:rPr lang="en-US" sz="1600" dirty="0" smtClean="0">
                <a:solidFill>
                  <a:schemeClr val="tx1">
                    <a:lumMod val="95000"/>
                    <a:lumOff val="5000"/>
                  </a:schemeClr>
                </a:solidFill>
              </a:rPr>
              <a:t>Determine brain regions constituting hypothesized network mediating task</a:t>
            </a:r>
          </a:p>
        </p:txBody>
      </p:sp>
      <p:sp>
        <p:nvSpPr>
          <p:cNvPr id="6" name="TextBox 5"/>
          <p:cNvSpPr txBox="1"/>
          <p:nvPr/>
        </p:nvSpPr>
        <p:spPr>
          <a:xfrm>
            <a:off x="4724400" y="5493603"/>
            <a:ext cx="3124200" cy="584775"/>
          </a:xfrm>
          <a:prstGeom prst="rect">
            <a:avLst/>
          </a:prstGeom>
          <a:noFill/>
        </p:spPr>
        <p:txBody>
          <a:bodyPr wrap="square" rtlCol="0">
            <a:spAutoFit/>
          </a:bodyPr>
          <a:lstStyle/>
          <a:p>
            <a:pPr algn="ctr"/>
            <a:r>
              <a:rPr lang="en-US" sz="1600" dirty="0" smtClean="0">
                <a:solidFill>
                  <a:schemeClr val="tx1">
                    <a:lumMod val="95000"/>
                    <a:lumOff val="5000"/>
                  </a:schemeClr>
                </a:solidFill>
              </a:rPr>
              <a:t>Construct dynamic neural network model mediating task</a:t>
            </a:r>
            <a:endParaRPr lang="en-US" sz="1600" dirty="0">
              <a:solidFill>
                <a:schemeClr val="tx1">
                  <a:lumMod val="95000"/>
                  <a:lumOff val="5000"/>
                </a:schemeClr>
              </a:solidFill>
            </a:endParaRPr>
          </a:p>
        </p:txBody>
      </p:sp>
      <p:sp>
        <p:nvSpPr>
          <p:cNvPr id="7" name="TextBox 6"/>
          <p:cNvSpPr txBox="1"/>
          <p:nvPr/>
        </p:nvSpPr>
        <p:spPr>
          <a:xfrm>
            <a:off x="762000" y="6367046"/>
            <a:ext cx="7620000" cy="338554"/>
          </a:xfrm>
          <a:prstGeom prst="rect">
            <a:avLst/>
          </a:prstGeom>
          <a:noFill/>
        </p:spPr>
        <p:txBody>
          <a:bodyPr wrap="square" rtlCol="0">
            <a:spAutoFit/>
          </a:bodyPr>
          <a:lstStyle/>
          <a:p>
            <a:pPr algn="ctr"/>
            <a:r>
              <a:rPr lang="en-US" sz="1600" b="1" dirty="0" smtClean="0"/>
              <a:t>Figure 1</a:t>
            </a:r>
            <a:r>
              <a:rPr lang="en-US" sz="1600" dirty="0" smtClean="0"/>
              <a:t>: </a:t>
            </a:r>
            <a:r>
              <a:rPr lang="en-US" sz="1600" dirty="0" err="1" smtClean="0"/>
              <a:t>Horwitz</a:t>
            </a:r>
            <a:r>
              <a:rPr lang="en-US" sz="1600" dirty="0" smtClean="0"/>
              <a:t> Lab research overview.</a:t>
            </a:r>
            <a:endParaRPr lang="en-US" sz="1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pPr eaLnBrk="0" hangingPunct="0">
              <a:lnSpc>
                <a:spcPct val="90000"/>
              </a:lnSpc>
            </a:pPr>
            <a:r>
              <a:rPr lang="en-US" dirty="0" smtClean="0"/>
              <a:t>Construct a large-scale, </a:t>
            </a:r>
            <a:r>
              <a:rPr lang="en-US" dirty="0" err="1" smtClean="0"/>
              <a:t>neurobiologically</a:t>
            </a:r>
            <a:r>
              <a:rPr lang="en-US" dirty="0" smtClean="0"/>
              <a:t> realistic neural model that can perform </a:t>
            </a:r>
            <a:r>
              <a:rPr lang="en-US" dirty="0" smtClean="0"/>
              <a:t>and simulate </a:t>
            </a:r>
            <a:r>
              <a:rPr lang="en-US" dirty="0" err="1" smtClean="0"/>
              <a:t>stasks</a:t>
            </a:r>
            <a:r>
              <a:rPr lang="en-US" dirty="0" smtClean="0"/>
              <a:t> </a:t>
            </a:r>
            <a:r>
              <a:rPr lang="en-US" dirty="0" smtClean="0"/>
              <a:t>like those studied by fMRI and MEG</a:t>
            </a:r>
            <a:r>
              <a:rPr lang="en-US" dirty="0" smtClean="0"/>
              <a:t>.</a:t>
            </a:r>
          </a:p>
          <a:p>
            <a:pPr marL="594360" lvl="2" indent="-320040" eaLnBrk="0" hangingPunct="0">
              <a:lnSpc>
                <a:spcPct val="90000"/>
              </a:lnSpc>
              <a:spcBef>
                <a:spcPts val="700"/>
              </a:spcBef>
              <a:buSzPct val="60000"/>
              <a:buFont typeface="Wingdings"/>
              <a:buChar char=""/>
            </a:pPr>
            <a:r>
              <a:rPr lang="en-US" sz="2600" dirty="0" smtClean="0"/>
              <a:t>Specific project – Modify model to allow it to simulate MEG data</a:t>
            </a:r>
            <a:r>
              <a:rPr lang="en-US" sz="2600" dirty="0" smtClean="0"/>
              <a:t>.</a:t>
            </a:r>
            <a:endParaRPr lang="en-US" sz="2600" dirty="0" smtClean="0"/>
          </a:p>
          <a:p>
            <a:r>
              <a:rPr lang="en-US" dirty="0" smtClean="0"/>
              <a:t>Multiple, interconnected brain regions, each consisting of multiple neuronal units</a:t>
            </a:r>
          </a:p>
          <a:p>
            <a:r>
              <a:rPr lang="en-US" dirty="0" smtClean="0"/>
              <a:t>Excitatory activity matches electrophysiological experimental </a:t>
            </a:r>
            <a:r>
              <a:rPr lang="en-US" dirty="0" smtClean="0"/>
              <a:t>studies in animals</a:t>
            </a:r>
            <a:endParaRPr lang="en-US" dirty="0" smtClean="0"/>
          </a:p>
          <a:p>
            <a:r>
              <a:rPr lang="en-US" dirty="0" smtClean="0"/>
              <a:t>Synaptic activity in model can be used to simulate fMRI data </a:t>
            </a:r>
            <a:r>
              <a:rPr lang="en-US" b="1" dirty="0" smtClean="0"/>
              <a:t>and</a:t>
            </a:r>
            <a:r>
              <a:rPr lang="en-US" dirty="0" smtClean="0"/>
              <a:t> MEG </a:t>
            </a:r>
            <a:r>
              <a:rPr lang="en-US" dirty="0" smtClean="0"/>
              <a:t>data</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Basis of MEG Signal</a:t>
            </a:r>
            <a:endParaRPr lang="en-US" dirty="0"/>
          </a:p>
        </p:txBody>
      </p:sp>
      <p:sp>
        <p:nvSpPr>
          <p:cNvPr id="3" name="Content Placeholder 2"/>
          <p:cNvSpPr>
            <a:spLocks noGrp="1"/>
          </p:cNvSpPr>
          <p:nvPr>
            <p:ph sz="quarter" idx="1"/>
          </p:nvPr>
        </p:nvSpPr>
        <p:spPr/>
        <p:txBody>
          <a:bodyPr/>
          <a:lstStyle/>
          <a:p>
            <a:r>
              <a:rPr lang="en-US" b="1" dirty="0" smtClean="0"/>
              <a:t>M</a:t>
            </a:r>
            <a:r>
              <a:rPr lang="en-US" dirty="0" smtClean="0"/>
              <a:t>agneto</a:t>
            </a:r>
            <a:r>
              <a:rPr lang="en-US" b="1" dirty="0" smtClean="0"/>
              <a:t>e</a:t>
            </a:r>
            <a:r>
              <a:rPr lang="en-US" dirty="0" smtClean="0"/>
              <a:t>ncephalo</a:t>
            </a:r>
            <a:r>
              <a:rPr lang="en-US" b="1" dirty="0" smtClean="0"/>
              <a:t>g</a:t>
            </a:r>
            <a:r>
              <a:rPr lang="en-US" dirty="0" smtClean="0"/>
              <a:t>raphy (MEG)</a:t>
            </a:r>
          </a:p>
          <a:p>
            <a:r>
              <a:rPr lang="en-US" dirty="0" smtClean="0"/>
              <a:t>Measures magnetic fields produced by electrical activity in the brain</a:t>
            </a:r>
          </a:p>
          <a:p>
            <a:r>
              <a:rPr lang="en-US" dirty="0" smtClean="0"/>
              <a:t>Time resolution on the order of </a:t>
            </a:r>
            <a:r>
              <a:rPr lang="en-US" dirty="0" smtClean="0"/>
              <a:t>milliseconds</a:t>
            </a:r>
            <a:endParaRPr lang="en-US" dirty="0" smtClean="0"/>
          </a:p>
          <a:p>
            <a:r>
              <a:rPr lang="en-US" dirty="0" smtClean="0"/>
              <a:t>Groups of pyramidal cells in the cortex generate a detectable magnetic field on the order of </a:t>
            </a:r>
            <a:r>
              <a:rPr lang="en-US" dirty="0" err="1" smtClean="0"/>
              <a:t>femtoteslas</a:t>
            </a:r>
            <a:r>
              <a:rPr lang="en-US" dirty="0" smtClean="0"/>
              <a:t> (</a:t>
            </a:r>
            <a:r>
              <a:rPr lang="en-US" dirty="0" err="1" smtClean="0"/>
              <a:t>fT</a:t>
            </a:r>
            <a:r>
              <a:rPr lang="en-US" dirty="0" smtClean="0"/>
              <a:t> or 10</a:t>
            </a:r>
            <a:r>
              <a:rPr lang="en-US" baseline="30000" dirty="0" smtClean="0"/>
              <a:t>-15</a:t>
            </a:r>
            <a:r>
              <a:rPr lang="en-US" dirty="0" smtClean="0"/>
              <a:t> 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Design</a:t>
            </a:r>
            <a:endParaRPr lang="en-US" dirty="0"/>
          </a:p>
        </p:txBody>
      </p:sp>
      <p:sp>
        <p:nvSpPr>
          <p:cNvPr id="29" name="Content Placeholder 28"/>
          <p:cNvSpPr>
            <a:spLocks noGrp="1"/>
          </p:cNvSpPr>
          <p:nvPr>
            <p:ph sz="quarter" idx="1"/>
          </p:nvPr>
        </p:nvSpPr>
        <p:spPr/>
        <p:txBody>
          <a:bodyPr/>
          <a:lstStyle/>
          <a:p>
            <a:r>
              <a:rPr lang="en-US" dirty="0" smtClean="0"/>
              <a:t>Delayed-Match-to-Sample (DMS) Task</a:t>
            </a:r>
          </a:p>
          <a:p>
            <a:pPr lvl="1"/>
            <a:r>
              <a:rPr lang="en-US" dirty="0" smtClean="0"/>
              <a:t>Tonal Contour Trial</a:t>
            </a:r>
          </a:p>
          <a:p>
            <a:pPr lvl="1"/>
            <a:endParaRPr lang="en-US" dirty="0" smtClean="0"/>
          </a:p>
          <a:p>
            <a:pPr lvl="1"/>
            <a:endParaRPr lang="en-US" dirty="0" smtClean="0"/>
          </a:p>
          <a:p>
            <a:pPr lvl="1"/>
            <a:endParaRPr lang="en-US" dirty="0" smtClean="0"/>
          </a:p>
          <a:p>
            <a:pPr lvl="1"/>
            <a:r>
              <a:rPr lang="en-US" dirty="0" smtClean="0"/>
              <a:t>Examples of Tonal Contours</a:t>
            </a:r>
            <a:endParaRPr lang="en-US" dirty="0"/>
          </a:p>
        </p:txBody>
      </p:sp>
      <p:grpSp>
        <p:nvGrpSpPr>
          <p:cNvPr id="30" name="Group 102"/>
          <p:cNvGrpSpPr>
            <a:grpSpLocks/>
          </p:cNvGrpSpPr>
          <p:nvPr/>
        </p:nvGrpSpPr>
        <p:grpSpPr bwMode="auto">
          <a:xfrm>
            <a:off x="1143000" y="2992437"/>
            <a:ext cx="6837363" cy="817563"/>
            <a:chOff x="816" y="2112"/>
            <a:chExt cx="4307" cy="515"/>
          </a:xfrm>
        </p:grpSpPr>
        <p:sp>
          <p:nvSpPr>
            <p:cNvPr id="31" name="Line 54"/>
            <p:cNvSpPr>
              <a:spLocks noChangeShapeType="1"/>
            </p:cNvSpPr>
            <p:nvPr/>
          </p:nvSpPr>
          <p:spPr bwMode="auto">
            <a:xfrm>
              <a:off x="852" y="2175"/>
              <a:ext cx="3477" cy="0"/>
            </a:xfrm>
            <a:prstGeom prst="line">
              <a:avLst/>
            </a:prstGeom>
            <a:noFill/>
            <a:ln w="57150" cmpd="thinThick">
              <a:solidFill>
                <a:srgbClr val="000000"/>
              </a:solidFill>
              <a:round/>
              <a:headEnd/>
              <a:tailEnd type="triangle" w="med" len="med"/>
            </a:ln>
          </p:spPr>
          <p:txBody>
            <a:bodyPr/>
            <a:lstStyle/>
            <a:p>
              <a:endParaRPr lang="en-US"/>
            </a:p>
          </p:txBody>
        </p:sp>
        <p:sp>
          <p:nvSpPr>
            <p:cNvPr id="32" name="Line 55"/>
            <p:cNvSpPr>
              <a:spLocks noChangeShapeType="1"/>
            </p:cNvSpPr>
            <p:nvPr/>
          </p:nvSpPr>
          <p:spPr bwMode="auto">
            <a:xfrm flipH="1">
              <a:off x="4279" y="2119"/>
              <a:ext cx="99" cy="111"/>
            </a:xfrm>
            <a:prstGeom prst="line">
              <a:avLst/>
            </a:prstGeom>
            <a:noFill/>
            <a:ln w="9525">
              <a:solidFill>
                <a:srgbClr val="000000"/>
              </a:solidFill>
              <a:round/>
              <a:headEnd/>
              <a:tailEnd/>
            </a:ln>
          </p:spPr>
          <p:txBody>
            <a:bodyPr/>
            <a:lstStyle/>
            <a:p>
              <a:endParaRPr lang="en-US"/>
            </a:p>
          </p:txBody>
        </p:sp>
        <p:sp>
          <p:nvSpPr>
            <p:cNvPr id="33" name="Line 56"/>
            <p:cNvSpPr>
              <a:spLocks noChangeShapeType="1"/>
            </p:cNvSpPr>
            <p:nvPr/>
          </p:nvSpPr>
          <p:spPr bwMode="auto">
            <a:xfrm flipH="1">
              <a:off x="4329" y="2119"/>
              <a:ext cx="99" cy="111"/>
            </a:xfrm>
            <a:prstGeom prst="line">
              <a:avLst/>
            </a:prstGeom>
            <a:noFill/>
            <a:ln w="9525">
              <a:solidFill>
                <a:srgbClr val="000000"/>
              </a:solidFill>
              <a:round/>
              <a:headEnd/>
              <a:tailEnd/>
            </a:ln>
          </p:spPr>
          <p:txBody>
            <a:bodyPr/>
            <a:lstStyle/>
            <a:p>
              <a:endParaRPr lang="en-US"/>
            </a:p>
          </p:txBody>
        </p:sp>
        <p:sp>
          <p:nvSpPr>
            <p:cNvPr id="34" name="Line 57"/>
            <p:cNvSpPr>
              <a:spLocks noChangeShapeType="1"/>
            </p:cNvSpPr>
            <p:nvPr/>
          </p:nvSpPr>
          <p:spPr bwMode="auto">
            <a:xfrm>
              <a:off x="4428" y="2175"/>
              <a:ext cx="695" cy="0"/>
            </a:xfrm>
            <a:prstGeom prst="line">
              <a:avLst/>
            </a:prstGeom>
            <a:noFill/>
            <a:ln w="76200" cap="rnd" cmpd="tri">
              <a:solidFill>
                <a:srgbClr val="000000"/>
              </a:solidFill>
              <a:prstDash val="sysDot"/>
              <a:round/>
              <a:headEnd/>
              <a:tailEnd type="triangle" w="med" len="med"/>
            </a:ln>
          </p:spPr>
          <p:txBody>
            <a:bodyPr/>
            <a:lstStyle/>
            <a:p>
              <a:endParaRPr lang="en-US"/>
            </a:p>
          </p:txBody>
        </p:sp>
        <p:sp>
          <p:nvSpPr>
            <p:cNvPr id="35" name="Line 58"/>
            <p:cNvSpPr>
              <a:spLocks noChangeShapeType="1"/>
            </p:cNvSpPr>
            <p:nvPr/>
          </p:nvSpPr>
          <p:spPr bwMode="auto">
            <a:xfrm>
              <a:off x="1448" y="2124"/>
              <a:ext cx="0" cy="111"/>
            </a:xfrm>
            <a:prstGeom prst="line">
              <a:avLst/>
            </a:prstGeom>
            <a:noFill/>
            <a:ln w="9525">
              <a:solidFill>
                <a:srgbClr val="000000"/>
              </a:solidFill>
              <a:round/>
              <a:headEnd/>
              <a:tailEnd/>
            </a:ln>
          </p:spPr>
          <p:txBody>
            <a:bodyPr/>
            <a:lstStyle/>
            <a:p>
              <a:endParaRPr lang="en-US"/>
            </a:p>
          </p:txBody>
        </p:sp>
        <p:sp>
          <p:nvSpPr>
            <p:cNvPr id="36" name="Line 59"/>
            <p:cNvSpPr>
              <a:spLocks noChangeShapeType="1"/>
            </p:cNvSpPr>
            <p:nvPr/>
          </p:nvSpPr>
          <p:spPr bwMode="auto">
            <a:xfrm>
              <a:off x="1833" y="2112"/>
              <a:ext cx="0" cy="111"/>
            </a:xfrm>
            <a:prstGeom prst="line">
              <a:avLst/>
            </a:prstGeom>
            <a:noFill/>
            <a:ln w="9525">
              <a:solidFill>
                <a:srgbClr val="000000"/>
              </a:solidFill>
              <a:round/>
              <a:headEnd/>
              <a:tailEnd/>
            </a:ln>
          </p:spPr>
          <p:txBody>
            <a:bodyPr/>
            <a:lstStyle/>
            <a:p>
              <a:endParaRPr lang="en-US"/>
            </a:p>
          </p:txBody>
        </p:sp>
        <p:sp>
          <p:nvSpPr>
            <p:cNvPr id="37" name="Line 60"/>
            <p:cNvSpPr>
              <a:spLocks noChangeShapeType="1"/>
            </p:cNvSpPr>
            <p:nvPr/>
          </p:nvSpPr>
          <p:spPr bwMode="auto">
            <a:xfrm>
              <a:off x="3033" y="2112"/>
              <a:ext cx="0" cy="111"/>
            </a:xfrm>
            <a:prstGeom prst="line">
              <a:avLst/>
            </a:prstGeom>
            <a:noFill/>
            <a:ln w="9525">
              <a:solidFill>
                <a:srgbClr val="000000"/>
              </a:solidFill>
              <a:round/>
              <a:headEnd/>
              <a:tailEnd/>
            </a:ln>
          </p:spPr>
          <p:txBody>
            <a:bodyPr/>
            <a:lstStyle/>
            <a:p>
              <a:endParaRPr lang="en-US"/>
            </a:p>
          </p:txBody>
        </p:sp>
        <p:sp>
          <p:nvSpPr>
            <p:cNvPr id="38" name="Text Box 62"/>
            <p:cNvSpPr txBox="1">
              <a:spLocks noChangeArrowheads="1"/>
            </p:cNvSpPr>
            <p:nvPr/>
          </p:nvSpPr>
          <p:spPr bwMode="auto">
            <a:xfrm>
              <a:off x="816" y="2208"/>
              <a:ext cx="729" cy="166"/>
            </a:xfrm>
            <a:prstGeom prst="rect">
              <a:avLst/>
            </a:prstGeom>
            <a:solidFill>
              <a:srgbClr val="FFFFFF"/>
            </a:solidFill>
            <a:ln w="9525">
              <a:solidFill>
                <a:srgbClr val="FFFFFF"/>
              </a:solidFill>
              <a:miter lim="800000"/>
              <a:headEnd/>
              <a:tailEnd/>
            </a:ln>
          </p:spPr>
          <p:txBody>
            <a:bodyPr/>
            <a:lstStyle/>
            <a:p>
              <a:pPr algn="ctr"/>
              <a:r>
                <a:rPr lang="en-US" sz="1100"/>
                <a:t>Baseline</a:t>
              </a:r>
              <a:endParaRPr lang="en-US" b="0"/>
            </a:p>
          </p:txBody>
        </p:sp>
        <p:sp>
          <p:nvSpPr>
            <p:cNvPr id="39" name="Text Box 63"/>
            <p:cNvSpPr txBox="1">
              <a:spLocks noChangeArrowheads="1"/>
            </p:cNvSpPr>
            <p:nvPr/>
          </p:nvSpPr>
          <p:spPr bwMode="auto">
            <a:xfrm>
              <a:off x="1540" y="2208"/>
              <a:ext cx="245" cy="145"/>
            </a:xfrm>
            <a:prstGeom prst="rect">
              <a:avLst/>
            </a:prstGeom>
            <a:solidFill>
              <a:srgbClr val="FFFFFF"/>
            </a:solidFill>
            <a:ln w="9525">
              <a:solidFill>
                <a:srgbClr val="FFFFFF"/>
              </a:solidFill>
              <a:miter lim="800000"/>
              <a:headEnd/>
              <a:tailEnd/>
            </a:ln>
          </p:spPr>
          <p:txBody>
            <a:bodyPr/>
            <a:lstStyle/>
            <a:p>
              <a:pPr algn="ctr"/>
              <a:r>
                <a:rPr lang="en-US" sz="1100"/>
                <a:t>S1</a:t>
              </a:r>
              <a:endParaRPr lang="en-US" b="0"/>
            </a:p>
          </p:txBody>
        </p:sp>
        <p:sp>
          <p:nvSpPr>
            <p:cNvPr id="40" name="Text Box 64"/>
            <p:cNvSpPr txBox="1">
              <a:spLocks noChangeArrowheads="1"/>
            </p:cNvSpPr>
            <p:nvPr/>
          </p:nvSpPr>
          <p:spPr bwMode="auto">
            <a:xfrm>
              <a:off x="2044" y="2208"/>
              <a:ext cx="795" cy="166"/>
            </a:xfrm>
            <a:prstGeom prst="rect">
              <a:avLst/>
            </a:prstGeom>
            <a:solidFill>
              <a:srgbClr val="FFFFFF"/>
            </a:solidFill>
            <a:ln w="9525">
              <a:solidFill>
                <a:srgbClr val="FFFFFF"/>
              </a:solidFill>
              <a:miter lim="800000"/>
              <a:headEnd/>
              <a:tailEnd/>
            </a:ln>
          </p:spPr>
          <p:txBody>
            <a:bodyPr/>
            <a:lstStyle/>
            <a:p>
              <a:pPr algn="ctr"/>
              <a:r>
                <a:rPr lang="en-US" sz="1100"/>
                <a:t>Delay</a:t>
              </a:r>
              <a:endParaRPr lang="en-US" b="0"/>
            </a:p>
          </p:txBody>
        </p:sp>
        <p:sp>
          <p:nvSpPr>
            <p:cNvPr id="41" name="Text Box 66"/>
            <p:cNvSpPr txBox="1">
              <a:spLocks noChangeArrowheads="1"/>
            </p:cNvSpPr>
            <p:nvPr/>
          </p:nvSpPr>
          <p:spPr bwMode="auto">
            <a:xfrm>
              <a:off x="3609" y="2208"/>
              <a:ext cx="794" cy="166"/>
            </a:xfrm>
            <a:prstGeom prst="rect">
              <a:avLst/>
            </a:prstGeom>
            <a:solidFill>
              <a:srgbClr val="FFFFFF"/>
            </a:solidFill>
            <a:ln w="9525">
              <a:solidFill>
                <a:srgbClr val="FFFFFF"/>
              </a:solidFill>
              <a:miter lim="800000"/>
              <a:headEnd/>
              <a:tailEnd/>
            </a:ln>
          </p:spPr>
          <p:txBody>
            <a:bodyPr/>
            <a:lstStyle/>
            <a:p>
              <a:pPr algn="ctr"/>
              <a:r>
                <a:rPr lang="en-US" sz="1100" dirty="0"/>
                <a:t>Response</a:t>
              </a:r>
              <a:endParaRPr lang="en-US" b="0" dirty="0"/>
            </a:p>
          </p:txBody>
        </p:sp>
        <p:sp>
          <p:nvSpPr>
            <p:cNvPr id="42" name="Text Box 67"/>
            <p:cNvSpPr txBox="1">
              <a:spLocks noChangeArrowheads="1"/>
            </p:cNvSpPr>
            <p:nvPr/>
          </p:nvSpPr>
          <p:spPr bwMode="auto">
            <a:xfrm>
              <a:off x="4229" y="2235"/>
              <a:ext cx="795" cy="166"/>
            </a:xfrm>
            <a:prstGeom prst="rect">
              <a:avLst/>
            </a:prstGeom>
            <a:solidFill>
              <a:srgbClr val="FFFFFF"/>
            </a:solidFill>
            <a:ln w="9525">
              <a:solidFill>
                <a:srgbClr val="FFFFFF"/>
              </a:solidFill>
              <a:miter lim="800000"/>
              <a:headEnd/>
              <a:tailEnd/>
            </a:ln>
          </p:spPr>
          <p:txBody>
            <a:bodyPr/>
            <a:lstStyle/>
            <a:p>
              <a:pPr algn="ctr"/>
              <a:r>
                <a:rPr lang="en-US" sz="1100"/>
                <a:t>To next trial</a:t>
              </a:r>
              <a:endParaRPr lang="en-US" b="0"/>
            </a:p>
          </p:txBody>
        </p:sp>
        <p:sp>
          <p:nvSpPr>
            <p:cNvPr id="43" name="Line 68"/>
            <p:cNvSpPr>
              <a:spLocks noChangeShapeType="1"/>
            </p:cNvSpPr>
            <p:nvPr/>
          </p:nvSpPr>
          <p:spPr bwMode="auto">
            <a:xfrm>
              <a:off x="868" y="2396"/>
              <a:ext cx="596" cy="0"/>
            </a:xfrm>
            <a:prstGeom prst="line">
              <a:avLst/>
            </a:prstGeom>
            <a:noFill/>
            <a:ln w="9525">
              <a:solidFill>
                <a:srgbClr val="000000"/>
              </a:solidFill>
              <a:round/>
              <a:headEnd type="triangle" w="med" len="med"/>
              <a:tailEnd type="triangle" w="med" len="med"/>
            </a:ln>
          </p:spPr>
          <p:txBody>
            <a:bodyPr/>
            <a:lstStyle/>
            <a:p>
              <a:endParaRPr lang="en-US"/>
            </a:p>
          </p:txBody>
        </p:sp>
        <p:sp>
          <p:nvSpPr>
            <p:cNvPr id="44" name="Line 69"/>
            <p:cNvSpPr>
              <a:spLocks noChangeShapeType="1"/>
            </p:cNvSpPr>
            <p:nvPr/>
          </p:nvSpPr>
          <p:spPr bwMode="auto">
            <a:xfrm>
              <a:off x="1448" y="2396"/>
              <a:ext cx="385" cy="4"/>
            </a:xfrm>
            <a:prstGeom prst="line">
              <a:avLst/>
            </a:prstGeom>
            <a:noFill/>
            <a:ln w="9525">
              <a:solidFill>
                <a:srgbClr val="000000"/>
              </a:solidFill>
              <a:round/>
              <a:headEnd type="triangle" w="med" len="med"/>
              <a:tailEnd type="triangle" w="med" len="med"/>
            </a:ln>
          </p:spPr>
          <p:txBody>
            <a:bodyPr/>
            <a:lstStyle/>
            <a:p>
              <a:endParaRPr lang="en-US"/>
            </a:p>
          </p:txBody>
        </p:sp>
        <p:sp>
          <p:nvSpPr>
            <p:cNvPr id="45" name="Line 70"/>
            <p:cNvSpPr>
              <a:spLocks noChangeShapeType="1"/>
            </p:cNvSpPr>
            <p:nvPr/>
          </p:nvSpPr>
          <p:spPr bwMode="auto">
            <a:xfrm flipV="1">
              <a:off x="1785" y="2400"/>
              <a:ext cx="1248" cy="0"/>
            </a:xfrm>
            <a:prstGeom prst="line">
              <a:avLst/>
            </a:prstGeom>
            <a:noFill/>
            <a:ln w="9525">
              <a:solidFill>
                <a:srgbClr val="000000"/>
              </a:solidFill>
              <a:round/>
              <a:headEnd type="triangle" w="med" len="med"/>
              <a:tailEnd type="triangle" w="med" len="med"/>
            </a:ln>
          </p:spPr>
          <p:txBody>
            <a:bodyPr/>
            <a:lstStyle/>
            <a:p>
              <a:endParaRPr lang="en-US"/>
            </a:p>
          </p:txBody>
        </p:sp>
        <p:sp>
          <p:nvSpPr>
            <p:cNvPr id="46" name="Line 71"/>
            <p:cNvSpPr>
              <a:spLocks noChangeShapeType="1"/>
            </p:cNvSpPr>
            <p:nvPr/>
          </p:nvSpPr>
          <p:spPr bwMode="auto">
            <a:xfrm flipV="1">
              <a:off x="3033" y="2396"/>
              <a:ext cx="410" cy="4"/>
            </a:xfrm>
            <a:prstGeom prst="line">
              <a:avLst/>
            </a:prstGeom>
            <a:noFill/>
            <a:ln w="9525">
              <a:solidFill>
                <a:srgbClr val="000000"/>
              </a:solidFill>
              <a:round/>
              <a:headEnd type="triangle" w="med" len="med"/>
              <a:tailEnd type="triangle" w="med" len="med"/>
            </a:ln>
          </p:spPr>
          <p:txBody>
            <a:bodyPr/>
            <a:lstStyle/>
            <a:p>
              <a:endParaRPr lang="en-US"/>
            </a:p>
          </p:txBody>
        </p:sp>
        <p:sp>
          <p:nvSpPr>
            <p:cNvPr id="47" name="Line 72"/>
            <p:cNvSpPr>
              <a:spLocks noChangeShapeType="1"/>
            </p:cNvSpPr>
            <p:nvPr/>
          </p:nvSpPr>
          <p:spPr bwMode="auto">
            <a:xfrm>
              <a:off x="3435" y="2396"/>
              <a:ext cx="1470" cy="4"/>
            </a:xfrm>
            <a:prstGeom prst="line">
              <a:avLst/>
            </a:prstGeom>
            <a:noFill/>
            <a:ln w="9525">
              <a:solidFill>
                <a:srgbClr val="000000"/>
              </a:solidFill>
              <a:round/>
              <a:headEnd type="triangle" w="med" len="med"/>
              <a:tailEnd type="triangle" w="med" len="med"/>
            </a:ln>
          </p:spPr>
          <p:txBody>
            <a:bodyPr/>
            <a:lstStyle/>
            <a:p>
              <a:endParaRPr lang="en-US"/>
            </a:p>
          </p:txBody>
        </p:sp>
        <p:sp>
          <p:nvSpPr>
            <p:cNvPr id="48" name="Text Box 73"/>
            <p:cNvSpPr txBox="1">
              <a:spLocks noChangeArrowheads="1"/>
            </p:cNvSpPr>
            <p:nvPr/>
          </p:nvSpPr>
          <p:spPr bwMode="auto">
            <a:xfrm>
              <a:off x="852" y="2452"/>
              <a:ext cx="596" cy="166"/>
            </a:xfrm>
            <a:prstGeom prst="rect">
              <a:avLst/>
            </a:prstGeom>
            <a:solidFill>
              <a:srgbClr val="FFFFFF"/>
            </a:solidFill>
            <a:ln w="9525">
              <a:solidFill>
                <a:srgbClr val="FFFFFF"/>
              </a:solidFill>
              <a:miter lim="800000"/>
              <a:headEnd/>
              <a:tailEnd/>
            </a:ln>
          </p:spPr>
          <p:txBody>
            <a:bodyPr/>
            <a:lstStyle/>
            <a:p>
              <a:pPr algn="ctr"/>
              <a:r>
                <a:rPr lang="en-US" sz="1100"/>
                <a:t>500</a:t>
              </a:r>
              <a:endParaRPr lang="en-US" b="0"/>
            </a:p>
          </p:txBody>
        </p:sp>
        <p:sp>
          <p:nvSpPr>
            <p:cNvPr id="49" name="Text Box 74"/>
            <p:cNvSpPr txBox="1">
              <a:spLocks noChangeArrowheads="1"/>
            </p:cNvSpPr>
            <p:nvPr/>
          </p:nvSpPr>
          <p:spPr bwMode="auto">
            <a:xfrm>
              <a:off x="1359" y="2456"/>
              <a:ext cx="596" cy="166"/>
            </a:xfrm>
            <a:prstGeom prst="rect">
              <a:avLst/>
            </a:prstGeom>
            <a:solidFill>
              <a:srgbClr val="FFFFFF"/>
            </a:solidFill>
            <a:ln w="9525">
              <a:solidFill>
                <a:srgbClr val="FFFFFF"/>
              </a:solidFill>
              <a:miter lim="800000"/>
              <a:headEnd/>
              <a:tailEnd/>
            </a:ln>
          </p:spPr>
          <p:txBody>
            <a:bodyPr/>
            <a:lstStyle/>
            <a:p>
              <a:pPr algn="ctr"/>
              <a:r>
                <a:rPr lang="en-US" sz="1100"/>
                <a:t>350</a:t>
              </a:r>
              <a:endParaRPr lang="en-US" b="0"/>
            </a:p>
          </p:txBody>
        </p:sp>
        <p:sp>
          <p:nvSpPr>
            <p:cNvPr id="50" name="Text Box 75"/>
            <p:cNvSpPr txBox="1">
              <a:spLocks noChangeArrowheads="1"/>
            </p:cNvSpPr>
            <p:nvPr/>
          </p:nvSpPr>
          <p:spPr bwMode="auto">
            <a:xfrm>
              <a:off x="2143" y="2456"/>
              <a:ext cx="596" cy="166"/>
            </a:xfrm>
            <a:prstGeom prst="rect">
              <a:avLst/>
            </a:prstGeom>
            <a:solidFill>
              <a:srgbClr val="FFFFFF"/>
            </a:solidFill>
            <a:ln w="9525">
              <a:solidFill>
                <a:srgbClr val="FFFFFF"/>
              </a:solidFill>
              <a:miter lim="800000"/>
              <a:headEnd/>
              <a:tailEnd/>
            </a:ln>
          </p:spPr>
          <p:txBody>
            <a:bodyPr/>
            <a:lstStyle/>
            <a:p>
              <a:pPr algn="ctr"/>
              <a:r>
                <a:rPr lang="en-US" sz="1100"/>
                <a:t>1000</a:t>
              </a:r>
              <a:endParaRPr lang="en-US" b="0"/>
            </a:p>
          </p:txBody>
        </p:sp>
        <p:sp>
          <p:nvSpPr>
            <p:cNvPr id="51" name="Text Box 76"/>
            <p:cNvSpPr txBox="1">
              <a:spLocks noChangeArrowheads="1"/>
            </p:cNvSpPr>
            <p:nvPr/>
          </p:nvSpPr>
          <p:spPr bwMode="auto">
            <a:xfrm>
              <a:off x="2963" y="2456"/>
              <a:ext cx="596" cy="166"/>
            </a:xfrm>
            <a:prstGeom prst="rect">
              <a:avLst/>
            </a:prstGeom>
            <a:solidFill>
              <a:srgbClr val="FFFFFF"/>
            </a:solidFill>
            <a:ln w="9525">
              <a:solidFill>
                <a:srgbClr val="FFFFFF"/>
              </a:solidFill>
              <a:miter lim="800000"/>
              <a:headEnd/>
              <a:tailEnd/>
            </a:ln>
          </p:spPr>
          <p:txBody>
            <a:bodyPr/>
            <a:lstStyle/>
            <a:p>
              <a:pPr algn="ctr"/>
              <a:r>
                <a:rPr lang="en-US" sz="1100"/>
                <a:t>350</a:t>
              </a:r>
              <a:endParaRPr lang="en-US" b="0"/>
            </a:p>
          </p:txBody>
        </p:sp>
        <p:sp>
          <p:nvSpPr>
            <p:cNvPr id="52" name="Text Box 77"/>
            <p:cNvSpPr txBox="1">
              <a:spLocks noChangeArrowheads="1"/>
            </p:cNvSpPr>
            <p:nvPr/>
          </p:nvSpPr>
          <p:spPr bwMode="auto">
            <a:xfrm>
              <a:off x="3807" y="2461"/>
              <a:ext cx="596" cy="166"/>
            </a:xfrm>
            <a:prstGeom prst="rect">
              <a:avLst/>
            </a:prstGeom>
            <a:solidFill>
              <a:srgbClr val="FFFFFF"/>
            </a:solidFill>
            <a:ln w="9525">
              <a:solidFill>
                <a:srgbClr val="FFFFFF"/>
              </a:solidFill>
              <a:miter lim="800000"/>
              <a:headEnd/>
              <a:tailEnd/>
            </a:ln>
          </p:spPr>
          <p:txBody>
            <a:bodyPr/>
            <a:lstStyle/>
            <a:p>
              <a:pPr algn="ctr"/>
              <a:r>
                <a:rPr lang="en-US" sz="1100"/>
                <a:t>1500</a:t>
              </a:r>
              <a:endParaRPr lang="en-US" b="0"/>
            </a:p>
          </p:txBody>
        </p:sp>
        <p:sp>
          <p:nvSpPr>
            <p:cNvPr id="53" name="Text Box 78"/>
            <p:cNvSpPr txBox="1">
              <a:spLocks noChangeArrowheads="1"/>
            </p:cNvSpPr>
            <p:nvPr/>
          </p:nvSpPr>
          <p:spPr bwMode="auto">
            <a:xfrm>
              <a:off x="4329" y="2461"/>
              <a:ext cx="695" cy="166"/>
            </a:xfrm>
            <a:prstGeom prst="rect">
              <a:avLst/>
            </a:prstGeom>
            <a:solidFill>
              <a:srgbClr val="FFFFFF"/>
            </a:solidFill>
            <a:ln w="9525">
              <a:solidFill>
                <a:srgbClr val="FFFFFF"/>
              </a:solidFill>
              <a:miter lim="800000"/>
              <a:headEnd/>
              <a:tailEnd/>
            </a:ln>
          </p:spPr>
          <p:txBody>
            <a:bodyPr/>
            <a:lstStyle/>
            <a:p>
              <a:pPr algn="ctr"/>
              <a:r>
                <a:rPr lang="en-US" sz="1100"/>
                <a:t>msec</a:t>
              </a:r>
              <a:endParaRPr lang="en-US" b="0"/>
            </a:p>
          </p:txBody>
        </p:sp>
        <p:sp>
          <p:nvSpPr>
            <p:cNvPr id="54" name="Text Box 93"/>
            <p:cNvSpPr txBox="1">
              <a:spLocks noChangeArrowheads="1"/>
            </p:cNvSpPr>
            <p:nvPr/>
          </p:nvSpPr>
          <p:spPr bwMode="auto">
            <a:xfrm>
              <a:off x="3129" y="2208"/>
              <a:ext cx="245" cy="145"/>
            </a:xfrm>
            <a:prstGeom prst="rect">
              <a:avLst/>
            </a:prstGeom>
            <a:solidFill>
              <a:srgbClr val="FFFFFF"/>
            </a:solidFill>
            <a:ln w="9525">
              <a:solidFill>
                <a:srgbClr val="FFFFFF"/>
              </a:solidFill>
              <a:miter lim="800000"/>
              <a:headEnd/>
              <a:tailEnd/>
            </a:ln>
          </p:spPr>
          <p:txBody>
            <a:bodyPr/>
            <a:lstStyle/>
            <a:p>
              <a:pPr algn="ctr"/>
              <a:r>
                <a:rPr lang="en-US" sz="1100"/>
                <a:t>S2</a:t>
              </a:r>
              <a:endParaRPr lang="en-US" b="0"/>
            </a:p>
          </p:txBody>
        </p:sp>
        <p:sp>
          <p:nvSpPr>
            <p:cNvPr id="55" name="Line 94"/>
            <p:cNvSpPr>
              <a:spLocks noChangeShapeType="1"/>
            </p:cNvSpPr>
            <p:nvPr/>
          </p:nvSpPr>
          <p:spPr bwMode="auto">
            <a:xfrm>
              <a:off x="3433" y="2112"/>
              <a:ext cx="0" cy="111"/>
            </a:xfrm>
            <a:prstGeom prst="line">
              <a:avLst/>
            </a:prstGeom>
            <a:noFill/>
            <a:ln w="9525">
              <a:solidFill>
                <a:srgbClr val="000000"/>
              </a:solidFill>
              <a:round/>
              <a:headEnd/>
              <a:tailEnd/>
            </a:ln>
          </p:spPr>
          <p:txBody>
            <a:bodyPr/>
            <a:lstStyle/>
            <a:p>
              <a:endParaRPr lang="en-US"/>
            </a:p>
          </p:txBody>
        </p:sp>
      </p:grpSp>
      <p:grpSp>
        <p:nvGrpSpPr>
          <p:cNvPr id="61" name="Group 60"/>
          <p:cNvGrpSpPr/>
          <p:nvPr/>
        </p:nvGrpSpPr>
        <p:grpSpPr>
          <a:xfrm>
            <a:off x="1219200" y="4572000"/>
            <a:ext cx="7162800" cy="1587501"/>
            <a:chOff x="685800" y="4419601"/>
            <a:chExt cx="7162800" cy="1587501"/>
          </a:xfrm>
        </p:grpSpPr>
        <p:pic>
          <p:nvPicPr>
            <p:cNvPr id="56" name="Picture 108" descr="Stimuli"/>
            <p:cNvPicPr>
              <a:picLocks noChangeAspect="1" noChangeArrowheads="1"/>
            </p:cNvPicPr>
            <p:nvPr/>
          </p:nvPicPr>
          <p:blipFill>
            <a:blip r:embed="rId4" cstate="print"/>
            <a:srcRect t="49704"/>
            <a:stretch>
              <a:fillRect/>
            </a:stretch>
          </p:blipFill>
          <p:spPr bwMode="auto">
            <a:xfrm>
              <a:off x="1066800" y="4573589"/>
              <a:ext cx="6781800" cy="1079500"/>
            </a:xfrm>
            <a:prstGeom prst="rect">
              <a:avLst/>
            </a:prstGeom>
            <a:noFill/>
          </p:spPr>
        </p:pic>
        <p:sp>
          <p:nvSpPr>
            <p:cNvPr id="57" name="Text Box 111"/>
            <p:cNvSpPr txBox="1">
              <a:spLocks noChangeArrowheads="1"/>
            </p:cNvSpPr>
            <p:nvPr/>
          </p:nvSpPr>
          <p:spPr bwMode="auto">
            <a:xfrm>
              <a:off x="2133600" y="5640389"/>
              <a:ext cx="914400" cy="366713"/>
            </a:xfrm>
            <a:prstGeom prst="rect">
              <a:avLst/>
            </a:prstGeom>
            <a:noFill/>
            <a:ln w="9525">
              <a:noFill/>
              <a:miter lim="800000"/>
              <a:headEnd/>
              <a:tailEnd/>
            </a:ln>
            <a:effectLst/>
          </p:spPr>
          <p:txBody>
            <a:bodyPr>
              <a:spAutoFit/>
            </a:bodyPr>
            <a:lstStyle/>
            <a:p>
              <a:pPr algn="ctr">
                <a:spcBef>
                  <a:spcPct val="50000"/>
                </a:spcBef>
              </a:pPr>
              <a:r>
                <a:rPr lang="en-US" b="1" dirty="0"/>
                <a:t>Time</a:t>
              </a:r>
            </a:p>
          </p:txBody>
        </p:sp>
        <p:sp>
          <p:nvSpPr>
            <p:cNvPr id="58" name="Text Box 112"/>
            <p:cNvSpPr txBox="1">
              <a:spLocks noChangeArrowheads="1"/>
            </p:cNvSpPr>
            <p:nvPr/>
          </p:nvSpPr>
          <p:spPr bwMode="auto">
            <a:xfrm rot="16200000">
              <a:off x="144463" y="4960938"/>
              <a:ext cx="1449388" cy="366713"/>
            </a:xfrm>
            <a:prstGeom prst="rect">
              <a:avLst/>
            </a:prstGeom>
            <a:noFill/>
            <a:ln w="9525">
              <a:noFill/>
              <a:miter lim="800000"/>
              <a:headEnd/>
              <a:tailEnd/>
            </a:ln>
            <a:effectLst/>
          </p:spPr>
          <p:txBody>
            <a:bodyPr>
              <a:spAutoFit/>
            </a:bodyPr>
            <a:lstStyle/>
            <a:p>
              <a:pPr algn="ctr">
                <a:spcBef>
                  <a:spcPct val="50000"/>
                </a:spcBef>
              </a:pPr>
              <a:r>
                <a:rPr lang="en-US" b="1" dirty="0"/>
                <a:t>Frequency</a:t>
              </a:r>
            </a:p>
          </p:txBody>
        </p:sp>
        <p:sp>
          <p:nvSpPr>
            <p:cNvPr id="59" name="Text Box 111"/>
            <p:cNvSpPr txBox="1">
              <a:spLocks noChangeArrowheads="1"/>
            </p:cNvSpPr>
            <p:nvPr/>
          </p:nvSpPr>
          <p:spPr bwMode="auto">
            <a:xfrm>
              <a:off x="5791200" y="5640389"/>
              <a:ext cx="914400" cy="366713"/>
            </a:xfrm>
            <a:prstGeom prst="rect">
              <a:avLst/>
            </a:prstGeom>
            <a:noFill/>
            <a:ln w="9525">
              <a:noFill/>
              <a:miter lim="800000"/>
              <a:headEnd/>
              <a:tailEnd/>
            </a:ln>
            <a:effectLst/>
          </p:spPr>
          <p:txBody>
            <a:bodyPr>
              <a:spAutoFit/>
            </a:bodyPr>
            <a:lstStyle/>
            <a:p>
              <a:pPr algn="ctr">
                <a:spcBef>
                  <a:spcPct val="50000"/>
                </a:spcBef>
              </a:pPr>
              <a:r>
                <a:rPr lang="en-US" b="1" dirty="0"/>
                <a:t>Time</a:t>
              </a:r>
            </a:p>
          </p:txBody>
        </p:sp>
        <p:sp>
          <p:nvSpPr>
            <p:cNvPr id="60" name="Text Box 112"/>
            <p:cNvSpPr txBox="1">
              <a:spLocks noChangeArrowheads="1"/>
            </p:cNvSpPr>
            <p:nvPr/>
          </p:nvSpPr>
          <p:spPr bwMode="auto">
            <a:xfrm rot="16200000">
              <a:off x="3802063" y="4962527"/>
              <a:ext cx="1449388" cy="366713"/>
            </a:xfrm>
            <a:prstGeom prst="rect">
              <a:avLst/>
            </a:prstGeom>
            <a:noFill/>
            <a:ln w="9525">
              <a:noFill/>
              <a:miter lim="800000"/>
              <a:headEnd/>
              <a:tailEnd/>
            </a:ln>
            <a:effectLst/>
          </p:spPr>
          <p:txBody>
            <a:bodyPr>
              <a:spAutoFit/>
            </a:bodyPr>
            <a:lstStyle/>
            <a:p>
              <a:pPr algn="ctr">
                <a:spcBef>
                  <a:spcPct val="50000"/>
                </a:spcBef>
              </a:pPr>
              <a:r>
                <a:rPr lang="en-US" b="1" dirty="0"/>
                <a:t>Frequency</a:t>
              </a:r>
            </a:p>
          </p:txBody>
        </p:sp>
      </p:grpSp>
      <p:graphicFrame>
        <p:nvGraphicFramePr>
          <p:cNvPr id="22531" name="Object 3">
            <a:hlinkClick r:id="" action="ppaction://ole?verb=0"/>
          </p:cNvPr>
          <p:cNvGraphicFramePr>
            <a:graphicFrameLocks noChangeAspect="1"/>
          </p:cNvGraphicFramePr>
          <p:nvPr/>
        </p:nvGraphicFramePr>
        <p:xfrm>
          <a:off x="2286000" y="2667000"/>
          <a:ext cx="304800" cy="304800"/>
        </p:xfrm>
        <a:graphic>
          <a:graphicData uri="http://schemas.openxmlformats.org/presentationml/2006/ole">
            <p:oleObj spid="_x0000_s22531" name="Sound Recorder Document" r:id="rId5" imgW="304520" imgH="304520" progId="SoundRec">
              <p:embed/>
            </p:oleObj>
          </a:graphicData>
        </a:graphic>
      </p:graphicFrame>
      <p:graphicFrame>
        <p:nvGraphicFramePr>
          <p:cNvPr id="22532" name="Object 4">
            <a:hlinkClick r:id="" action="ppaction://ole?verb=0"/>
          </p:cNvPr>
          <p:cNvGraphicFramePr>
            <a:graphicFrameLocks noChangeAspect="1"/>
          </p:cNvGraphicFramePr>
          <p:nvPr/>
        </p:nvGraphicFramePr>
        <p:xfrm>
          <a:off x="4800600" y="2667000"/>
          <a:ext cx="304800" cy="304800"/>
        </p:xfrm>
        <a:graphic>
          <a:graphicData uri="http://schemas.openxmlformats.org/presentationml/2006/ole">
            <p:oleObj spid="_x0000_s22532" name="Sound Recorder Document" r:id="rId6" imgW="304520" imgH="304520" progId="SoundRec">
              <p:embed/>
            </p:oleObj>
          </a:graphicData>
        </a:graphic>
      </p:graphicFrame>
      <p:sp>
        <p:nvSpPr>
          <p:cNvPr id="62" name="TextBox 61"/>
          <p:cNvSpPr txBox="1"/>
          <p:nvPr/>
        </p:nvSpPr>
        <p:spPr>
          <a:xfrm>
            <a:off x="0" y="6367046"/>
            <a:ext cx="9144000" cy="338554"/>
          </a:xfrm>
          <a:prstGeom prst="rect">
            <a:avLst/>
          </a:prstGeom>
          <a:noFill/>
        </p:spPr>
        <p:txBody>
          <a:bodyPr wrap="square" rtlCol="0">
            <a:spAutoFit/>
          </a:bodyPr>
          <a:lstStyle/>
          <a:p>
            <a:pPr algn="ctr"/>
            <a:r>
              <a:rPr lang="en-US" sz="1600" b="1" dirty="0" smtClean="0"/>
              <a:t>Figure 5:</a:t>
            </a:r>
            <a:r>
              <a:rPr lang="en-US" sz="1600" dirty="0" smtClean="0"/>
              <a:t> (A) Delayed-match-to-sample task timeline (B Tonal contours (frequency vs. time)</a:t>
            </a:r>
            <a:endParaRPr lang="en-US" sz="1600" b="1" dirty="0"/>
          </a:p>
        </p:txBody>
      </p:sp>
      <p:sp>
        <p:nvSpPr>
          <p:cNvPr id="63" name="TextBox 62"/>
          <p:cNvSpPr txBox="1"/>
          <p:nvPr/>
        </p:nvSpPr>
        <p:spPr>
          <a:xfrm>
            <a:off x="533400" y="2895600"/>
            <a:ext cx="533400" cy="400110"/>
          </a:xfrm>
          <a:prstGeom prst="rect">
            <a:avLst/>
          </a:prstGeom>
          <a:noFill/>
        </p:spPr>
        <p:txBody>
          <a:bodyPr wrap="square" rtlCol="0">
            <a:spAutoFit/>
          </a:bodyPr>
          <a:lstStyle/>
          <a:p>
            <a:r>
              <a:rPr lang="en-US" sz="2000" dirty="0" smtClean="0"/>
              <a:t>(A)</a:t>
            </a:r>
            <a:endParaRPr lang="en-US" sz="2000" dirty="0"/>
          </a:p>
        </p:txBody>
      </p:sp>
      <p:sp>
        <p:nvSpPr>
          <p:cNvPr id="64" name="TextBox 63"/>
          <p:cNvSpPr txBox="1"/>
          <p:nvPr/>
        </p:nvSpPr>
        <p:spPr>
          <a:xfrm>
            <a:off x="533400" y="5029200"/>
            <a:ext cx="533400" cy="400110"/>
          </a:xfrm>
          <a:prstGeom prst="rect">
            <a:avLst/>
          </a:prstGeom>
          <a:noFill/>
        </p:spPr>
        <p:txBody>
          <a:bodyPr wrap="square" rtlCol="0">
            <a:spAutoFit/>
          </a:bodyPr>
          <a:lstStyle/>
          <a:p>
            <a:r>
              <a:rPr lang="en-US" sz="2000" dirty="0" smtClean="0"/>
              <a:t>(B)</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50000" decel="50000" autoRev="1" fill="hold" nodeType="clickEffect">
                                  <p:stCondLst>
                                    <p:cond delay="0"/>
                                  </p:stCondLst>
                                  <p:childTnLst>
                                    <p:animScale>
                                      <p:cBhvr>
                                        <p:cTn id="6" dur="500" fill="hold"/>
                                        <p:tgtEl>
                                          <p:spTgt spid="22531"/>
                                        </p:tgtEl>
                                      </p:cBhvr>
                                      <p:by x="110000" y="11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accel="50000" decel="50000" autoRev="1" fill="hold" nodeType="clickEffect">
                                  <p:stCondLst>
                                    <p:cond delay="0"/>
                                  </p:stCondLst>
                                  <p:childTnLst>
                                    <p:animScale>
                                      <p:cBhvr>
                                        <p:cTn id="10" dur="500" fill="hold"/>
                                        <p:tgtEl>
                                          <p:spTgt spid="2253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8884" name="Picture 4"/>
          <p:cNvPicPr>
            <a:picLocks noChangeAspect="1" noChangeArrowheads="1"/>
          </p:cNvPicPr>
          <p:nvPr/>
        </p:nvPicPr>
        <p:blipFill>
          <a:blip r:embed="rId3" cstate="print"/>
          <a:srcRect/>
          <a:stretch>
            <a:fillRect/>
          </a:stretch>
        </p:blipFill>
        <p:spPr bwMode="auto">
          <a:xfrm>
            <a:off x="2503490" y="1676400"/>
            <a:ext cx="4179888" cy="3270250"/>
          </a:xfrm>
          <a:prstGeom prst="rect">
            <a:avLst/>
          </a:prstGeom>
          <a:solidFill>
            <a:schemeClr val="tx1"/>
          </a:solidFill>
          <a:ln w="9525">
            <a:noFill/>
            <a:miter lim="800000"/>
            <a:headEnd/>
            <a:tailEnd/>
          </a:ln>
          <a:effectLst/>
        </p:spPr>
      </p:pic>
      <p:sp>
        <p:nvSpPr>
          <p:cNvPr id="1018889" name="Line 9"/>
          <p:cNvSpPr>
            <a:spLocks noChangeShapeType="1"/>
          </p:cNvSpPr>
          <p:nvPr/>
        </p:nvSpPr>
        <p:spPr bwMode="auto">
          <a:xfrm flipH="1">
            <a:off x="4627563" y="2133600"/>
            <a:ext cx="1849437" cy="1320800"/>
          </a:xfrm>
          <a:prstGeom prst="line">
            <a:avLst/>
          </a:prstGeom>
          <a:noFill/>
          <a:ln w="34925" cap="flat">
            <a:solidFill>
              <a:srgbClr val="FFFF00"/>
            </a:solidFill>
            <a:round/>
            <a:headEnd/>
            <a:tailEnd type="triangle" w="lg" len="lg"/>
          </a:ln>
          <a:effectLst/>
        </p:spPr>
        <p:txBody>
          <a:bodyPr wrap="square" lIns="63500" tIns="25400" rIns="63500" bIns="25400">
            <a:spAutoFit/>
          </a:bodyPr>
          <a:lstStyle/>
          <a:p>
            <a:endParaRPr lang="en-US"/>
          </a:p>
        </p:txBody>
      </p:sp>
      <p:sp>
        <p:nvSpPr>
          <p:cNvPr id="1018890" name="Line 10"/>
          <p:cNvSpPr>
            <a:spLocks noChangeShapeType="1"/>
          </p:cNvSpPr>
          <p:nvPr/>
        </p:nvSpPr>
        <p:spPr bwMode="auto">
          <a:xfrm flipH="1">
            <a:off x="4781550" y="3505200"/>
            <a:ext cx="2381249" cy="74612"/>
          </a:xfrm>
          <a:prstGeom prst="line">
            <a:avLst/>
          </a:prstGeom>
          <a:noFill/>
          <a:ln w="34925" cap="flat">
            <a:solidFill>
              <a:schemeClr val="accent3">
                <a:lumMod val="75000"/>
              </a:schemeClr>
            </a:solidFill>
            <a:round/>
            <a:headEnd/>
            <a:tailEnd type="triangle" w="lg" len="lg"/>
          </a:ln>
          <a:effectLst/>
        </p:spPr>
        <p:txBody>
          <a:bodyPr wrap="square" lIns="63500" tIns="25400" rIns="63500" bIns="25400">
            <a:spAutoFit/>
          </a:bodyPr>
          <a:lstStyle/>
          <a:p>
            <a:endParaRPr lang="en-US"/>
          </a:p>
        </p:txBody>
      </p:sp>
      <p:sp>
        <p:nvSpPr>
          <p:cNvPr id="1018891" name="Line 11"/>
          <p:cNvSpPr>
            <a:spLocks noChangeShapeType="1"/>
          </p:cNvSpPr>
          <p:nvPr/>
        </p:nvSpPr>
        <p:spPr bwMode="auto">
          <a:xfrm flipH="1" flipV="1">
            <a:off x="4337052" y="3627437"/>
            <a:ext cx="2673348" cy="868363"/>
          </a:xfrm>
          <a:prstGeom prst="line">
            <a:avLst/>
          </a:prstGeom>
          <a:noFill/>
          <a:ln w="34925" cap="flat">
            <a:solidFill>
              <a:schemeClr val="accent4">
                <a:lumMod val="75000"/>
              </a:schemeClr>
            </a:solidFill>
            <a:round/>
            <a:headEnd/>
            <a:tailEnd type="triangle" w="lg" len="lg"/>
          </a:ln>
          <a:effectLst/>
        </p:spPr>
        <p:txBody>
          <a:bodyPr wrap="square" lIns="63500" tIns="25400" rIns="63500" bIns="25400">
            <a:spAutoFit/>
          </a:bodyPr>
          <a:lstStyle/>
          <a:p>
            <a:endParaRPr lang="en-US"/>
          </a:p>
        </p:txBody>
      </p:sp>
      <p:sp>
        <p:nvSpPr>
          <p:cNvPr id="1018892" name="Line 12"/>
          <p:cNvSpPr>
            <a:spLocks noChangeShapeType="1"/>
          </p:cNvSpPr>
          <p:nvPr/>
        </p:nvSpPr>
        <p:spPr bwMode="auto">
          <a:xfrm flipV="1">
            <a:off x="1981200" y="3389312"/>
            <a:ext cx="1816102" cy="420687"/>
          </a:xfrm>
          <a:prstGeom prst="line">
            <a:avLst/>
          </a:prstGeom>
          <a:noFill/>
          <a:ln w="34925" cap="flat">
            <a:solidFill>
              <a:schemeClr val="accent6">
                <a:lumMod val="75000"/>
              </a:schemeClr>
            </a:solidFill>
            <a:round/>
            <a:headEnd/>
            <a:tailEnd type="triangle" w="lg" len="lg"/>
          </a:ln>
          <a:effectLst/>
        </p:spPr>
        <p:txBody>
          <a:bodyPr wrap="square" lIns="63500" tIns="25400" rIns="63500" bIns="25400">
            <a:spAutoFit/>
          </a:bodyPr>
          <a:lstStyle/>
          <a:p>
            <a:endParaRPr lang="en-US"/>
          </a:p>
        </p:txBody>
      </p:sp>
      <p:sp>
        <p:nvSpPr>
          <p:cNvPr id="1018900" name="Text Box 20"/>
          <p:cNvSpPr txBox="1">
            <a:spLocks noChangeArrowheads="1"/>
          </p:cNvSpPr>
          <p:nvPr/>
        </p:nvSpPr>
        <p:spPr bwMode="auto">
          <a:xfrm>
            <a:off x="5486400" y="6624637"/>
            <a:ext cx="3657600" cy="233363"/>
          </a:xfrm>
          <a:prstGeom prst="rect">
            <a:avLst/>
          </a:prstGeom>
          <a:noFill/>
          <a:ln w="12700">
            <a:noFill/>
            <a:miter lim="800000"/>
            <a:headEnd/>
            <a:tailEnd/>
          </a:ln>
          <a:effectLst/>
        </p:spPr>
        <p:txBody>
          <a:bodyPr lIns="63500" tIns="25400" rIns="63500" bIns="25400">
            <a:spAutoFit/>
          </a:bodyPr>
          <a:lstStyle/>
          <a:p>
            <a:pPr algn="l"/>
            <a:r>
              <a:rPr lang="en-US" sz="1200" b="0" dirty="0"/>
              <a:t>(Husain et al., </a:t>
            </a:r>
            <a:r>
              <a:rPr lang="en-US" sz="1200" b="0" dirty="0" err="1"/>
              <a:t>Neuroimage</a:t>
            </a:r>
            <a:r>
              <a:rPr lang="en-US" sz="1200" b="0" dirty="0"/>
              <a:t>, 21: 1701-1720, 2004)</a:t>
            </a:r>
          </a:p>
        </p:txBody>
      </p:sp>
      <p:sp>
        <p:nvSpPr>
          <p:cNvPr id="26" name="Rounded Rectangle 25"/>
          <p:cNvSpPr/>
          <p:nvPr/>
        </p:nvSpPr>
        <p:spPr>
          <a:xfrm>
            <a:off x="6477000" y="1905000"/>
            <a:ext cx="533400" cy="457200"/>
          </a:xfrm>
          <a:prstGeom prst="roundRect">
            <a:avLst/>
          </a:prstGeom>
          <a:solidFill>
            <a:srgbClr val="FFFF66"/>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95000"/>
                    <a:lumOff val="5000"/>
                  </a:schemeClr>
                </a:solidFill>
              </a:rPr>
              <a:t>Ai</a:t>
            </a:r>
            <a:endParaRPr lang="en-US" sz="2000" b="1" dirty="0">
              <a:solidFill>
                <a:schemeClr val="tx1">
                  <a:lumMod val="95000"/>
                  <a:lumOff val="5000"/>
                </a:schemeClr>
              </a:solidFill>
            </a:endParaRPr>
          </a:p>
        </p:txBody>
      </p:sp>
      <p:sp>
        <p:nvSpPr>
          <p:cNvPr id="27" name="Rounded Rectangle 26"/>
          <p:cNvSpPr/>
          <p:nvPr/>
        </p:nvSpPr>
        <p:spPr>
          <a:xfrm>
            <a:off x="7086600" y="3276600"/>
            <a:ext cx="762000" cy="457200"/>
          </a:xfrm>
          <a:prstGeom prst="roundRect">
            <a:avLst/>
          </a:prstGeom>
          <a:solidFill>
            <a:schemeClr val="accent3">
              <a:lumMod val="75000"/>
            </a:schemeClr>
          </a:solidFill>
          <a:ln>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lumMod val="95000"/>
                    <a:lumOff val="5000"/>
                  </a:schemeClr>
                </a:solidFill>
              </a:rPr>
              <a:t>Aii</a:t>
            </a:r>
            <a:endParaRPr lang="en-US" sz="2000" b="1" dirty="0">
              <a:solidFill>
                <a:schemeClr val="tx1">
                  <a:lumMod val="95000"/>
                  <a:lumOff val="5000"/>
                </a:schemeClr>
              </a:solidFill>
            </a:endParaRPr>
          </a:p>
        </p:txBody>
      </p:sp>
      <p:sp>
        <p:nvSpPr>
          <p:cNvPr id="28" name="Rounded Rectangle 27"/>
          <p:cNvSpPr/>
          <p:nvPr/>
        </p:nvSpPr>
        <p:spPr>
          <a:xfrm>
            <a:off x="6934200" y="4191000"/>
            <a:ext cx="1219200" cy="533400"/>
          </a:xfrm>
          <a:prstGeom prst="roundRect">
            <a:avLst/>
          </a:prstGeom>
          <a:solidFill>
            <a:schemeClr val="accent4">
              <a:lumMod val="60000"/>
              <a:lumOff val="40000"/>
            </a:schemeClr>
          </a:solidFill>
          <a:ln>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95000"/>
                    <a:lumOff val="5000"/>
                  </a:schemeClr>
                </a:solidFill>
              </a:rPr>
              <a:t>STG/STS</a:t>
            </a:r>
          </a:p>
        </p:txBody>
      </p:sp>
      <p:sp>
        <p:nvSpPr>
          <p:cNvPr id="29" name="Title 28"/>
          <p:cNvSpPr>
            <a:spLocks noGrp="1"/>
          </p:cNvSpPr>
          <p:nvPr>
            <p:ph type="title"/>
          </p:nvPr>
        </p:nvSpPr>
        <p:spPr/>
        <p:txBody>
          <a:bodyPr/>
          <a:lstStyle/>
          <a:p>
            <a:r>
              <a:rPr lang="en-US" dirty="0" smtClean="0"/>
              <a:t>Regions of the Auditory Model</a:t>
            </a:r>
            <a:endParaRPr lang="en-US" dirty="0"/>
          </a:p>
        </p:txBody>
      </p:sp>
      <p:sp>
        <p:nvSpPr>
          <p:cNvPr id="19" name="Line 10"/>
          <p:cNvSpPr>
            <a:spLocks noChangeShapeType="1"/>
          </p:cNvSpPr>
          <p:nvPr/>
        </p:nvSpPr>
        <p:spPr bwMode="auto">
          <a:xfrm flipH="1" flipV="1">
            <a:off x="4800598" y="4189411"/>
            <a:ext cx="152401" cy="1144588"/>
          </a:xfrm>
          <a:prstGeom prst="line">
            <a:avLst/>
          </a:prstGeom>
          <a:noFill/>
          <a:ln w="34925" cap="flat">
            <a:solidFill>
              <a:schemeClr val="accent3">
                <a:lumMod val="75000"/>
              </a:schemeClr>
            </a:solidFill>
            <a:round/>
            <a:headEnd/>
            <a:tailEnd type="triangle" w="lg" len="lg"/>
          </a:ln>
          <a:effectLst/>
        </p:spPr>
        <p:txBody>
          <a:bodyPr wrap="square" lIns="63500" tIns="25400" rIns="63500" bIns="25400">
            <a:spAutoFit/>
          </a:bodyPr>
          <a:lstStyle/>
          <a:p>
            <a:endParaRPr lang="en-US"/>
          </a:p>
        </p:txBody>
      </p:sp>
      <p:sp>
        <p:nvSpPr>
          <p:cNvPr id="33" name="Rounded Rectangle 32"/>
          <p:cNvSpPr/>
          <p:nvPr/>
        </p:nvSpPr>
        <p:spPr>
          <a:xfrm>
            <a:off x="4495800" y="5257800"/>
            <a:ext cx="838200" cy="457200"/>
          </a:xfrm>
          <a:prstGeom prst="roundRect">
            <a:avLst/>
          </a:prstGeom>
          <a:solidFill>
            <a:schemeClr val="accent3">
              <a:lumMod val="75000"/>
            </a:schemeClr>
          </a:solidFill>
          <a:ln>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95000"/>
                    <a:lumOff val="5000"/>
                  </a:schemeClr>
                </a:solidFill>
              </a:rPr>
              <a:t>MGN</a:t>
            </a:r>
            <a:endParaRPr lang="en-US" sz="2000" b="1" dirty="0">
              <a:solidFill>
                <a:schemeClr val="tx1">
                  <a:lumMod val="95000"/>
                  <a:lumOff val="5000"/>
                </a:schemeClr>
              </a:solidFill>
            </a:endParaRPr>
          </a:p>
        </p:txBody>
      </p:sp>
      <p:sp>
        <p:nvSpPr>
          <p:cNvPr id="32" name="Rounded Rectangle 31"/>
          <p:cNvSpPr/>
          <p:nvPr/>
        </p:nvSpPr>
        <p:spPr>
          <a:xfrm>
            <a:off x="1219200" y="3581400"/>
            <a:ext cx="838200" cy="533400"/>
          </a:xfrm>
          <a:prstGeom prst="roundRect">
            <a:avLst/>
          </a:prstGeom>
          <a:solidFill>
            <a:schemeClr val="accent6">
              <a:lumMod val="60000"/>
              <a:lumOff val="40000"/>
            </a:schemeClr>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95000"/>
                    <a:lumOff val="5000"/>
                  </a:schemeClr>
                </a:solidFill>
              </a:rPr>
              <a:t>PFC</a:t>
            </a:r>
          </a:p>
        </p:txBody>
      </p:sp>
      <p:sp>
        <p:nvSpPr>
          <p:cNvPr id="15" name="TextBox 14"/>
          <p:cNvSpPr txBox="1"/>
          <p:nvPr/>
        </p:nvSpPr>
        <p:spPr>
          <a:xfrm>
            <a:off x="1981200" y="5943600"/>
            <a:ext cx="5867400" cy="584775"/>
          </a:xfrm>
          <a:prstGeom prst="rect">
            <a:avLst/>
          </a:prstGeom>
          <a:noFill/>
        </p:spPr>
        <p:txBody>
          <a:bodyPr wrap="square" rtlCol="0">
            <a:spAutoFit/>
          </a:bodyPr>
          <a:lstStyle/>
          <a:p>
            <a:r>
              <a:rPr lang="en-US" sz="1600" b="1" dirty="0" smtClean="0"/>
              <a:t>Figure 2:</a:t>
            </a:r>
            <a:r>
              <a:rPr lang="en-US" sz="1600" dirty="0" smtClean="0"/>
              <a:t> Regions of the auditory model and corresponding locations in the brain.</a:t>
            </a:r>
            <a:endParaRPr lang="en-US" sz="1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z="4000" dirty="0" smtClean="0"/>
              <a:t> Network Diagram of Auditory Model</a:t>
            </a:r>
            <a:endParaRPr lang="en-US" sz="4000" dirty="0"/>
          </a:p>
        </p:txBody>
      </p:sp>
      <p:grpSp>
        <p:nvGrpSpPr>
          <p:cNvPr id="191" name="Group 190"/>
          <p:cNvGrpSpPr/>
          <p:nvPr/>
        </p:nvGrpSpPr>
        <p:grpSpPr>
          <a:xfrm>
            <a:off x="381000" y="5562600"/>
            <a:ext cx="2743200" cy="646331"/>
            <a:chOff x="457200" y="5867400"/>
            <a:chExt cx="2743200" cy="646331"/>
          </a:xfrm>
        </p:grpSpPr>
        <p:sp>
          <p:nvSpPr>
            <p:cNvPr id="130" name="TextBox 129"/>
            <p:cNvSpPr txBox="1"/>
            <p:nvPr/>
          </p:nvSpPr>
          <p:spPr>
            <a:xfrm>
              <a:off x="457200" y="5867400"/>
              <a:ext cx="2743200" cy="646331"/>
            </a:xfrm>
            <a:prstGeom prst="rect">
              <a:avLst/>
            </a:prstGeom>
            <a:noFill/>
            <a:ln w="22225" cmpd="thickThin">
              <a:solidFill>
                <a:schemeClr val="tx1">
                  <a:lumMod val="85000"/>
                  <a:lumOff val="15000"/>
                </a:schemeClr>
              </a:solidFill>
            </a:ln>
            <a:effectLst>
              <a:outerShdw blurRad="50800" dist="38100" dir="2700000" algn="tl" rotWithShape="0">
                <a:prstClr val="black">
                  <a:alpha val="40000"/>
                </a:prstClr>
              </a:outerShdw>
            </a:effectLst>
          </p:spPr>
          <p:txBody>
            <a:bodyPr wrap="square" rtlCol="0">
              <a:spAutoFit/>
            </a:bodyPr>
            <a:lstStyle/>
            <a:p>
              <a:r>
                <a:rPr lang="en-US" dirty="0" smtClean="0">
                  <a:solidFill>
                    <a:schemeClr val="tx1">
                      <a:lumMod val="95000"/>
                      <a:lumOff val="5000"/>
                    </a:schemeClr>
                  </a:solidFill>
                </a:rPr>
                <a:t>Excitatory   E </a:t>
              </a:r>
              <a:r>
                <a:rPr lang="en-US" dirty="0" smtClean="0">
                  <a:solidFill>
                    <a:schemeClr val="tx1">
                      <a:lumMod val="95000"/>
                      <a:lumOff val="5000"/>
                    </a:schemeClr>
                  </a:solidFill>
                  <a:latin typeface="Symbol" pitchFamily="18" charset="2"/>
                </a:rPr>
                <a:t> </a:t>
              </a:r>
              <a:r>
                <a:rPr lang="en-US" dirty="0" smtClean="0">
                  <a:solidFill>
                    <a:schemeClr val="tx1">
                      <a:lumMod val="95000"/>
                      <a:lumOff val="5000"/>
                    </a:schemeClr>
                  </a:solidFill>
                  <a:latin typeface="Arial" pitchFamily="34" charset="0"/>
                  <a:cs typeface="Arial" pitchFamily="34" charset="0"/>
                </a:rPr>
                <a:t>E</a:t>
              </a:r>
            </a:p>
            <a:p>
              <a:r>
                <a:rPr lang="en-US" dirty="0" smtClean="0">
                  <a:solidFill>
                    <a:schemeClr val="tx1">
                      <a:lumMod val="95000"/>
                      <a:lumOff val="5000"/>
                    </a:schemeClr>
                  </a:solidFill>
                </a:rPr>
                <a:t>Inhibitory    E </a:t>
              </a:r>
              <a:r>
                <a:rPr lang="en-US" dirty="0" smtClean="0">
                  <a:solidFill>
                    <a:schemeClr val="tx1">
                      <a:lumMod val="95000"/>
                      <a:lumOff val="5000"/>
                    </a:schemeClr>
                  </a:solidFill>
                  <a:latin typeface="Symbol" pitchFamily="18" charset="2"/>
                </a:rPr>
                <a:t> </a:t>
              </a:r>
              <a:r>
                <a:rPr lang="en-US" dirty="0" smtClean="0">
                  <a:solidFill>
                    <a:schemeClr val="tx1">
                      <a:lumMod val="95000"/>
                      <a:lumOff val="5000"/>
                    </a:schemeClr>
                  </a:solidFill>
                  <a:latin typeface="Arial" pitchFamily="34" charset="0"/>
                  <a:cs typeface="Arial" pitchFamily="34" charset="0"/>
                </a:rPr>
                <a:t>I</a:t>
              </a:r>
            </a:p>
          </p:txBody>
        </p:sp>
        <p:cxnSp>
          <p:nvCxnSpPr>
            <p:cNvPr id="131" name="Straight Arrow Connector 130"/>
            <p:cNvCxnSpPr/>
            <p:nvPr/>
          </p:nvCxnSpPr>
          <p:spPr>
            <a:xfrm>
              <a:off x="2514600" y="6019800"/>
              <a:ext cx="457200" cy="1588"/>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2514600" y="6324600"/>
              <a:ext cx="457200" cy="1588"/>
            </a:xfrm>
            <a:prstGeom prst="straightConnector1">
              <a:avLst/>
            </a:prstGeom>
            <a:ln w="34925" cmpd="sng">
              <a:solidFill>
                <a:srgbClr val="FF0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92" name="Group 191"/>
          <p:cNvGrpSpPr/>
          <p:nvPr/>
        </p:nvGrpSpPr>
        <p:grpSpPr>
          <a:xfrm>
            <a:off x="76200" y="838200"/>
            <a:ext cx="8915400" cy="4648200"/>
            <a:chOff x="0" y="838200"/>
            <a:chExt cx="8915400" cy="4648200"/>
          </a:xfrm>
        </p:grpSpPr>
        <p:sp>
          <p:nvSpPr>
            <p:cNvPr id="129" name="Rectangle 128"/>
            <p:cNvSpPr/>
            <p:nvPr/>
          </p:nvSpPr>
          <p:spPr>
            <a:xfrm>
              <a:off x="6553200" y="1600200"/>
              <a:ext cx="2286000" cy="3352800"/>
            </a:xfrm>
            <a:prstGeom prst="rect">
              <a:avLst/>
            </a:prstGeom>
            <a:solidFill>
              <a:schemeClr val="accent6">
                <a:lumMod val="60000"/>
                <a:lumOff val="40000"/>
              </a:schemeClr>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3200400" y="838200"/>
              <a:ext cx="1752600" cy="4648200"/>
            </a:xfrm>
            <a:prstGeom prst="rect">
              <a:avLst/>
            </a:prstGeom>
            <a:solidFill>
              <a:schemeClr val="accent3">
                <a:lumMod val="60000"/>
                <a:lumOff val="40000"/>
              </a:schemeClr>
            </a:solidFill>
            <a:ln>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371600" y="1524000"/>
              <a:ext cx="1600200" cy="3276600"/>
            </a:xfrm>
            <a:prstGeom prst="rect">
              <a:avLst/>
            </a:prstGeom>
            <a:solidFill>
              <a:srgbClr val="FFFF66"/>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a:endCxn id="11" idx="2"/>
            </p:cNvCxnSpPr>
            <p:nvPr/>
          </p:nvCxnSpPr>
          <p:spPr>
            <a:xfrm flipV="1">
              <a:off x="6019800" y="2171700"/>
              <a:ext cx="838200" cy="800100"/>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1"/>
            </p:cNvCxnSpPr>
            <p:nvPr/>
          </p:nvCxnSpPr>
          <p:spPr>
            <a:xfrm rot="16200000" flipH="1">
              <a:off x="990600" y="3581400"/>
              <a:ext cx="609600" cy="457200"/>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819400" y="3429000"/>
              <a:ext cx="609600" cy="5334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2819400" y="2590800"/>
              <a:ext cx="609600" cy="6096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19400" y="4267200"/>
              <a:ext cx="609600" cy="4572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7" idx="1"/>
            </p:cNvCxnSpPr>
            <p:nvPr/>
          </p:nvCxnSpPr>
          <p:spPr>
            <a:xfrm rot="5400000" flipH="1" flipV="1">
              <a:off x="2819400" y="1752600"/>
              <a:ext cx="609600" cy="6096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3"/>
              <a:endCxn id="14" idx="1"/>
            </p:cNvCxnSpPr>
            <p:nvPr/>
          </p:nvCxnSpPr>
          <p:spPr>
            <a:xfrm>
              <a:off x="4724400" y="3276600"/>
              <a:ext cx="685800" cy="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4648200" y="1905000"/>
              <a:ext cx="1143000" cy="9906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flipV="1">
              <a:off x="4724400" y="3657600"/>
              <a:ext cx="990600" cy="1143000"/>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3" idx="2"/>
            </p:cNvCxnSpPr>
            <p:nvPr/>
          </p:nvCxnSpPr>
          <p:spPr>
            <a:xfrm>
              <a:off x="6019800" y="3657600"/>
              <a:ext cx="838200" cy="800100"/>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6"/>
              <a:endCxn id="12" idx="0"/>
            </p:cNvCxnSpPr>
            <p:nvPr/>
          </p:nvCxnSpPr>
          <p:spPr>
            <a:xfrm>
              <a:off x="7543800" y="2171700"/>
              <a:ext cx="800100" cy="800100"/>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0" idx="4"/>
              <a:endCxn id="13" idx="0"/>
            </p:cNvCxnSpPr>
            <p:nvPr/>
          </p:nvCxnSpPr>
          <p:spPr>
            <a:xfrm rot="5400000">
              <a:off x="6972300" y="3886200"/>
              <a:ext cx="457200" cy="1588"/>
            </a:xfrm>
            <a:prstGeom prst="straightConnector1">
              <a:avLst/>
            </a:prstGeom>
            <a:ln w="34925" cmpd="sng">
              <a:solidFill>
                <a:srgbClr val="0066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1" idx="4"/>
              <a:endCxn id="10" idx="0"/>
            </p:cNvCxnSpPr>
            <p:nvPr/>
          </p:nvCxnSpPr>
          <p:spPr>
            <a:xfrm rot="5400000">
              <a:off x="6972300" y="2743200"/>
              <a:ext cx="457200" cy="1588"/>
            </a:xfrm>
            <a:prstGeom prst="straightConnector1">
              <a:avLst/>
            </a:prstGeom>
            <a:ln w="34925" cmpd="sng">
              <a:solidFill>
                <a:srgbClr val="FF00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5" idx="1"/>
            </p:cNvCxnSpPr>
            <p:nvPr/>
          </p:nvCxnSpPr>
          <p:spPr>
            <a:xfrm rot="5400000" flipH="1" flipV="1">
              <a:off x="914400" y="2590800"/>
              <a:ext cx="762000" cy="457200"/>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a:off x="7543800" y="3427412"/>
              <a:ext cx="457200" cy="1588"/>
            </a:xfrm>
            <a:prstGeom prst="straightConnector1">
              <a:avLst/>
            </a:prstGeom>
            <a:ln w="34925" cmpd="sng">
              <a:solidFill>
                <a:srgbClr val="FF0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543800" y="3198812"/>
              <a:ext cx="457200" cy="1588"/>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1" name="Arc 100"/>
            <p:cNvSpPr/>
            <p:nvPr/>
          </p:nvSpPr>
          <p:spPr>
            <a:xfrm flipH="1">
              <a:off x="6629400" y="2438400"/>
              <a:ext cx="685800" cy="1752600"/>
            </a:xfrm>
            <a:prstGeom prst="arc">
              <a:avLst>
                <a:gd name="adj1" fmla="val 16200000"/>
                <a:gd name="adj2" fmla="val 5407578"/>
              </a:avLst>
            </a:prstGeom>
            <a:ln w="34925">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900" b="1"/>
            </a:p>
          </p:txBody>
        </p:sp>
        <p:cxnSp>
          <p:nvCxnSpPr>
            <p:cNvPr id="103" name="Straight Arrow Connector 102"/>
            <p:cNvCxnSpPr>
              <a:stCxn id="10" idx="2"/>
              <a:endCxn id="14" idx="3"/>
            </p:cNvCxnSpPr>
            <p:nvPr/>
          </p:nvCxnSpPr>
          <p:spPr>
            <a:xfrm rot="10800000">
              <a:off x="6248400" y="3314700"/>
              <a:ext cx="609600" cy="1588"/>
            </a:xfrm>
            <a:prstGeom prst="straightConnector1">
              <a:avLst/>
            </a:prstGeom>
            <a:ln w="34925" cmpd="sng">
              <a:solidFill>
                <a:srgbClr val="FF0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2" idx="0"/>
              <a:endCxn id="13" idx="5"/>
            </p:cNvCxnSpPr>
            <p:nvPr/>
          </p:nvCxnSpPr>
          <p:spPr>
            <a:xfrm rot="16200000" flipV="1">
              <a:off x="7557668" y="4585867"/>
              <a:ext cx="405233" cy="633833"/>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1371600" y="1524000"/>
              <a:ext cx="1600200" cy="400110"/>
            </a:xfrm>
            <a:prstGeom prst="rect">
              <a:avLst/>
            </a:prstGeom>
            <a:noFill/>
          </p:spPr>
          <p:txBody>
            <a:bodyPr wrap="square" rtlCol="0">
              <a:spAutoFit/>
            </a:bodyPr>
            <a:lstStyle/>
            <a:p>
              <a:pPr algn="ctr"/>
              <a:r>
                <a:rPr lang="en-US" sz="2000" b="1" dirty="0" smtClean="0">
                  <a:effectLst>
                    <a:outerShdw blurRad="38100" dist="38100" dir="2700000" algn="tl">
                      <a:srgbClr val="000000">
                        <a:alpha val="43137"/>
                      </a:srgbClr>
                    </a:outerShdw>
                  </a:effectLst>
                </a:rPr>
                <a:t>Ai</a:t>
              </a:r>
              <a:endParaRPr lang="en-US" sz="2000" b="1" dirty="0">
                <a:effectLst>
                  <a:outerShdw blurRad="38100" dist="38100" dir="2700000" algn="tl">
                    <a:srgbClr val="000000">
                      <a:alpha val="43137"/>
                    </a:srgbClr>
                  </a:outerShdw>
                </a:effectLst>
              </a:endParaRPr>
            </a:p>
          </p:txBody>
        </p:sp>
        <p:sp>
          <p:nvSpPr>
            <p:cNvPr id="139" name="TextBox 138"/>
            <p:cNvSpPr txBox="1"/>
            <p:nvPr/>
          </p:nvSpPr>
          <p:spPr>
            <a:xfrm>
              <a:off x="3276600" y="838200"/>
              <a:ext cx="1600200" cy="400110"/>
            </a:xfrm>
            <a:prstGeom prst="rect">
              <a:avLst/>
            </a:prstGeom>
            <a:noFill/>
          </p:spPr>
          <p:txBody>
            <a:bodyPr wrap="square" rtlCol="0">
              <a:spAutoFit/>
            </a:bodyPr>
            <a:lstStyle/>
            <a:p>
              <a:pPr algn="ctr"/>
              <a:r>
                <a:rPr lang="en-US" sz="2000" b="1" dirty="0" err="1" smtClean="0">
                  <a:effectLst>
                    <a:outerShdw blurRad="38100" dist="38100" dir="2700000" algn="tl">
                      <a:srgbClr val="000000">
                        <a:alpha val="43137"/>
                      </a:srgbClr>
                    </a:outerShdw>
                  </a:effectLst>
                </a:rPr>
                <a:t>Aii</a:t>
              </a:r>
              <a:endParaRPr lang="en-US" sz="2000" b="1" dirty="0">
                <a:effectLst>
                  <a:outerShdw blurRad="38100" dist="38100" dir="2700000" algn="tl">
                    <a:srgbClr val="000000">
                      <a:alpha val="43137"/>
                    </a:srgbClr>
                  </a:outerShdw>
                </a:effectLst>
              </a:endParaRPr>
            </a:p>
          </p:txBody>
        </p:sp>
        <p:sp>
          <p:nvSpPr>
            <p:cNvPr id="140" name="TextBox 139"/>
            <p:cNvSpPr txBox="1"/>
            <p:nvPr/>
          </p:nvSpPr>
          <p:spPr>
            <a:xfrm>
              <a:off x="7696200" y="1676400"/>
              <a:ext cx="1066800" cy="400110"/>
            </a:xfrm>
            <a:prstGeom prst="rect">
              <a:avLst/>
            </a:prstGeom>
            <a:noFill/>
          </p:spPr>
          <p:txBody>
            <a:bodyPr wrap="square" rtlCol="0">
              <a:spAutoFit/>
            </a:bodyPr>
            <a:lstStyle/>
            <a:p>
              <a:pPr algn="ctr"/>
              <a:r>
                <a:rPr lang="en-US" sz="2000" b="1" dirty="0" smtClean="0">
                  <a:effectLst>
                    <a:outerShdw blurRad="38100" dist="38100" dir="2700000" algn="tl">
                      <a:srgbClr val="000000">
                        <a:alpha val="43137"/>
                      </a:srgbClr>
                    </a:outerShdw>
                  </a:effectLst>
                </a:rPr>
                <a:t>PFC</a:t>
              </a:r>
              <a:endParaRPr lang="en-US" sz="2000" b="1" dirty="0">
                <a:effectLst>
                  <a:outerShdw blurRad="38100" dist="38100" dir="2700000" algn="tl">
                    <a:srgbClr val="000000">
                      <a:alpha val="43137"/>
                    </a:srgbClr>
                  </a:outerShdw>
                </a:effectLst>
              </a:endParaRPr>
            </a:p>
          </p:txBody>
        </p:sp>
        <p:sp>
          <p:nvSpPr>
            <p:cNvPr id="4" name="Rounded Rectangle 3"/>
            <p:cNvSpPr/>
            <p:nvPr/>
          </p:nvSpPr>
          <p:spPr>
            <a:xfrm>
              <a:off x="381000" y="2971800"/>
              <a:ext cx="838200" cy="685800"/>
            </a:xfrm>
            <a:prstGeom prst="roundRect">
              <a:avLst/>
            </a:prstGeom>
            <a:solidFill>
              <a:schemeClr val="accent3">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MGN</a:t>
              </a:r>
              <a:endParaRPr lang="en-US" sz="1900" b="1" dirty="0"/>
            </a:p>
          </p:txBody>
        </p:sp>
        <p:sp>
          <p:nvSpPr>
            <p:cNvPr id="5" name="Rounded Rectangle 4"/>
            <p:cNvSpPr/>
            <p:nvPr/>
          </p:nvSpPr>
          <p:spPr>
            <a:xfrm>
              <a:off x="1524000" y="1981200"/>
              <a:ext cx="1295400" cy="914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Up Selective Units</a:t>
              </a:r>
              <a:endParaRPr lang="en-US" sz="1900" b="1" dirty="0"/>
            </a:p>
          </p:txBody>
        </p:sp>
        <p:sp>
          <p:nvSpPr>
            <p:cNvPr id="6" name="Rounded Rectangle 5"/>
            <p:cNvSpPr/>
            <p:nvPr/>
          </p:nvSpPr>
          <p:spPr>
            <a:xfrm>
              <a:off x="1524000" y="3657600"/>
              <a:ext cx="1295400" cy="914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Down Selective Units</a:t>
              </a:r>
              <a:endParaRPr lang="en-US" sz="1900" b="1" dirty="0"/>
            </a:p>
          </p:txBody>
        </p:sp>
        <p:sp>
          <p:nvSpPr>
            <p:cNvPr id="7" name="Rounded Rectangle 6"/>
            <p:cNvSpPr/>
            <p:nvPr/>
          </p:nvSpPr>
          <p:spPr>
            <a:xfrm>
              <a:off x="3429000" y="1295400"/>
              <a:ext cx="1295400" cy="914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Up Selective Units</a:t>
              </a:r>
              <a:endParaRPr lang="en-US" sz="1900" b="1" dirty="0"/>
            </a:p>
          </p:txBody>
        </p:sp>
        <p:sp>
          <p:nvSpPr>
            <p:cNvPr id="8" name="Rounded Rectangle 7"/>
            <p:cNvSpPr/>
            <p:nvPr/>
          </p:nvSpPr>
          <p:spPr>
            <a:xfrm>
              <a:off x="3429000" y="2819400"/>
              <a:ext cx="1295400" cy="914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Contour Selective Units</a:t>
              </a:r>
              <a:endParaRPr lang="en-US" sz="1900" b="1" dirty="0"/>
            </a:p>
          </p:txBody>
        </p:sp>
        <p:sp>
          <p:nvSpPr>
            <p:cNvPr id="9" name="Rounded Rectangle 8"/>
            <p:cNvSpPr/>
            <p:nvPr/>
          </p:nvSpPr>
          <p:spPr>
            <a:xfrm>
              <a:off x="3429000" y="4343400"/>
              <a:ext cx="1295400" cy="914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Down Selective Units</a:t>
              </a:r>
              <a:endParaRPr lang="en-US" sz="1900" b="1" dirty="0"/>
            </a:p>
          </p:txBody>
        </p:sp>
        <p:sp>
          <p:nvSpPr>
            <p:cNvPr id="10" name="Oval 9"/>
            <p:cNvSpPr/>
            <p:nvPr/>
          </p:nvSpPr>
          <p:spPr>
            <a:xfrm>
              <a:off x="6858000" y="2971800"/>
              <a:ext cx="685800" cy="68580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D1</a:t>
              </a:r>
              <a:endParaRPr lang="en-US" sz="1900" b="1" dirty="0"/>
            </a:p>
          </p:txBody>
        </p:sp>
        <p:sp>
          <p:nvSpPr>
            <p:cNvPr id="11" name="Oval 10"/>
            <p:cNvSpPr/>
            <p:nvPr/>
          </p:nvSpPr>
          <p:spPr>
            <a:xfrm>
              <a:off x="6858000" y="1828800"/>
              <a:ext cx="685800" cy="68580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FS</a:t>
              </a:r>
              <a:endParaRPr lang="en-US" sz="1900" b="1" dirty="0"/>
            </a:p>
          </p:txBody>
        </p:sp>
        <p:sp>
          <p:nvSpPr>
            <p:cNvPr id="12" name="Oval 11"/>
            <p:cNvSpPr/>
            <p:nvPr/>
          </p:nvSpPr>
          <p:spPr>
            <a:xfrm>
              <a:off x="8001000" y="2971800"/>
              <a:ext cx="685800" cy="68580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R</a:t>
              </a:r>
              <a:endParaRPr lang="en-US" sz="1900" b="1" dirty="0"/>
            </a:p>
          </p:txBody>
        </p:sp>
        <p:sp>
          <p:nvSpPr>
            <p:cNvPr id="13" name="Oval 12"/>
            <p:cNvSpPr/>
            <p:nvPr/>
          </p:nvSpPr>
          <p:spPr>
            <a:xfrm>
              <a:off x="6858000" y="4114800"/>
              <a:ext cx="685800" cy="68580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D2</a:t>
              </a:r>
              <a:endParaRPr lang="en-US" sz="1900" b="1" dirty="0"/>
            </a:p>
          </p:txBody>
        </p:sp>
        <p:sp>
          <p:nvSpPr>
            <p:cNvPr id="14" name="Rounded Rectangle 13"/>
            <p:cNvSpPr/>
            <p:nvPr/>
          </p:nvSpPr>
          <p:spPr>
            <a:xfrm>
              <a:off x="5410200" y="2971800"/>
              <a:ext cx="838200" cy="685800"/>
            </a:xfrm>
            <a:prstGeom prst="roundRect">
              <a:avLst/>
            </a:prstGeom>
            <a:solidFill>
              <a:schemeClr val="accent4">
                <a:lumMod val="75000"/>
              </a:schemeClr>
            </a:solidFill>
            <a:ln>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ST</a:t>
              </a:r>
              <a:endParaRPr lang="en-US" sz="1900" b="1" dirty="0"/>
            </a:p>
          </p:txBody>
        </p:sp>
        <p:sp>
          <p:nvSpPr>
            <p:cNvPr id="102" name="Oval 101"/>
            <p:cNvSpPr/>
            <p:nvPr/>
          </p:nvSpPr>
          <p:spPr>
            <a:xfrm>
              <a:off x="7239000" y="5105400"/>
              <a:ext cx="1676400" cy="381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t>Attention</a:t>
              </a:r>
              <a:endParaRPr lang="en-US" sz="1900" b="1" dirty="0"/>
            </a:p>
          </p:txBody>
        </p:sp>
        <p:cxnSp>
          <p:nvCxnSpPr>
            <p:cNvPr id="167" name="Straight Arrow Connector 166"/>
            <p:cNvCxnSpPr>
              <a:stCxn id="12" idx="4"/>
              <a:endCxn id="13" idx="6"/>
            </p:cNvCxnSpPr>
            <p:nvPr/>
          </p:nvCxnSpPr>
          <p:spPr>
            <a:xfrm rot="5400000">
              <a:off x="7543800" y="3657600"/>
              <a:ext cx="800100" cy="800100"/>
            </a:xfrm>
            <a:prstGeom prst="straightConnector1">
              <a:avLst/>
            </a:prstGeom>
            <a:ln w="34925" cmpd="sng">
              <a:solidFill>
                <a:srgbClr val="FF0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0" y="3352800"/>
              <a:ext cx="381000" cy="1588"/>
            </a:xfrm>
            <a:prstGeom prst="straightConnector1">
              <a:avLst/>
            </a:prstGeom>
            <a:ln w="34925"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70" name="Rectangle 61"/>
          <p:cNvSpPr>
            <a:spLocks noChangeArrowheads="1"/>
          </p:cNvSpPr>
          <p:nvPr/>
        </p:nvSpPr>
        <p:spPr bwMode="auto">
          <a:xfrm>
            <a:off x="5638800" y="5638800"/>
            <a:ext cx="2473433" cy="976165"/>
          </a:xfrm>
          <a:prstGeom prst="rect">
            <a:avLst/>
          </a:prstGeom>
          <a:noFill/>
          <a:ln w="22225" cmpd="thickThin">
            <a:solidFill>
              <a:schemeClr val="tx1">
                <a:lumMod val="85000"/>
                <a:lumOff val="15000"/>
              </a:schemeClr>
            </a:solidFill>
            <a:miter lim="800000"/>
            <a:headEnd/>
            <a:tailEnd/>
          </a:ln>
          <a:effectLst>
            <a:outerShdw blurRad="50800" dist="38100" dir="2700000" algn="tl" rotWithShape="0">
              <a:prstClr val="black">
                <a:alpha val="40000"/>
              </a:prstClr>
            </a:outerShdw>
          </a:effectLst>
        </p:spPr>
        <p:txBody>
          <a:bodyPr wrap="none" lIns="90487" tIns="44450" rIns="90487" bIns="44450">
            <a:spAutoFit/>
          </a:bodyPr>
          <a:lstStyle/>
          <a:p>
            <a:pPr algn="l" eaLnBrk="0" hangingPunct="0">
              <a:lnSpc>
                <a:spcPct val="90000"/>
              </a:lnSpc>
            </a:pPr>
            <a:r>
              <a:rPr lang="en-US" sz="1600" dirty="0">
                <a:solidFill>
                  <a:schemeClr val="tx1">
                    <a:lumMod val="95000"/>
                    <a:lumOff val="5000"/>
                  </a:schemeClr>
                </a:solidFill>
              </a:rPr>
              <a:t>FS </a:t>
            </a:r>
            <a:r>
              <a:rPr lang="en-US" sz="1600" dirty="0" smtClean="0">
                <a:solidFill>
                  <a:schemeClr val="tx1">
                    <a:lumMod val="95000"/>
                    <a:lumOff val="5000"/>
                  </a:schemeClr>
                </a:solidFill>
              </a:rPr>
              <a:t>= </a:t>
            </a:r>
            <a:r>
              <a:rPr lang="en-US" sz="1600" dirty="0">
                <a:solidFill>
                  <a:schemeClr val="tx1">
                    <a:lumMod val="95000"/>
                    <a:lumOff val="5000"/>
                  </a:schemeClr>
                </a:solidFill>
              </a:rPr>
              <a:t>cue selective</a:t>
            </a:r>
          </a:p>
          <a:p>
            <a:pPr algn="l" eaLnBrk="0" hangingPunct="0">
              <a:lnSpc>
                <a:spcPct val="90000"/>
              </a:lnSpc>
            </a:pPr>
            <a:r>
              <a:rPr lang="en-US" sz="1600" dirty="0">
                <a:solidFill>
                  <a:schemeClr val="tx1">
                    <a:lumMod val="95000"/>
                    <a:lumOff val="5000"/>
                  </a:schemeClr>
                </a:solidFill>
              </a:rPr>
              <a:t>D1 = delay selective</a:t>
            </a:r>
          </a:p>
          <a:p>
            <a:pPr algn="l" eaLnBrk="0" hangingPunct="0">
              <a:lnSpc>
                <a:spcPct val="90000"/>
              </a:lnSpc>
            </a:pPr>
            <a:r>
              <a:rPr lang="en-US" sz="1600" dirty="0">
                <a:solidFill>
                  <a:schemeClr val="tx1">
                    <a:lumMod val="95000"/>
                    <a:lumOff val="5000"/>
                  </a:schemeClr>
                </a:solidFill>
              </a:rPr>
              <a:t>D2 = </a:t>
            </a:r>
            <a:r>
              <a:rPr lang="en-US" sz="1600" dirty="0" err="1">
                <a:solidFill>
                  <a:schemeClr val="tx1">
                    <a:lumMod val="95000"/>
                    <a:lumOff val="5000"/>
                  </a:schemeClr>
                </a:solidFill>
              </a:rPr>
              <a:t>delay+cue</a:t>
            </a:r>
            <a:r>
              <a:rPr lang="en-US" sz="1600" dirty="0">
                <a:solidFill>
                  <a:schemeClr val="tx1">
                    <a:lumMod val="95000"/>
                    <a:lumOff val="5000"/>
                  </a:schemeClr>
                </a:solidFill>
              </a:rPr>
              <a:t> selective</a:t>
            </a:r>
          </a:p>
          <a:p>
            <a:pPr algn="l" eaLnBrk="0" hangingPunct="0">
              <a:lnSpc>
                <a:spcPct val="90000"/>
              </a:lnSpc>
            </a:pPr>
            <a:r>
              <a:rPr lang="en-US" sz="1600" dirty="0" smtClean="0">
                <a:solidFill>
                  <a:schemeClr val="tx1">
                    <a:lumMod val="95000"/>
                    <a:lumOff val="5000"/>
                  </a:schemeClr>
                </a:solidFill>
              </a:rPr>
              <a:t> R  = </a:t>
            </a:r>
            <a:r>
              <a:rPr lang="en-US" sz="1600" dirty="0">
                <a:solidFill>
                  <a:schemeClr val="tx1">
                    <a:lumMod val="95000"/>
                    <a:lumOff val="5000"/>
                  </a:schemeClr>
                </a:solidFill>
              </a:rPr>
              <a:t>response selective</a:t>
            </a:r>
          </a:p>
        </p:txBody>
      </p:sp>
      <p:sp>
        <p:nvSpPr>
          <p:cNvPr id="47" name="TextBox 46"/>
          <p:cNvSpPr txBox="1"/>
          <p:nvPr/>
        </p:nvSpPr>
        <p:spPr>
          <a:xfrm>
            <a:off x="228600" y="6400800"/>
            <a:ext cx="4953000" cy="338554"/>
          </a:xfrm>
          <a:prstGeom prst="rect">
            <a:avLst/>
          </a:prstGeom>
          <a:noFill/>
        </p:spPr>
        <p:txBody>
          <a:bodyPr wrap="square" rtlCol="0">
            <a:spAutoFit/>
          </a:bodyPr>
          <a:lstStyle/>
          <a:p>
            <a:r>
              <a:rPr lang="en-US" sz="1600" b="1" dirty="0" smtClean="0"/>
              <a:t>Figure 3:</a:t>
            </a:r>
            <a:r>
              <a:rPr lang="en-US" sz="1600" dirty="0" smtClean="0"/>
              <a:t> Network Diagram of Auditory Model</a:t>
            </a:r>
            <a:endParaRPr lang="en-US"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Basic Units of Auditory Model</a:t>
            </a:r>
            <a:endParaRPr lang="en-US" dirty="0"/>
          </a:p>
        </p:txBody>
      </p:sp>
      <p:sp>
        <p:nvSpPr>
          <p:cNvPr id="3" name="Content Placeholder 2"/>
          <p:cNvSpPr>
            <a:spLocks noGrp="1"/>
          </p:cNvSpPr>
          <p:nvPr>
            <p:ph sz="quarter" idx="1"/>
          </p:nvPr>
        </p:nvSpPr>
        <p:spPr/>
        <p:txBody>
          <a:bodyPr/>
          <a:lstStyle/>
          <a:p>
            <a:r>
              <a:rPr lang="en-US" dirty="0" smtClean="0"/>
              <a:t>Basic Unit (cortical column)</a:t>
            </a:r>
          </a:p>
          <a:p>
            <a:pPr lvl="1"/>
            <a:r>
              <a:rPr lang="en-US" dirty="0" smtClean="0"/>
              <a:t>Each module contains 81 basic units</a:t>
            </a:r>
          </a:p>
          <a:p>
            <a:r>
              <a:rPr lang="en-US" dirty="0" err="1" smtClean="0"/>
              <a:t>Sigmoidal</a:t>
            </a:r>
            <a:r>
              <a:rPr lang="en-US" dirty="0" smtClean="0"/>
              <a:t> Activation Rule</a:t>
            </a:r>
            <a:endParaRPr lang="en-US" dirty="0"/>
          </a:p>
        </p:txBody>
      </p:sp>
      <p:cxnSp>
        <p:nvCxnSpPr>
          <p:cNvPr id="6" name="Straight Arrow Connector 5"/>
          <p:cNvCxnSpPr>
            <a:stCxn id="5" idx="7"/>
            <a:endCxn id="4" idx="5"/>
          </p:cNvCxnSpPr>
          <p:nvPr/>
        </p:nvCxnSpPr>
        <p:spPr>
          <a:xfrm rot="5400000" flipH="1" flipV="1">
            <a:off x="7831697" y="3429000"/>
            <a:ext cx="855102" cy="1588"/>
          </a:xfrm>
          <a:prstGeom prst="straightConnector1">
            <a:avLst/>
          </a:prstGeom>
          <a:ln w="38100" cmpd="sng">
            <a:solidFill>
              <a:srgbClr val="FF0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3"/>
            <a:endCxn id="5" idx="1"/>
          </p:cNvCxnSpPr>
          <p:nvPr/>
        </p:nvCxnSpPr>
        <p:spPr>
          <a:xfrm rot="5400000">
            <a:off x="7239001" y="3429000"/>
            <a:ext cx="855102" cy="1588"/>
          </a:xfrm>
          <a:prstGeom prst="straightConnector1">
            <a:avLst/>
          </a:prstGeom>
          <a:ln w="38100"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7543800" y="3733800"/>
            <a:ext cx="838200" cy="83820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a:t>
            </a:r>
            <a:endParaRPr lang="en-US" sz="2400" b="1" dirty="0"/>
          </a:p>
        </p:txBody>
      </p:sp>
      <p:cxnSp>
        <p:nvCxnSpPr>
          <p:cNvPr id="24" name="Straight Arrow Connector 23"/>
          <p:cNvCxnSpPr>
            <a:stCxn id="35" idx="3"/>
            <a:endCxn id="4" idx="2"/>
          </p:cNvCxnSpPr>
          <p:nvPr/>
        </p:nvCxnSpPr>
        <p:spPr>
          <a:xfrm flipV="1">
            <a:off x="7010400" y="2705100"/>
            <a:ext cx="533400" cy="722412"/>
          </a:xfrm>
          <a:prstGeom prst="straightConnector1">
            <a:avLst/>
          </a:prstGeom>
          <a:ln w="31750"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5" idx="3"/>
            <a:endCxn id="5" idx="2"/>
          </p:cNvCxnSpPr>
          <p:nvPr/>
        </p:nvCxnSpPr>
        <p:spPr>
          <a:xfrm>
            <a:off x="7010400" y="3427512"/>
            <a:ext cx="533400" cy="725388"/>
          </a:xfrm>
          <a:prstGeom prst="straightConnector1">
            <a:avLst/>
          </a:prstGeom>
          <a:ln w="31750" cmpd="sng">
            <a:solidFill>
              <a:srgbClr val="0066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Arc 32"/>
          <p:cNvSpPr/>
          <p:nvPr/>
        </p:nvSpPr>
        <p:spPr>
          <a:xfrm>
            <a:off x="7467600" y="1905000"/>
            <a:ext cx="990600" cy="685800"/>
          </a:xfrm>
          <a:prstGeom prst="arc">
            <a:avLst>
              <a:gd name="adj1" fmla="val 8736986"/>
              <a:gd name="adj2" fmla="val 1896767"/>
            </a:avLst>
          </a:prstGeom>
          <a:noFill/>
          <a:ln w="41275">
            <a:solidFill>
              <a:srgbClr val="006600"/>
            </a:solidFill>
            <a:headEnd type="stealth"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Oval 3"/>
          <p:cNvSpPr/>
          <p:nvPr/>
        </p:nvSpPr>
        <p:spPr>
          <a:xfrm>
            <a:off x="7543800" y="2286000"/>
            <a:ext cx="838200" cy="83820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a:t>
            </a:r>
            <a:endParaRPr lang="en-US" sz="2400" b="1" dirty="0"/>
          </a:p>
        </p:txBody>
      </p:sp>
      <p:sp>
        <p:nvSpPr>
          <p:cNvPr id="34" name="TextBox 33"/>
          <p:cNvSpPr txBox="1"/>
          <p:nvPr/>
        </p:nvSpPr>
        <p:spPr>
          <a:xfrm>
            <a:off x="7620000" y="1600200"/>
            <a:ext cx="685800" cy="307777"/>
          </a:xfrm>
          <a:prstGeom prst="rect">
            <a:avLst/>
          </a:prstGeom>
          <a:noFill/>
        </p:spPr>
        <p:txBody>
          <a:bodyPr wrap="square" rtlCol="0">
            <a:spAutoFit/>
          </a:bodyPr>
          <a:lstStyle/>
          <a:p>
            <a:pPr algn="ctr"/>
            <a:r>
              <a:rPr lang="en-US" sz="1400" b="1" dirty="0" smtClean="0"/>
              <a:t>60%</a:t>
            </a:r>
            <a:endParaRPr lang="en-US" sz="1400" b="1" dirty="0"/>
          </a:p>
        </p:txBody>
      </p:sp>
      <p:sp>
        <p:nvSpPr>
          <p:cNvPr id="35" name="TextBox 34"/>
          <p:cNvSpPr txBox="1"/>
          <p:nvPr/>
        </p:nvSpPr>
        <p:spPr>
          <a:xfrm>
            <a:off x="6400800" y="3273623"/>
            <a:ext cx="609600" cy="307777"/>
          </a:xfrm>
          <a:prstGeom prst="rect">
            <a:avLst/>
          </a:prstGeom>
          <a:noFill/>
        </p:spPr>
        <p:txBody>
          <a:bodyPr wrap="square" rtlCol="0">
            <a:spAutoFit/>
          </a:bodyPr>
          <a:lstStyle/>
          <a:p>
            <a:pPr algn="r"/>
            <a:r>
              <a:rPr lang="en-US" sz="1400" b="1" dirty="0" smtClean="0"/>
              <a:t>10%</a:t>
            </a:r>
            <a:endParaRPr lang="en-US" sz="1400" b="1" dirty="0"/>
          </a:p>
        </p:txBody>
      </p:sp>
      <p:sp>
        <p:nvSpPr>
          <p:cNvPr id="36" name="TextBox 35"/>
          <p:cNvSpPr txBox="1"/>
          <p:nvPr/>
        </p:nvSpPr>
        <p:spPr>
          <a:xfrm>
            <a:off x="8153400" y="3273623"/>
            <a:ext cx="685800" cy="307777"/>
          </a:xfrm>
          <a:prstGeom prst="rect">
            <a:avLst/>
          </a:prstGeom>
          <a:noFill/>
        </p:spPr>
        <p:txBody>
          <a:bodyPr wrap="square" rtlCol="0">
            <a:spAutoFit/>
          </a:bodyPr>
          <a:lstStyle/>
          <a:p>
            <a:pPr algn="ctr"/>
            <a:r>
              <a:rPr lang="en-US" sz="1400" b="1" dirty="0" smtClean="0"/>
              <a:t>15%</a:t>
            </a:r>
            <a:endParaRPr lang="en-US" sz="1400" b="1" dirty="0"/>
          </a:p>
        </p:txBody>
      </p:sp>
      <p:sp>
        <p:nvSpPr>
          <p:cNvPr id="37" name="TextBox 36"/>
          <p:cNvSpPr txBox="1"/>
          <p:nvPr/>
        </p:nvSpPr>
        <p:spPr>
          <a:xfrm>
            <a:off x="7086600" y="3276600"/>
            <a:ext cx="685800" cy="307777"/>
          </a:xfrm>
          <a:prstGeom prst="rect">
            <a:avLst/>
          </a:prstGeom>
          <a:noFill/>
        </p:spPr>
        <p:txBody>
          <a:bodyPr wrap="square" rtlCol="0">
            <a:spAutoFit/>
          </a:bodyPr>
          <a:lstStyle/>
          <a:p>
            <a:pPr algn="ctr"/>
            <a:r>
              <a:rPr lang="en-US" sz="1400" b="1" dirty="0" smtClean="0"/>
              <a:t>15%</a:t>
            </a:r>
            <a:endParaRPr lang="en-US" sz="1400" b="1" dirty="0"/>
          </a:p>
        </p:txBody>
      </p:sp>
      <p:graphicFrame>
        <p:nvGraphicFramePr>
          <p:cNvPr id="16" name="Object 4"/>
          <p:cNvGraphicFramePr>
            <a:graphicFrameLocks noChangeAspect="1"/>
          </p:cNvGraphicFramePr>
          <p:nvPr/>
        </p:nvGraphicFramePr>
        <p:xfrm>
          <a:off x="838200" y="3422650"/>
          <a:ext cx="5341938" cy="1454150"/>
        </p:xfrm>
        <a:graphic>
          <a:graphicData uri="http://schemas.openxmlformats.org/presentationml/2006/ole">
            <p:oleObj spid="_x0000_s1026" name="Equation" r:id="rId4" imgW="3251160" imgH="888840" progId="Equation.3">
              <p:embed/>
            </p:oleObj>
          </a:graphicData>
        </a:graphic>
      </p:graphicFrame>
      <p:graphicFrame>
        <p:nvGraphicFramePr>
          <p:cNvPr id="18" name="Object 6"/>
          <p:cNvGraphicFramePr>
            <a:graphicFrameLocks noChangeAspect="1"/>
          </p:cNvGraphicFramePr>
          <p:nvPr/>
        </p:nvGraphicFramePr>
        <p:xfrm>
          <a:off x="1524000" y="5160962"/>
          <a:ext cx="3070225" cy="1087438"/>
        </p:xfrm>
        <a:graphic>
          <a:graphicData uri="http://schemas.openxmlformats.org/presentationml/2006/ole">
            <p:oleObj spid="_x0000_s1028" name="Equation" r:id="rId5" imgW="2006280" imgH="711000" progId="Equation.3">
              <p:embed/>
            </p:oleObj>
          </a:graphicData>
        </a:graphic>
      </p:graphicFrame>
      <p:sp>
        <p:nvSpPr>
          <p:cNvPr id="55" name="TextBox 54"/>
          <p:cNvSpPr txBox="1"/>
          <p:nvPr/>
        </p:nvSpPr>
        <p:spPr>
          <a:xfrm>
            <a:off x="6248400" y="5352871"/>
            <a:ext cx="2362200" cy="1200329"/>
          </a:xfrm>
          <a:prstGeom prst="rect">
            <a:avLst/>
          </a:prstGeom>
          <a:noFill/>
        </p:spPr>
        <p:txBody>
          <a:bodyPr wrap="square" rtlCol="0">
            <a:spAutoFit/>
          </a:bodyPr>
          <a:lstStyle/>
          <a:p>
            <a:pPr>
              <a:spcBef>
                <a:spcPts val="0"/>
              </a:spcBef>
              <a:buClr>
                <a:schemeClr val="tx2"/>
              </a:buClr>
              <a:buFont typeface="Wingdings" pitchFamily="2" charset="2"/>
              <a:buChar char="§"/>
            </a:pPr>
            <a:r>
              <a:rPr lang="en-US" dirty="0" smtClean="0">
                <a:cs typeface="Arial" pitchFamily="34" charset="0"/>
              </a:rPr>
              <a:t> Δ =</a:t>
            </a:r>
            <a:r>
              <a:rPr lang="en-US" dirty="0" smtClean="0">
                <a:latin typeface="+mj-lt"/>
                <a:cs typeface="Arial" pitchFamily="34" charset="0"/>
              </a:rPr>
              <a:t> rate of increase</a:t>
            </a:r>
          </a:p>
          <a:p>
            <a:pPr>
              <a:spcBef>
                <a:spcPts val="0"/>
              </a:spcBef>
              <a:buClr>
                <a:schemeClr val="tx2"/>
              </a:buClr>
              <a:buFont typeface="Wingdings" pitchFamily="2" charset="2"/>
              <a:buChar char="§"/>
            </a:pPr>
            <a:r>
              <a:rPr lang="en-US" dirty="0" smtClean="0">
                <a:latin typeface="Symbol" pitchFamily="18" charset="2"/>
                <a:cs typeface="Arial" pitchFamily="34" charset="0"/>
              </a:rPr>
              <a:t> d </a:t>
            </a:r>
            <a:r>
              <a:rPr lang="en-US" dirty="0" smtClean="0">
                <a:cs typeface="Arial" pitchFamily="34" charset="0"/>
              </a:rPr>
              <a:t>= </a:t>
            </a:r>
            <a:r>
              <a:rPr lang="en-US" dirty="0" smtClean="0">
                <a:latin typeface="+mj-lt"/>
                <a:cs typeface="Arial" pitchFamily="34" charset="0"/>
              </a:rPr>
              <a:t>rate of decay</a:t>
            </a:r>
          </a:p>
          <a:p>
            <a:pPr>
              <a:spcBef>
                <a:spcPts val="0"/>
              </a:spcBef>
              <a:buClr>
                <a:schemeClr val="tx2"/>
              </a:buClr>
              <a:buFont typeface="Wingdings" pitchFamily="2" charset="2"/>
              <a:buChar char="§"/>
            </a:pPr>
            <a:r>
              <a:rPr lang="en-US" dirty="0" smtClean="0">
                <a:latin typeface="Symbol" pitchFamily="18" charset="2"/>
                <a:cs typeface="Arial" pitchFamily="34" charset="0"/>
              </a:rPr>
              <a:t> t</a:t>
            </a:r>
            <a:r>
              <a:rPr lang="en-US" dirty="0" smtClean="0">
                <a:latin typeface="+mj-lt"/>
                <a:cs typeface="Arial" pitchFamily="34" charset="0"/>
              </a:rPr>
              <a:t> = input thresholds</a:t>
            </a:r>
          </a:p>
          <a:p>
            <a:pPr>
              <a:spcBef>
                <a:spcPts val="0"/>
              </a:spcBef>
              <a:buClr>
                <a:schemeClr val="tx2"/>
              </a:buClr>
              <a:buFont typeface="Wingdings" pitchFamily="2" charset="2"/>
              <a:buChar char="§"/>
            </a:pPr>
            <a:r>
              <a:rPr lang="en-US" i="1" dirty="0" smtClean="0">
                <a:latin typeface="+mj-lt"/>
              </a:rPr>
              <a:t>N(t) </a:t>
            </a:r>
            <a:r>
              <a:rPr lang="en-US" dirty="0" smtClean="0">
                <a:latin typeface="+mj-lt"/>
              </a:rPr>
              <a:t>= low-level noise</a:t>
            </a:r>
            <a:endParaRPr lang="en-US" dirty="0" smtClean="0">
              <a:latin typeface="Symbol" pitchFamily="18" charset="2"/>
            </a:endParaRPr>
          </a:p>
        </p:txBody>
      </p:sp>
      <p:sp>
        <p:nvSpPr>
          <p:cNvPr id="56" name="TextBox 55"/>
          <p:cNvSpPr txBox="1"/>
          <p:nvPr/>
        </p:nvSpPr>
        <p:spPr>
          <a:xfrm>
            <a:off x="6400800" y="4596825"/>
            <a:ext cx="2438400" cy="584775"/>
          </a:xfrm>
          <a:prstGeom prst="rect">
            <a:avLst/>
          </a:prstGeom>
          <a:noFill/>
        </p:spPr>
        <p:txBody>
          <a:bodyPr wrap="square" rtlCol="0">
            <a:spAutoFit/>
          </a:bodyPr>
          <a:lstStyle/>
          <a:p>
            <a:r>
              <a:rPr lang="en-US" sz="1600" b="1" dirty="0" smtClean="0"/>
              <a:t>Figure 4:</a:t>
            </a:r>
            <a:r>
              <a:rPr lang="en-US" sz="1600" dirty="0" smtClean="0"/>
              <a:t> Basic Wilson-Cowan unit.</a:t>
            </a:r>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Prior Experimental Work: MEG Studies</a:t>
            </a:r>
            <a:endParaRPr lang="en-US" dirty="0"/>
          </a:p>
        </p:txBody>
      </p:sp>
      <p:sp>
        <p:nvSpPr>
          <p:cNvPr id="8" name="Rectangle 7"/>
          <p:cNvSpPr/>
          <p:nvPr/>
        </p:nvSpPr>
        <p:spPr>
          <a:xfrm>
            <a:off x="5791200" y="3200400"/>
            <a:ext cx="3276600" cy="304800"/>
          </a:xfrm>
          <a:prstGeom prst="rect">
            <a:avLst/>
          </a:prstGeom>
        </p:spPr>
        <p:txBody>
          <a:bodyPr wrap="square">
            <a:spAutoFit/>
          </a:bodyPr>
          <a:lstStyle/>
          <a:p>
            <a:pPr algn="r">
              <a:spcBef>
                <a:spcPct val="50000"/>
              </a:spcBef>
            </a:pPr>
            <a:r>
              <a:rPr lang="en-US" sz="1400" dirty="0" smtClean="0"/>
              <a:t>(</a:t>
            </a:r>
            <a:r>
              <a:rPr lang="en-US" sz="1400" dirty="0" err="1" smtClean="0"/>
              <a:t>Luo</a:t>
            </a:r>
            <a:r>
              <a:rPr lang="en-US" sz="1400" dirty="0" smtClean="0"/>
              <a:t> et al., 2005. Fig. 2b)</a:t>
            </a:r>
            <a:endParaRPr lang="en-US" sz="1400" dirty="0"/>
          </a:p>
        </p:txBody>
      </p:sp>
      <p:pic>
        <p:nvPicPr>
          <p:cNvPr id="9" name="Picture 32"/>
          <p:cNvPicPr>
            <a:picLocks noChangeAspect="1" noChangeArrowheads="1"/>
          </p:cNvPicPr>
          <p:nvPr/>
        </p:nvPicPr>
        <p:blipFill>
          <a:blip r:embed="rId3" cstate="print"/>
          <a:srcRect/>
          <a:stretch>
            <a:fillRect/>
          </a:stretch>
        </p:blipFill>
        <p:spPr>
          <a:xfrm>
            <a:off x="1371600" y="1600200"/>
            <a:ext cx="5867400" cy="1344613"/>
          </a:xfrm>
          <a:prstGeom prst="rect">
            <a:avLst/>
          </a:prstGeom>
          <a:noFill/>
          <a:ln/>
        </p:spPr>
      </p:pic>
      <p:pic>
        <p:nvPicPr>
          <p:cNvPr id="10" name="Picture 35"/>
          <p:cNvPicPr>
            <a:picLocks noChangeAspect="1" noChangeArrowheads="1"/>
          </p:cNvPicPr>
          <p:nvPr/>
        </p:nvPicPr>
        <p:blipFill>
          <a:blip r:embed="rId4" cstate="print"/>
          <a:srcRect/>
          <a:stretch>
            <a:fillRect/>
          </a:stretch>
        </p:blipFill>
        <p:spPr>
          <a:xfrm>
            <a:off x="1724025" y="2971800"/>
            <a:ext cx="5286375" cy="517525"/>
          </a:xfrm>
          <a:prstGeom prst="rect">
            <a:avLst/>
          </a:prstGeom>
          <a:noFill/>
          <a:ln/>
        </p:spPr>
      </p:pic>
      <p:grpSp>
        <p:nvGrpSpPr>
          <p:cNvPr id="14" name="Group 13"/>
          <p:cNvGrpSpPr/>
          <p:nvPr/>
        </p:nvGrpSpPr>
        <p:grpSpPr>
          <a:xfrm>
            <a:off x="2895600" y="3429000"/>
            <a:ext cx="3067050" cy="2514600"/>
            <a:chOff x="2895600" y="3657600"/>
            <a:chExt cx="3067050" cy="2514600"/>
          </a:xfrm>
        </p:grpSpPr>
        <p:grpSp>
          <p:nvGrpSpPr>
            <p:cNvPr id="17" name="Group 16"/>
            <p:cNvGrpSpPr/>
            <p:nvPr/>
          </p:nvGrpSpPr>
          <p:grpSpPr>
            <a:xfrm>
              <a:off x="2895600" y="3657600"/>
              <a:ext cx="3067050" cy="2514600"/>
              <a:chOff x="5638800" y="3429000"/>
              <a:chExt cx="3067050" cy="2514600"/>
            </a:xfrm>
          </p:grpSpPr>
          <p:pic>
            <p:nvPicPr>
              <p:cNvPr id="24581" name="Picture 5"/>
              <p:cNvPicPr>
                <a:picLocks noChangeAspect="1" noChangeArrowheads="1"/>
              </p:cNvPicPr>
              <p:nvPr/>
            </p:nvPicPr>
            <p:blipFill>
              <a:blip r:embed="rId5" cstate="print"/>
              <a:srcRect/>
              <a:stretch>
                <a:fillRect/>
              </a:stretch>
            </p:blipFill>
            <p:spPr bwMode="auto">
              <a:xfrm>
                <a:off x="5638800" y="3505200"/>
                <a:ext cx="3067050" cy="2438400"/>
              </a:xfrm>
              <a:prstGeom prst="rect">
                <a:avLst/>
              </a:prstGeom>
              <a:noFill/>
              <a:ln w="9525">
                <a:noFill/>
                <a:miter lim="800000"/>
                <a:headEnd/>
                <a:tailEnd/>
              </a:ln>
              <a:effectLst/>
            </p:spPr>
          </p:pic>
          <p:pic>
            <p:nvPicPr>
              <p:cNvPr id="24578" name="Picture 2"/>
              <p:cNvPicPr>
                <a:picLocks noChangeAspect="1" noChangeArrowheads="1"/>
              </p:cNvPicPr>
              <p:nvPr/>
            </p:nvPicPr>
            <p:blipFill>
              <a:blip r:embed="rId6" cstate="print"/>
              <a:srcRect l="2847"/>
              <a:stretch>
                <a:fillRect/>
              </a:stretch>
            </p:blipFill>
            <p:spPr bwMode="auto">
              <a:xfrm>
                <a:off x="6019800" y="3429000"/>
                <a:ext cx="2600325" cy="2181225"/>
              </a:xfrm>
              <a:prstGeom prst="rect">
                <a:avLst/>
              </a:prstGeom>
              <a:noFill/>
              <a:ln w="9525">
                <a:noFill/>
                <a:miter lim="800000"/>
                <a:headEnd/>
                <a:tailEnd/>
              </a:ln>
              <a:effectLst/>
            </p:spPr>
          </p:pic>
          <p:pic>
            <p:nvPicPr>
              <p:cNvPr id="24579" name="Picture 3"/>
              <p:cNvPicPr>
                <a:picLocks noChangeAspect="1" noChangeArrowheads="1"/>
              </p:cNvPicPr>
              <p:nvPr/>
            </p:nvPicPr>
            <p:blipFill>
              <a:blip r:embed="rId7" cstate="print"/>
              <a:srcRect/>
              <a:stretch>
                <a:fillRect/>
              </a:stretch>
            </p:blipFill>
            <p:spPr bwMode="auto">
              <a:xfrm>
                <a:off x="6172200" y="5410200"/>
                <a:ext cx="2133600" cy="476250"/>
              </a:xfrm>
              <a:prstGeom prst="rect">
                <a:avLst/>
              </a:prstGeom>
              <a:noFill/>
              <a:ln w="9525">
                <a:noFill/>
                <a:miter lim="800000"/>
                <a:headEnd/>
                <a:tailEnd/>
              </a:ln>
              <a:effectLst/>
            </p:spPr>
          </p:pic>
        </p:grpSp>
        <p:pic>
          <p:nvPicPr>
            <p:cNvPr id="24582" name="Picture 6"/>
            <p:cNvPicPr>
              <a:picLocks noChangeAspect="1" noChangeArrowheads="1"/>
            </p:cNvPicPr>
            <p:nvPr/>
          </p:nvPicPr>
          <p:blipFill>
            <a:blip r:embed="rId8" cstate="print"/>
            <a:srcRect/>
            <a:stretch>
              <a:fillRect/>
            </a:stretch>
          </p:blipFill>
          <p:spPr bwMode="auto">
            <a:xfrm>
              <a:off x="3657600" y="4343400"/>
              <a:ext cx="523875" cy="914400"/>
            </a:xfrm>
            <a:prstGeom prst="rect">
              <a:avLst/>
            </a:prstGeom>
            <a:noFill/>
            <a:ln w="9525">
              <a:noFill/>
              <a:miter lim="800000"/>
              <a:headEnd/>
              <a:tailEnd/>
            </a:ln>
            <a:effectLst/>
          </p:spPr>
        </p:pic>
      </p:grpSp>
      <p:sp>
        <p:nvSpPr>
          <p:cNvPr id="11" name="Rectangle 10"/>
          <p:cNvSpPr/>
          <p:nvPr/>
        </p:nvSpPr>
        <p:spPr>
          <a:xfrm>
            <a:off x="5181600" y="5715000"/>
            <a:ext cx="3886200" cy="307777"/>
          </a:xfrm>
          <a:prstGeom prst="rect">
            <a:avLst/>
          </a:prstGeom>
        </p:spPr>
        <p:txBody>
          <a:bodyPr wrap="square">
            <a:spAutoFit/>
          </a:bodyPr>
          <a:lstStyle/>
          <a:p>
            <a:pPr algn="r">
              <a:spcBef>
                <a:spcPct val="50000"/>
              </a:spcBef>
            </a:pPr>
            <a:r>
              <a:rPr lang="en-US" sz="1400" dirty="0" smtClean="0"/>
              <a:t>(</a:t>
            </a:r>
            <a:r>
              <a:rPr lang="en-US" sz="1400" dirty="0" err="1" smtClean="0"/>
              <a:t>Feng</a:t>
            </a:r>
            <a:r>
              <a:rPr lang="en-US" sz="1400" dirty="0" smtClean="0"/>
              <a:t> et al., </a:t>
            </a:r>
            <a:r>
              <a:rPr lang="en-US" sz="1400" i="1" dirty="0" smtClean="0"/>
              <a:t>submitted for publication</a:t>
            </a:r>
            <a:r>
              <a:rPr lang="en-US" sz="1400" dirty="0" smtClean="0"/>
              <a:t>. Fig. 5b)</a:t>
            </a:r>
            <a:endParaRPr lang="en-US" sz="1400" dirty="0"/>
          </a:p>
        </p:txBody>
      </p:sp>
      <p:sp>
        <p:nvSpPr>
          <p:cNvPr id="12" name="Line 40"/>
          <p:cNvSpPr>
            <a:spLocks noChangeShapeType="1"/>
          </p:cNvSpPr>
          <p:nvPr/>
        </p:nvSpPr>
        <p:spPr bwMode="auto">
          <a:xfrm flipH="1">
            <a:off x="6172200" y="1828800"/>
            <a:ext cx="304800" cy="228600"/>
          </a:xfrm>
          <a:prstGeom prst="line">
            <a:avLst/>
          </a:prstGeom>
          <a:noFill/>
          <a:ln w="25400">
            <a:solidFill>
              <a:srgbClr val="FF0000"/>
            </a:solidFill>
            <a:round/>
            <a:headEnd/>
            <a:tailEnd type="triangle" w="med" len="med"/>
          </a:ln>
        </p:spPr>
        <p:txBody>
          <a:bodyPr/>
          <a:lstStyle/>
          <a:p>
            <a:endParaRPr lang="en-US"/>
          </a:p>
        </p:txBody>
      </p:sp>
      <p:sp>
        <p:nvSpPr>
          <p:cNvPr id="13" name="TextBox 12"/>
          <p:cNvSpPr txBox="1"/>
          <p:nvPr/>
        </p:nvSpPr>
        <p:spPr>
          <a:xfrm>
            <a:off x="0" y="6172200"/>
            <a:ext cx="9144000" cy="584775"/>
          </a:xfrm>
          <a:prstGeom prst="rect">
            <a:avLst/>
          </a:prstGeom>
          <a:noFill/>
        </p:spPr>
        <p:txBody>
          <a:bodyPr wrap="square" rtlCol="0">
            <a:spAutoFit/>
          </a:bodyPr>
          <a:lstStyle/>
          <a:p>
            <a:pPr algn="ctr"/>
            <a:r>
              <a:rPr lang="en-US" sz="1600" b="1" dirty="0" smtClean="0"/>
              <a:t>Figure 6:</a:t>
            </a:r>
            <a:r>
              <a:rPr lang="en-US" sz="1600" dirty="0" smtClean="0"/>
              <a:t> (A) MEG data from electrophysiological studies (B) MEG data from successive trials overlayed</a:t>
            </a:r>
            <a:endParaRPr lang="en-US" sz="1600" b="1" dirty="0"/>
          </a:p>
        </p:txBody>
      </p:sp>
      <p:sp>
        <p:nvSpPr>
          <p:cNvPr id="15" name="TextBox 14"/>
          <p:cNvSpPr txBox="1"/>
          <p:nvPr/>
        </p:nvSpPr>
        <p:spPr>
          <a:xfrm>
            <a:off x="762000" y="2057400"/>
            <a:ext cx="533400" cy="400110"/>
          </a:xfrm>
          <a:prstGeom prst="rect">
            <a:avLst/>
          </a:prstGeom>
          <a:noFill/>
        </p:spPr>
        <p:txBody>
          <a:bodyPr wrap="square" rtlCol="0">
            <a:spAutoFit/>
          </a:bodyPr>
          <a:lstStyle/>
          <a:p>
            <a:r>
              <a:rPr lang="en-US" sz="2000" dirty="0" smtClean="0"/>
              <a:t>(A)</a:t>
            </a:r>
            <a:endParaRPr lang="en-US" sz="2000" dirty="0"/>
          </a:p>
        </p:txBody>
      </p:sp>
      <p:sp>
        <p:nvSpPr>
          <p:cNvPr id="16" name="TextBox 15"/>
          <p:cNvSpPr txBox="1"/>
          <p:nvPr/>
        </p:nvSpPr>
        <p:spPr>
          <a:xfrm>
            <a:off x="2209800" y="4400490"/>
            <a:ext cx="533400" cy="400110"/>
          </a:xfrm>
          <a:prstGeom prst="rect">
            <a:avLst/>
          </a:prstGeom>
          <a:noFill/>
        </p:spPr>
        <p:txBody>
          <a:bodyPr wrap="square" rtlCol="0">
            <a:spAutoFit/>
          </a:bodyPr>
          <a:lstStyle/>
          <a:p>
            <a:r>
              <a:rPr lang="en-US" sz="2000" dirty="0" smtClean="0"/>
              <a:t>(B)</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3700</TotalTime>
  <Words>2612</Words>
  <Application>Microsoft Office PowerPoint</Application>
  <PresentationFormat>On-screen Show (4:3)</PresentationFormat>
  <Paragraphs>257</Paragraphs>
  <Slides>17</Slides>
  <Notes>14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0" baseType="lpstr">
      <vt:lpstr>Median</vt:lpstr>
      <vt:lpstr>Equation</vt:lpstr>
      <vt:lpstr>Sound Recorder Document</vt:lpstr>
      <vt:lpstr>A Large-Scale Neural Model of Auditory Processing: Simulating fMRI and MEG Data</vt:lpstr>
      <vt:lpstr>Research Strategy</vt:lpstr>
      <vt:lpstr>Project Goals</vt:lpstr>
      <vt:lpstr>Neural Basis of MEG Signal</vt:lpstr>
      <vt:lpstr>Experimental Design</vt:lpstr>
      <vt:lpstr>Regions of the Auditory Model</vt:lpstr>
      <vt:lpstr> Network Diagram of Auditory Model</vt:lpstr>
      <vt:lpstr> Basic Units of Auditory Model</vt:lpstr>
      <vt:lpstr>Prior Experimental Work: MEG Studies</vt:lpstr>
      <vt:lpstr>Modified Auditory Model</vt:lpstr>
      <vt:lpstr>Simulating MEG – Assumptions</vt:lpstr>
      <vt:lpstr>Results</vt:lpstr>
      <vt:lpstr>Results</vt:lpstr>
      <vt:lpstr>Summary</vt:lpstr>
      <vt:lpstr>Future Work</vt:lpstr>
      <vt:lpstr>References</vt:lpstr>
      <vt:lpstr>Acknowledgements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Theodore Chen</dc:creator>
  <cp:lastModifiedBy>Theodore Chen</cp:lastModifiedBy>
  <cp:revision>663</cp:revision>
  <dcterms:created xsi:type="dcterms:W3CDTF">2009-07-31T17:02:26Z</dcterms:created>
  <dcterms:modified xsi:type="dcterms:W3CDTF">2009-08-07T12:53:26Z</dcterms:modified>
</cp:coreProperties>
</file>