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0000"/>
    <a:srgbClr val="8B2505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84328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specific and direct in the title. Use the subtitle to give the specific context of the speech.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-The goal should be to capture the audience’s attention which can be done with a quote, a startling statistic, or fact.  It is not necessary to include this attention getter on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0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BFD2-EEB9-4FB0-8AFC-B5CD5964AF8F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E07-A9A6-4421-80B6-44BAA02CACA3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12CD-4192-42A1-A5CF-1846F1D88A88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A846-BBB9-4175-ABEA-7378BBF94D0D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DCD-F02E-4474-9650-BA662EE70517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09E-A4F6-43A4-ADEF-D78B12104F03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0CAAF88-62D6-4357-97AC-90D73CDEF170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1EAEEEA-1131-4832-B765-9FC6562BBD25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B42F-89EB-40C3-B89A-959D2693542A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655-F6EC-4495-B7A9-AB01980FEA4B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5B0C-1548-483D-8501-2126905B85D2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4E2ED7-FB79-4304-BF28-CD2695BF97CB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C41-19B7-4FBE-AE45-19E45B321AC1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AF30-329B-4909-A6B7-1F7568F90674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6AE4-7FAA-4225-8154-43EAAD1C8E56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9D31C5-98C0-4349-A4D0-27574D437543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842-A4E0-49D1-A977-DD7CE7A56E27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602F1A-FE2E-411C-A743-EF3B3AB636A4}" type="datetime1">
              <a:rPr lang="en-US" noProof="0" smtClean="0"/>
              <a:t>9/18/2022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292574" y="1258079"/>
            <a:ext cx="11381999" cy="2971051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BOARD AND LODGE INMATE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31" y="5274364"/>
            <a:ext cx="10572000" cy="14665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i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NIDHA POOZHIKAL</a:t>
            </a:r>
          </a:p>
          <a:p>
            <a:pPr algn="l"/>
            <a:r>
              <a:rPr lang="en-US" sz="2600" i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MES21MCA-2035</a:t>
            </a:r>
          </a:p>
          <a:p>
            <a:pPr algn="l"/>
            <a:r>
              <a:rPr lang="en-US" sz="2600" i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PRODUCT OWNER: NOWSHAD CV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E1290-A973-40DB-A243-97629D2F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FCCA24A-091E-4102-A77B-0A3A7F31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2199861"/>
            <a:ext cx="8426763" cy="4343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24008-7E24-439C-BFBD-A6E035BA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78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5893913-13DB-4087-BBF5-6A02A024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2146852"/>
            <a:ext cx="9179870" cy="4437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E1DA76-0DC8-4335-9115-2487C384D3A4}"/>
              </a:ext>
            </a:extLst>
          </p:cNvPr>
          <p:cNvSpPr txBox="1"/>
          <p:nvPr/>
        </p:nvSpPr>
        <p:spPr>
          <a:xfrm>
            <a:off x="3143250" y="3014662"/>
            <a:ext cx="10001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EBB-018E-47E2-B19A-625E4491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8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46A5CD-9DC8-424D-A7C9-3F69A2146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2271390"/>
            <a:ext cx="9068106" cy="4311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83F6A-0C56-49FA-BCE5-5084F6B1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6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DD8-CA96-450B-A7CE-4846442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AF1E178-5CC9-44A7-8FCE-464C102B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2199861"/>
            <a:ext cx="9054855" cy="4383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5CD43-0C56-4410-B4B9-2A9AA8C5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41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B1AD-A444-4C31-B7EC-54E051A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BDBF-2FD9-4FA9-AAAB-98690607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015" y="2133600"/>
            <a:ext cx="10554574" cy="44924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400" dirty="0"/>
              <a:t>It is recommended that for optimal performance, the following minimum hardware is installed on the server on which the portal is hosted, as well as on clients that access the portal.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i3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4 GB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15242-2F7C-4DF6-A675-18F1410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225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E318-192D-4280-92CF-08DF8B2E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1B2-7B63-4210-8D4A-922CFC40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54" y="1993760"/>
            <a:ext cx="10670923" cy="47118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</a:p>
          <a:p>
            <a:pPr marL="274320" lvl="1" indent="0">
              <a:buNone/>
            </a:pPr>
            <a:r>
              <a:rPr lang="en-US" sz="2400" dirty="0"/>
              <a:t>For the proposed system to work properly, it is necessary that following software are installed and running on the server / client.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HTML5,CSS,Javascript,Bootstrap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Laravel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7/8/10 for better performance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Explorer/Google Chrome/Firefox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FB7DC-641B-4D73-89B0-B2B69768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84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2541-651E-45D2-A7D6-965A98D6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0E15D5-CAA4-48F4-8970-87DCA1ABF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763151"/>
              </p:ext>
            </p:extLst>
          </p:nvPr>
        </p:nvGraphicFramePr>
        <p:xfrm>
          <a:off x="265044" y="2222500"/>
          <a:ext cx="11595655" cy="441683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9932">
                  <a:extLst>
                    <a:ext uri="{9D8B030D-6E8A-4147-A177-3AD203B41FA5}">
                      <a16:colId xmlns:a16="http://schemas.microsoft.com/office/drawing/2014/main" val="3470634810"/>
                    </a:ext>
                  </a:extLst>
                </a:gridCol>
                <a:gridCol w="3544189">
                  <a:extLst>
                    <a:ext uri="{9D8B030D-6E8A-4147-A177-3AD203B41FA5}">
                      <a16:colId xmlns:a16="http://schemas.microsoft.com/office/drawing/2014/main" val="1276344563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3401301412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3502959109"/>
                    </a:ext>
                  </a:extLst>
                </a:gridCol>
                <a:gridCol w="2637186">
                  <a:extLst>
                    <a:ext uri="{9D8B030D-6E8A-4147-A177-3AD203B41FA5}">
                      <a16:colId xmlns:a16="http://schemas.microsoft.com/office/drawing/2014/main" val="731767246"/>
                    </a:ext>
                  </a:extLst>
                </a:gridCol>
              </a:tblGrid>
              <a:tr h="85982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       ID</a:t>
                      </a:r>
                      <a:endParaRPr lang="en-US" sz="18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   NAME</a:t>
                      </a:r>
                      <a:endParaRPr lang="en-US" sz="18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     PRIORITY</a:t>
                      </a:r>
                      <a:endParaRPr lang="en-US" sz="18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   &lt;high/medium/law&gt;</a:t>
                      </a:r>
                      <a:endParaRPr lang="en-US" sz="11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   ESTIMATE</a:t>
                      </a:r>
                      <a:endParaRPr lang="en-US" sz="18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      (Hours)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 STATUS</a:t>
                      </a:r>
                      <a:endParaRPr lang="en-US" sz="18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&lt;Planned/In progress/Completed&gt;</a:t>
                      </a:r>
                      <a:endParaRPr lang="en-US" sz="11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11320"/>
                  </a:ext>
                </a:extLst>
              </a:tr>
              <a:tr h="63895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1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LOGIN GENERATION FOR USERS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High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5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PLANNED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7370"/>
                  </a:ext>
                </a:extLst>
              </a:tr>
              <a:tr h="63895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2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CUSTOMER SELECTION OF ROOM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High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5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PLANNED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650177"/>
                  </a:ext>
                </a:extLst>
              </a:tr>
              <a:tr h="9425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3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CRUD(Room Allocation, Room Service, Check in/out, Book Meal) OPERATIONS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High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20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PLANNED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59824"/>
                  </a:ext>
                </a:extLst>
              </a:tr>
              <a:tr h="69761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4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BILL GENERATION AND PAYMENT STATUS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       High</a:t>
                      </a:r>
                      <a:endParaRPr lang="en-US" sz="160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10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583676"/>
                  </a:ext>
                </a:extLst>
              </a:tr>
              <a:tr h="63895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5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REPORT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MEDIUM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        10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9647" marR="89647" marT="89647" marB="896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240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93425-6EA5-44DA-B4BE-316E8EE4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78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BEE5-BB06-4955-A4D8-2180772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0E8961-079A-43FE-9661-E3F44800C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294675"/>
              </p:ext>
            </p:extLst>
          </p:nvPr>
        </p:nvGraphicFramePr>
        <p:xfrm>
          <a:off x="265043" y="2211214"/>
          <a:ext cx="11648660" cy="45401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38370">
                  <a:extLst>
                    <a:ext uri="{9D8B030D-6E8A-4147-A177-3AD203B41FA5}">
                      <a16:colId xmlns:a16="http://schemas.microsoft.com/office/drawing/2014/main" val="305831763"/>
                    </a:ext>
                  </a:extLst>
                </a:gridCol>
                <a:gridCol w="3186251">
                  <a:extLst>
                    <a:ext uri="{9D8B030D-6E8A-4147-A177-3AD203B41FA5}">
                      <a16:colId xmlns:a16="http://schemas.microsoft.com/office/drawing/2014/main" val="330086910"/>
                    </a:ext>
                  </a:extLst>
                </a:gridCol>
                <a:gridCol w="2580977">
                  <a:extLst>
                    <a:ext uri="{9D8B030D-6E8A-4147-A177-3AD203B41FA5}">
                      <a16:colId xmlns:a16="http://schemas.microsoft.com/office/drawing/2014/main" val="2036335937"/>
                    </a:ext>
                  </a:extLst>
                </a:gridCol>
                <a:gridCol w="3643062">
                  <a:extLst>
                    <a:ext uri="{9D8B030D-6E8A-4147-A177-3AD203B41FA5}">
                      <a16:colId xmlns:a16="http://schemas.microsoft.com/office/drawing/2014/main" val="2291707453"/>
                    </a:ext>
                  </a:extLst>
                </a:gridCol>
              </a:tblGrid>
              <a:tr h="5782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User Story ID</a:t>
                      </a:r>
                      <a:endParaRPr lang="en-US" sz="18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As a type of User</a:t>
                      </a:r>
                      <a:endParaRPr lang="en-US" sz="18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I want to 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&lt;Perform some task&gt;</a:t>
                      </a:r>
                      <a:endParaRPr lang="en-US" sz="11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So that </a:t>
                      </a:r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 can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&lt;Achieve Some Goal&gt; </a:t>
                      </a:r>
                      <a:endParaRPr lang="en-US" sz="11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92804"/>
                  </a:ext>
                </a:extLst>
              </a:tr>
              <a:tr h="6216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1 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Login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login successful with correct username and password 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053743"/>
                  </a:ext>
                </a:extLst>
              </a:tr>
              <a:tr h="597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view and manage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Creation of room and employee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051899"/>
                  </a:ext>
                </a:extLst>
              </a:tr>
              <a:tr h="6216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3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View and Manage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Can view and Manage rooms, bill and payment status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02490"/>
                  </a:ext>
                </a:extLst>
              </a:tr>
              <a:tr h="4031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Report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Customized different report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22027"/>
                  </a:ext>
                </a:extLst>
              </a:tr>
              <a:tr h="6216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EMPLOYEE</a:t>
                      </a: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 successful with correct username and password</a:t>
                      </a: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760764"/>
                  </a:ext>
                </a:extLst>
              </a:tr>
              <a:tr h="5459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EMPLOYEE</a:t>
                      </a:r>
                      <a:endParaRPr lang="en-US" sz="16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View and manage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Add customer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778544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EMPLOYEE</a:t>
                      </a:r>
                      <a:endParaRPr lang="en-US" sz="160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Alter</a:t>
                      </a:r>
                      <a:endParaRPr lang="en-US" sz="16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Allot Rooms</a:t>
                      </a:r>
                      <a:endParaRPr lang="en-US" sz="1600" dirty="0">
                        <a:effectLst/>
                      </a:endParaRPr>
                    </a:p>
                  </a:txBody>
                  <a:tcPr marL="83378" marR="83378" marT="83378" marB="83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5021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9C46C-DA73-4B8C-8600-920D4579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30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D02-B0B0-461A-B719-1F393213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77B0CC-D797-449C-8AB7-23439D293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696820"/>
              </p:ext>
            </p:extLst>
          </p:nvPr>
        </p:nvGraphicFramePr>
        <p:xfrm>
          <a:off x="285751" y="2222501"/>
          <a:ext cx="11558587" cy="44800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32808">
                  <a:extLst>
                    <a:ext uri="{9D8B030D-6E8A-4147-A177-3AD203B41FA5}">
                      <a16:colId xmlns:a16="http://schemas.microsoft.com/office/drawing/2014/main" val="163480161"/>
                    </a:ext>
                  </a:extLst>
                </a:gridCol>
                <a:gridCol w="3338073">
                  <a:extLst>
                    <a:ext uri="{9D8B030D-6E8A-4147-A177-3AD203B41FA5}">
                      <a16:colId xmlns:a16="http://schemas.microsoft.com/office/drawing/2014/main" val="4181501631"/>
                    </a:ext>
                  </a:extLst>
                </a:gridCol>
                <a:gridCol w="2903564">
                  <a:extLst>
                    <a:ext uri="{9D8B030D-6E8A-4147-A177-3AD203B41FA5}">
                      <a16:colId xmlns:a16="http://schemas.microsoft.com/office/drawing/2014/main" val="1225442683"/>
                    </a:ext>
                  </a:extLst>
                </a:gridCol>
                <a:gridCol w="2884142">
                  <a:extLst>
                    <a:ext uri="{9D8B030D-6E8A-4147-A177-3AD203B41FA5}">
                      <a16:colId xmlns:a16="http://schemas.microsoft.com/office/drawing/2014/main" val="1219040966"/>
                    </a:ext>
                  </a:extLst>
                </a:gridCol>
              </a:tblGrid>
              <a:tr h="4617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 User Story ID</a:t>
                      </a:r>
                      <a:endParaRPr lang="en-US" sz="16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 As a type of User</a:t>
                      </a:r>
                      <a:endParaRPr lang="en-US" sz="16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I want to 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&lt;Perform some task&gt;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So that I can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&lt;Achieve Some Goal&gt; </a:t>
                      </a:r>
                      <a:endParaRPr lang="en-US" sz="11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49857"/>
                  </a:ext>
                </a:extLst>
              </a:tr>
              <a:tr h="3644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EMPLOYEE</a:t>
                      </a: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View and Manage</a:t>
                      </a: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Manage Check in/out</a:t>
                      </a: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137819"/>
                  </a:ext>
                </a:extLst>
              </a:tr>
              <a:tr h="3644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EMPLOYEE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Create bill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Generate Invoice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645596"/>
                  </a:ext>
                </a:extLst>
              </a:tr>
              <a:tr h="4872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</a:txBody>
                  <a:tcPr marL="74681" marR="74681" marT="74681" marB="74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EMPLOYEE</a:t>
                      </a:r>
                      <a:endParaRPr lang="en-US" sz="1400">
                        <a:effectLst/>
                      </a:endParaRPr>
                    </a:p>
                  </a:txBody>
                  <a:tcPr marL="74681" marR="74681" marT="74681" marB="74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View and Manage Orders</a:t>
                      </a:r>
                      <a:endParaRPr lang="en-US" sz="1400">
                        <a:effectLst/>
                      </a:endParaRPr>
                    </a:p>
                  </a:txBody>
                  <a:tcPr marL="74681" marR="74681" marT="74681" marB="74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Can view and edit the payment status and bill</a:t>
                      </a:r>
                      <a:endParaRPr lang="en-US" sz="1400">
                        <a:effectLst/>
                      </a:endParaRPr>
                    </a:p>
                  </a:txBody>
                  <a:tcPr marL="74681" marR="74681" marT="74681" marB="74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43374"/>
                  </a:ext>
                </a:extLst>
              </a:tr>
              <a:tr h="3846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EMPLOYEE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Report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Customized different report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851989"/>
                  </a:ext>
                </a:extLst>
              </a:tr>
              <a:tr h="4746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Login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login successful with correct username and password 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475143"/>
                  </a:ext>
                </a:extLst>
              </a:tr>
              <a:tr h="4746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View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View confirmed booking and check in/out status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137182"/>
                  </a:ext>
                </a:extLst>
              </a:tr>
              <a:tr h="5061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Service appeal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Request room service, meals, add on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71368"/>
                  </a:ext>
                </a:extLst>
              </a:tr>
              <a:tr h="4746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View Invoice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View invoice and forward to  payment.</a:t>
                      </a:r>
                      <a:endParaRPr lang="en-US" sz="1400" dirty="0">
                        <a:effectLst/>
                      </a:endParaRPr>
                    </a:p>
                  </a:txBody>
                  <a:tcPr marL="67213" marR="67213" marT="67213" marB="672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7951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0A44B-E942-4C59-B2E7-0B029709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30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5DA4-9DFA-4B41-9219-36BF976F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5AB3D9-0527-4040-85CC-ECC46EEC2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00077"/>
              </p:ext>
            </p:extLst>
          </p:nvPr>
        </p:nvGraphicFramePr>
        <p:xfrm>
          <a:off x="284922" y="2110271"/>
          <a:ext cx="11622154" cy="452906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7754">
                  <a:extLst>
                    <a:ext uri="{9D8B030D-6E8A-4147-A177-3AD203B41FA5}">
                      <a16:colId xmlns:a16="http://schemas.microsoft.com/office/drawing/2014/main" val="3146005037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3021012520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2626352567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1599150780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1134615469"/>
                    </a:ext>
                  </a:extLst>
                </a:gridCol>
                <a:gridCol w="1948880">
                  <a:extLst>
                    <a:ext uri="{9D8B030D-6E8A-4147-A177-3AD203B41FA5}">
                      <a16:colId xmlns:a16="http://schemas.microsoft.com/office/drawing/2014/main" val="1210520640"/>
                    </a:ext>
                  </a:extLst>
                </a:gridCol>
              </a:tblGrid>
              <a:tr h="652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User</a:t>
                      </a:r>
                      <a:endParaRPr lang="en-US" sz="15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Story ID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Task Name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End Date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 Days 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Status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09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   </a:t>
                      </a:r>
                      <a:endParaRPr lang="en-US" sz="15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>
                          <a:effectLst/>
                        </a:rPr>
                      </a:br>
                      <a:br>
                        <a:rPr lang="en-US" sz="1500">
                          <a:effectLst/>
                        </a:rPr>
                      </a:br>
                      <a:br>
                        <a:rPr lang="en-US" sz="150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Sprint 1</a:t>
                      </a:r>
                      <a:endParaRPr lang="en-US" sz="15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   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16/08/2022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17/08/2022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>
                          <a:effectLst/>
                        </a:rPr>
                      </a:br>
                      <a:br>
                        <a:rPr lang="en-US" sz="1500">
                          <a:effectLst/>
                        </a:rPr>
                      </a:br>
                      <a:br>
                        <a:rPr lang="en-US" sz="1500">
                          <a:effectLst/>
                        </a:rPr>
                      </a:br>
                      <a:br>
                        <a:rPr lang="en-US" sz="150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500">
                        <a:effectLst/>
                      </a:endParaRPr>
                    </a:p>
                    <a:p>
                      <a:pPr fontAlgn="t"/>
                      <a:br>
                        <a:rPr lang="en-US" sz="15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In progress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8662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18/08/2022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19/08/2022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In progress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645740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20/08/2022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22/08/2022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In progress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05009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23/08/2022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25/08/2022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In progress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24091"/>
                  </a:ext>
                </a:extLst>
              </a:tr>
              <a:tr h="4551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26/08/2022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27/08/2022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In progress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43265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>
                          <a:effectLst/>
                        </a:rPr>
                      </a:br>
                      <a:br>
                        <a:rPr lang="en-US" sz="1500">
                          <a:effectLst/>
                        </a:rPr>
                      </a:br>
                      <a:br>
                        <a:rPr lang="en-US" sz="150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Sprint 2</a:t>
                      </a:r>
                      <a:endParaRPr lang="en-US" sz="150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13/09/2022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16/09/2022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500" dirty="0">
                          <a:effectLst/>
                        </a:rPr>
                      </a:br>
                      <a:br>
                        <a:rPr lang="en-US" sz="1500" dirty="0">
                          <a:effectLst/>
                        </a:rPr>
                      </a:br>
                      <a:br>
                        <a:rPr lang="en-US" sz="15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851628"/>
                  </a:ext>
                </a:extLst>
              </a:tr>
              <a:tr h="4391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17/09/2022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21/09/2022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26299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22/09/2022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23/09/2022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45232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24/09/2022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27/09/2022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500" dirty="0">
                        <a:effectLst/>
                      </a:endParaRPr>
                    </a:p>
                  </a:txBody>
                  <a:tcPr marL="80606" marR="80606" marT="80606" marB="8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3253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419185D-DB55-403F-A124-2DE92D3D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16222-9E4C-4C97-9504-294BFB2D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9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1311-DD92-45BA-B10F-C1A324C2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Introduction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Modules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Module Descriptions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Data Flow Diagram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Developing Environment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User Story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Product Backlog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Project Plans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C2B3D-7738-476C-B182-E825F612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104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EDD-C6AA-44E8-B3F9-D843F45C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7D347-30ED-4B12-BA7D-F541DA08D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25737"/>
              </p:ext>
            </p:extLst>
          </p:nvPr>
        </p:nvGraphicFramePr>
        <p:xfrm>
          <a:off x="225286" y="2069512"/>
          <a:ext cx="11741429" cy="46593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5159">
                  <a:extLst>
                    <a:ext uri="{9D8B030D-6E8A-4147-A177-3AD203B41FA5}">
                      <a16:colId xmlns:a16="http://schemas.microsoft.com/office/drawing/2014/main" val="1483186369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3422600833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3311361423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523729640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168845770"/>
                    </a:ext>
                  </a:extLst>
                </a:gridCol>
                <a:gridCol w="1959254">
                  <a:extLst>
                    <a:ext uri="{9D8B030D-6E8A-4147-A177-3AD203B41FA5}">
                      <a16:colId xmlns:a16="http://schemas.microsoft.com/office/drawing/2014/main" val="1068276701"/>
                    </a:ext>
                  </a:extLst>
                </a:gridCol>
              </a:tblGrid>
              <a:tr h="700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Story ID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Task Name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End Date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 Days 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 Status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22078"/>
                  </a:ext>
                </a:extLst>
              </a:tr>
              <a:tr h="6597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>
                          <a:effectLst/>
                        </a:rPr>
                      </a:br>
                      <a:br>
                        <a:rPr lang="en-US" sz="1600">
                          <a:effectLst/>
                        </a:rPr>
                      </a:br>
                      <a:br>
                        <a:rPr lang="en-US" sz="160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SPRINT 3</a:t>
                      </a:r>
                      <a:endParaRPr lang="en-US" sz="160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03/10/2022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06/10/2022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   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 12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95691"/>
                  </a:ext>
                </a:extLst>
              </a:tr>
              <a:tr h="6597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07/10/2022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10/10/2022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081003"/>
                  </a:ext>
                </a:extLst>
              </a:tr>
              <a:tr h="6597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11/10/2022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14/10/2022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073285"/>
                  </a:ext>
                </a:extLst>
              </a:tr>
              <a:tr h="6597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SPRINT 4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28/10/2022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03/11/2022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303357"/>
                  </a:ext>
                </a:extLst>
              </a:tr>
              <a:tr h="6597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04/11/2022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07/11/2022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57232"/>
                  </a:ext>
                </a:extLst>
              </a:tr>
              <a:tr h="6597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08/11/2022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11/11/2022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Planned</a:t>
                      </a:r>
                      <a:endParaRPr lang="en-US" sz="1600" dirty="0">
                        <a:effectLst/>
                      </a:endParaRPr>
                    </a:p>
                  </a:txBody>
                  <a:tcPr marL="84423" marR="84423" marT="84423" marB="84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071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C17844F-7F47-4820-ADE1-E559E782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7F4CF-0374-4C03-82F2-F99F96E9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56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59F5A-E91E-49BD-A9A9-C667B16A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862" y="1014497"/>
            <a:ext cx="10572000" cy="2115508"/>
          </a:xfr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slope"/>
          </a:sp3d>
        </p:spPr>
        <p:txBody>
          <a:bodyPr/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F5C7F-4743-4BB1-8475-0D598000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29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C44-A06D-47E8-9BE3-80264200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1" y="447188"/>
            <a:ext cx="11396869" cy="97045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BOARD AND LODGE INMATE MONITORING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3504-7CE1-46D8-9713-24BF3D9E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896210" cy="4523070"/>
          </a:xfrm>
        </p:spPr>
        <p:txBody>
          <a:bodyPr>
            <a:normAutofit fontScale="77500" lnSpcReduction="20000"/>
          </a:bodyPr>
          <a:lstStyle/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This project mainly targets lodges and hostels.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The management assures the safety and security of each customer.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It is very complex to manage data and information for each person.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There are many people to manage it and it takes a lot of time for them.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This project helps in keeping the track of workflow of the lodge and hostel. 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This will reduce time delay and paper transactions and also reduce the workload of staff and as well as customers.</a:t>
            </a:r>
          </a:p>
          <a:p>
            <a:pPr lvl="0" defTabSz="914400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latin typeface="Bahnschrift SemiLight" panose="020B0502040204020203" pitchFamily="34" charset="0"/>
              </a:rPr>
              <a:t> It is the computerization of a lodge or hostel.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24A4-E97F-4F66-BF14-EAB763A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421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6BB3-17DA-4792-BDEA-748EA4D0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447188"/>
            <a:ext cx="11622156" cy="970450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BOARD AND LODGE INMATE MONITORING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37F8-488A-4027-A072-F083F12E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772551"/>
            <a:ext cx="11622156" cy="4959553"/>
          </a:xfrm>
        </p:spPr>
        <p:txBody>
          <a:bodyPr>
            <a:normAutofit lnSpcReduction="10000"/>
          </a:bodyPr>
          <a:lstStyle/>
          <a:p>
            <a:pPr marL="0" lvl="0" indent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None/>
            </a:pPr>
            <a:endParaRPr lang="en-US" sz="2400" dirty="0">
              <a:latin typeface="Corbel"/>
            </a:endParaRPr>
          </a:p>
          <a:p>
            <a:pPr marL="0" lvl="0" indent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The main objectives are,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 To provide information instantly as and when it is required.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To make the Lodge information details more efficient and effective.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 This system should maintain different data files so that the data can be retrieved easily and in an efficient manner.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The system should be very interactive.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It should ensure process integration to the desired extent, and various reports should be generated as the request.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This system should also ensure that there is no redundancy in the recorded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D942-1694-4D8C-BFDD-D18952AC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0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4F34-4EE4-42DA-B9CB-BF279454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447188"/>
            <a:ext cx="11569148" cy="970450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BOARD AND LODGE INMATE MONITORING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46D3-C934-4CE6-A7B2-A52AE76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222287"/>
            <a:ext cx="11569148" cy="4430304"/>
          </a:xfrm>
        </p:spPr>
        <p:txBody>
          <a:bodyPr>
            <a:normAutofit lnSpcReduction="10000"/>
          </a:bodyPr>
          <a:lstStyle/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This project works and updates Customer Records, Employee Records, Lodge Records, Records of Tariff, Attendance Records, Room Records, Mess Records, Admission Processes, and Payment Processes.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The system automatically calculates Hostel Bills, Mess Bills, Other Bills, and Dues.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The data are stored in the database and the reports are generated according to the user request.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It keeps track of the number of customers in the room and the availability of rooms. </a:t>
            </a:r>
          </a:p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400" dirty="0">
                <a:latin typeface="Bahnschrift SemiLight" panose="020B0502040204020203" pitchFamily="34" charset="0"/>
              </a:rPr>
              <a:t>It helps the organization from the manual work from which it is very difficult to find the record of the customer and the mess bill of each customer.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F287-192D-468E-A1F5-6E2906E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23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C59-596E-4500-9118-0D5DE52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E60CBD-8923-4923-A7A1-4B3E5F206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01964"/>
              </p:ext>
            </p:extLst>
          </p:nvPr>
        </p:nvGraphicFramePr>
        <p:xfrm>
          <a:off x="985801" y="2436606"/>
          <a:ext cx="10571997" cy="415179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3523999">
                  <a:extLst>
                    <a:ext uri="{9D8B030D-6E8A-4147-A177-3AD203B41FA5}">
                      <a16:colId xmlns:a16="http://schemas.microsoft.com/office/drawing/2014/main" val="1051649365"/>
                    </a:ext>
                  </a:extLst>
                </a:gridCol>
                <a:gridCol w="3523999">
                  <a:extLst>
                    <a:ext uri="{9D8B030D-6E8A-4147-A177-3AD203B41FA5}">
                      <a16:colId xmlns:a16="http://schemas.microsoft.com/office/drawing/2014/main" val="2146804792"/>
                    </a:ext>
                  </a:extLst>
                </a:gridCol>
                <a:gridCol w="3523999">
                  <a:extLst>
                    <a:ext uri="{9D8B030D-6E8A-4147-A177-3AD203B41FA5}">
                      <a16:colId xmlns:a16="http://schemas.microsoft.com/office/drawing/2014/main" val="607134584"/>
                    </a:ext>
                  </a:extLst>
                </a:gridCol>
              </a:tblGrid>
              <a:tr h="461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MANAGER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CUSTOMER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886884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Add Employee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Add Customer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Confirmed Booking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220302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Add Room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Available Rooms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Check in/out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680871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Available Rooms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Allot Room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Add On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048393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Payment Status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Check in/out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Book meals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587450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View Bill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Generate Bill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Room Service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275044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Report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Payment Status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View Bill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0860858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View Bill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Report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568388"/>
                  </a:ext>
                </a:extLst>
              </a:tr>
              <a:tr h="461311">
                <a:tc>
                  <a:txBody>
                    <a:bodyPr/>
                    <a:lstStyle/>
                    <a:p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hnschrift SemiLight" panose="020B0502040204020203" pitchFamily="34" charset="0"/>
                        </a:rPr>
                        <a:t>Report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Ligh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28502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D6F8D-2872-49ED-A8E0-7497766C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88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0AF6-551A-44B1-AB8A-4176E6FB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DESCRIPTIONS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5A2E-0683-4603-A68D-1624D494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99" y="2199861"/>
            <a:ext cx="10554574" cy="4465982"/>
          </a:xfrm>
        </p:spPr>
        <p:txBody>
          <a:bodyPr>
            <a:normAutofit fontScale="85000" lnSpcReduction="20000"/>
          </a:bodyPr>
          <a:lstStyle/>
          <a:p>
            <a:pPr lvl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 MANAGER</a:t>
            </a:r>
            <a:br>
              <a:rPr lang="en-US" sz="2800" dirty="0">
                <a:latin typeface="Bahnschrift SemiLight" panose="020B0502040204020203" pitchFamily="34" charset="0"/>
              </a:rPr>
            </a:br>
            <a:br>
              <a:rPr lang="en-US" sz="2800" dirty="0">
                <a:latin typeface="Bahnschrift SemiLight" panose="020B0502040204020203" pitchFamily="34" charset="0"/>
              </a:rPr>
            </a:br>
            <a:r>
              <a:rPr lang="en-US" sz="2800" dirty="0">
                <a:latin typeface="Bahnschrift SemiLight" panose="020B0502040204020203" pitchFamily="34" charset="0"/>
              </a:rPr>
              <a:t>The Manager module is consisting of the task that of,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 the Employee creation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addition of Room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Room availability management</a:t>
            </a:r>
          </a:p>
          <a:p>
            <a:pPr marL="914400" lvl="1" indent="-51435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view and change the  payment status</a:t>
            </a:r>
          </a:p>
          <a:p>
            <a:pPr lvl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Light" panose="020B0502040204020203" pitchFamily="34" charset="0"/>
              </a:rPr>
              <a:t>The complete management of the application carried out by the manager user.</a:t>
            </a:r>
          </a:p>
          <a:p>
            <a:pPr lvl="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Light" panose="020B0502040204020203" pitchFamily="34" charset="0"/>
              </a:rPr>
              <a:t>This user will look after all the required changes by the subsequent other users.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4B8B-E768-46D5-8A48-CD76E544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810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60AC-D9AC-4B49-9A28-5E79ABE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E47F-6B6D-473F-B5DB-67D2065A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4" y="2186609"/>
            <a:ext cx="10670923" cy="4545495"/>
          </a:xfrm>
        </p:spPr>
        <p:txBody>
          <a:bodyPr>
            <a:normAutofit lnSpcReduction="10000"/>
          </a:bodyPr>
          <a:lstStyle/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2900" b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74320" lvl="1" indent="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endParaRPr lang="en-US" sz="2000" dirty="0">
              <a:latin typeface="Corbel"/>
            </a:endParaRPr>
          </a:p>
          <a:p>
            <a:pPr marL="731520" lvl="1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The duties carried over the employee user is based on valuing the customer requirements like </a:t>
            </a:r>
          </a:p>
          <a:p>
            <a:pPr marL="1131570" lvl="2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adding of customers</a:t>
            </a:r>
          </a:p>
          <a:p>
            <a:pPr marL="1131570" lvl="2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allocating available room</a:t>
            </a:r>
          </a:p>
          <a:p>
            <a:pPr marL="1131570" lvl="2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check in/out</a:t>
            </a:r>
          </a:p>
          <a:p>
            <a:pPr marL="1131570" lvl="2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generation of invoice</a:t>
            </a:r>
          </a:p>
          <a:p>
            <a:pPr marL="731520" lvl="1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These duties are assigned to different roles. </a:t>
            </a:r>
          </a:p>
          <a:p>
            <a:pPr marL="731520" lvl="1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The employee module is forwarding the complete information to customer side and the details to the admin side and manager side based on the workflow of the customers.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0850-4949-4D50-91D8-43E129F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071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1179-5856-4E0F-822A-37372FE7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6FC8-BE78-4886-8DE8-1A84436E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8" y="2239617"/>
            <a:ext cx="10554574" cy="4499113"/>
          </a:xfrm>
        </p:spPr>
        <p:txBody>
          <a:bodyPr>
            <a:normAutofit lnSpcReduction="10000"/>
          </a:bodyPr>
          <a:lstStyle/>
          <a:p>
            <a:pPr marL="274320" lvl="0" indent="-274320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</a:pPr>
            <a:r>
              <a:rPr lang="en-US" sz="3200" b="1" dirty="0">
                <a:solidFill>
                  <a:srgbClr val="6D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274320" lvl="1" indent="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endParaRPr lang="en-US" sz="2000" dirty="0">
              <a:latin typeface="Corbel"/>
            </a:endParaRPr>
          </a:p>
          <a:p>
            <a:pPr marL="731520" lvl="1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The login generated for customer end and functionalities carried over to the login is for 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evaluating the confirmed booking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inspecting check in/out 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requesting add On 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the booking of meals</a:t>
            </a:r>
          </a:p>
          <a:p>
            <a:pPr marL="1017270" lvl="2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SemiLight" panose="020B0502040204020203" pitchFamily="34" charset="0"/>
              </a:rPr>
              <a:t>alerting for room services</a:t>
            </a:r>
          </a:p>
          <a:p>
            <a:pPr marL="731520" lvl="1" indent="-4572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Bahnschrift SemiLight" panose="020B0502040204020203" pitchFamily="34" charset="0"/>
              </a:rPr>
              <a:t>The customer module is focusing to meet all the requirements needed for their services and it is forwarding to the employee side.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68E7-59B8-443D-A0D3-160A334D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705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82065_win32_fixed" id="{54D1AA8E-AE41-4F75-AFF4-1E55BF728136}" vid="{9097BC2D-75F4-410C-8544-556C30F4E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C914-E79E-4731-88EB-C290A6D4D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8413E5-0484-489B-B293-D8720B602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9B3EA6-E2E1-4B68-B700-9432F9FC79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282</TotalTime>
  <Words>1103</Words>
  <Application>Microsoft Office PowerPoint</Application>
  <PresentationFormat>Widescreen</PresentationFormat>
  <Paragraphs>339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Rounded MT Bold</vt:lpstr>
      <vt:lpstr>Bahnschrift SemiLight</vt:lpstr>
      <vt:lpstr>Calibri</vt:lpstr>
      <vt:lpstr>Century Gothic</vt:lpstr>
      <vt:lpstr>Consolas</vt:lpstr>
      <vt:lpstr>Corbel</vt:lpstr>
      <vt:lpstr>Tahoma</vt:lpstr>
      <vt:lpstr>Times New Roman</vt:lpstr>
      <vt:lpstr>Wingdings</vt:lpstr>
      <vt:lpstr>Wingdings 2</vt:lpstr>
      <vt:lpstr>Quotable</vt:lpstr>
      <vt:lpstr>BOARD AND LODGE INMATE MONITORING SYSTEM</vt:lpstr>
      <vt:lpstr>TABLES OF CONTENT</vt:lpstr>
      <vt:lpstr>BOARD AND LODGE INMATE MONITORING SYSTEM</vt:lpstr>
      <vt:lpstr>BOARD AND LODGE INMATE MONITORING SYSTEM</vt:lpstr>
      <vt:lpstr>BOARD AND LODGE INMATE MONITORING SYSTEM</vt:lpstr>
      <vt:lpstr>MODULES</vt:lpstr>
      <vt:lpstr>MODULE DESCRIPTIONS</vt:lpstr>
      <vt:lpstr>MODULE DESCRIPTIONS</vt:lpstr>
      <vt:lpstr>MODULE DESCRIPTIONS</vt:lpstr>
      <vt:lpstr>DATA FLOW DIAGRAM</vt:lpstr>
      <vt:lpstr>DATA FLOW DIAGRAM</vt:lpstr>
      <vt:lpstr>DATA FLOW DIAGRAM</vt:lpstr>
      <vt:lpstr>DATA FLOW DIAGRAM</vt:lpstr>
      <vt:lpstr>DEVELOPING ENVIRONMENT</vt:lpstr>
      <vt:lpstr>DEVELOPING ENVIRONMENT</vt:lpstr>
      <vt:lpstr>PRODUCT BACKLOG</vt:lpstr>
      <vt:lpstr>USER STORY</vt:lpstr>
      <vt:lpstr>USER STORY</vt:lpstr>
      <vt:lpstr>PROJECT PLAN</vt:lpstr>
      <vt:lpstr>PROJECT PLAN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[Type The Title Of The Persuasive Speech Here]</dc:title>
  <dc:creator>Mohamed Nihal</dc:creator>
  <cp:lastModifiedBy>NIDHA SILU</cp:lastModifiedBy>
  <cp:revision>33</cp:revision>
  <dcterms:created xsi:type="dcterms:W3CDTF">2022-09-13T16:17:06Z</dcterms:created>
  <dcterms:modified xsi:type="dcterms:W3CDTF">2022-09-18T08:07:30Z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