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3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4" r:id="rId20"/>
    <p:sldId id="276" r:id="rId21"/>
    <p:sldId id="275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102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A6E55-8260-34F6-A896-B01D234DA9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C18A59-11ED-D223-0622-825B6889A4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8DE480-BC84-03DF-A0FC-A1CF2F636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0A578-D09E-42A6-9877-554099FEE6C6}" type="datetimeFigureOut">
              <a:rPr lang="en-IN" smtClean="0"/>
              <a:t>11-09-2024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74EAAD-739B-926F-87AC-2B869780E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FECCF5-CA03-E599-A190-8F9A6B6E8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C4822-9126-4901-A74D-2522CD58F6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4066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5FAC9-2574-0A6E-4620-89A947423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D4ACB7-C297-78B1-3F82-FAEE2BA245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504249-F597-CE5D-F1CE-98B189093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0A578-D09E-42A6-9877-554099FEE6C6}" type="datetimeFigureOut">
              <a:rPr lang="en-IN" smtClean="0"/>
              <a:t>11-09-2024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F06D8A-4CB1-8372-D319-B125DC96F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783C0F-6919-17EB-0655-FAD3863B6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C4822-9126-4901-A74D-2522CD58F6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5269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55B6F0-4BAF-9685-FA8C-1A7855C345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0FF68A-A73A-D09F-1815-069DA74399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CD148F-295B-27D3-F8AC-DB0C6CA75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0A578-D09E-42A6-9877-554099FEE6C6}" type="datetimeFigureOut">
              <a:rPr lang="en-IN" smtClean="0"/>
              <a:t>11-09-2024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E74873-3906-7D7A-3BC7-94B22E61B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412AB6-D041-6489-58DA-06CC3345F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C4822-9126-4901-A74D-2522CD58F6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8600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6E568-8569-73A3-1EDD-2FEA2B8AF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BC1C47-D448-8713-8E6E-58A4032659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9607FA-1798-1C53-7855-4B8ECE873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0A578-D09E-42A6-9877-554099FEE6C6}" type="datetimeFigureOut">
              <a:rPr lang="en-IN" smtClean="0"/>
              <a:t>11-09-2024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18D4DA-3756-A685-151D-5481190CE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293177-E00C-3E1D-473A-AB729BD68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C4822-9126-4901-A74D-2522CD58F6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9019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8BFAB-0F65-924C-D742-7D916127F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43D646-792E-0A81-8119-E7ED8C4EE7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C85F70-D2E4-8A17-C8A8-316240FCE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0A578-D09E-42A6-9877-554099FEE6C6}" type="datetimeFigureOut">
              <a:rPr lang="en-IN" smtClean="0"/>
              <a:t>11-09-2024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D05314-2E81-602A-56FC-AAC3FC23F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3B33D9-439D-A677-75B3-B79CA820D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C4822-9126-4901-A74D-2522CD58F6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9430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0FE1A-CE71-4498-9A62-A1C0F0718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16E905-204D-D8E4-EBA4-86E0BCAE6B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2F8E60-485B-04FB-D05B-B390B8FEF0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AF9542-7784-CA5F-F7B6-CB4B8910F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0A578-D09E-42A6-9877-554099FEE6C6}" type="datetimeFigureOut">
              <a:rPr lang="en-IN" smtClean="0"/>
              <a:t>11-09-2024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F69669-EDBE-EA7D-3982-2EEFFBB84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FDADF3-DCE0-7B52-44E0-2FDAD96A7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C4822-9126-4901-A74D-2522CD58F6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5800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18BE2-42DE-047F-B5B9-20F523A9A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DA1031-1D68-A805-D311-AB7DB02681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8655D7-E706-B813-5259-D6C2E88E74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DA9AD2-3A1C-430F-3C82-7DF0E07C3C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10C41E-9F02-194B-E81D-CED6451842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135ECF-D409-6B8F-97DF-7AA8E2E97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0A578-D09E-42A6-9877-554099FEE6C6}" type="datetimeFigureOut">
              <a:rPr lang="en-IN" smtClean="0"/>
              <a:t>11-09-2024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F9C01A-A786-7747-15A7-4366B90F3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8332F0-653F-CA42-9BB8-AA7FFB226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C4822-9126-4901-A74D-2522CD58F6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019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DDBB2-3780-C086-3DA8-6FCBB6591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BBBFDF-C645-400A-68E8-5BA9E89CC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0A578-D09E-42A6-9877-554099FEE6C6}" type="datetimeFigureOut">
              <a:rPr lang="en-IN" smtClean="0"/>
              <a:t>11-09-2024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480179-9FC0-300D-AFAF-EEE360248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F17360-5CF7-887D-9670-BB00E02B2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C4822-9126-4901-A74D-2522CD58F6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8564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026C75-DE1E-995A-523C-F7EDF45A2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0A578-D09E-42A6-9877-554099FEE6C6}" type="datetimeFigureOut">
              <a:rPr lang="en-IN" smtClean="0"/>
              <a:t>11-09-2024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D88C9E-6131-4D86-EB9A-FD72BD907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589F24-F433-922F-6179-5228E3470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C4822-9126-4901-A74D-2522CD58F6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9921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11638-7EB5-FA1A-9572-5B374C638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6E8B62-7E88-1AB1-BCC6-1D478BA432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4A7726-9A0F-9FC5-F963-DFCA7117D7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40DF61-8D50-2056-949D-F0D7647CD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0A578-D09E-42A6-9877-554099FEE6C6}" type="datetimeFigureOut">
              <a:rPr lang="en-IN" smtClean="0"/>
              <a:t>11-09-2024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200EA4-ABB8-E7BA-5B5E-FEA637FE1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215452-3D97-931B-7195-EABCF0060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C4822-9126-4901-A74D-2522CD58F6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3172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E1EFF-63F4-C2C9-9E97-39AC1BE0C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99B96D-92E1-1451-8D08-25DED9E78C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83483C-516E-C488-FA05-A70E461BE2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F57289-C408-A53B-EB61-B8134D277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0A578-D09E-42A6-9877-554099FEE6C6}" type="datetimeFigureOut">
              <a:rPr lang="en-IN" smtClean="0"/>
              <a:t>11-09-2024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F22ABC-4E8E-4431-6287-5326D5507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3CC5D6-626D-7F2F-328A-A35AD8D62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C4822-9126-4901-A74D-2522CD58F6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2678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333DDC-F78A-128C-0A8A-1B2FD14F4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3C09B9-969F-BA75-B02E-88D32CAF2E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4DB638-A80A-27B6-17A1-69012F2E2B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B80A578-D09E-42A6-9877-554099FEE6C6}" type="datetimeFigureOut">
              <a:rPr lang="en-IN" smtClean="0"/>
              <a:t>11-09-2024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385B35-9868-C7EA-3EE7-A51B20F84E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E56F82-376E-7264-6686-DBD7A9C9C3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E4C4822-9126-4901-A74D-2522CD58F6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5317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6C1FF-DE1B-725A-7B20-59CA2AF4D7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294266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 II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A37C42-FE97-3901-B8B6-26F8FEAD3D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656114"/>
            <a:ext cx="9144000" cy="2601686"/>
          </a:xfrm>
        </p:spPr>
        <p:txBody>
          <a:bodyPr>
            <a:normAutofit/>
          </a:bodyPr>
          <a:lstStyle/>
          <a:p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25640076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BC36E-5DEC-1806-42A8-A606343CC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18795"/>
          </a:xfrm>
        </p:spPr>
        <p:txBody>
          <a:bodyPr>
            <a:noAutofit/>
          </a:bodyPr>
          <a:lstStyle/>
          <a:p>
            <a:pPr algn="ctr"/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Gradient Descent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390025-7324-77AE-9D66-D93E94D5E2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83920"/>
            <a:ext cx="10515600" cy="5293043"/>
          </a:xfrm>
        </p:spPr>
        <p:txBody>
          <a:bodyPr>
            <a:normAutofit/>
          </a:bodyPr>
          <a:lstStyle/>
          <a:p>
            <a:pPr algn="l"/>
            <a:r>
              <a:rPr lang="en-US" sz="2200" b="0" i="0" u="none" strike="noStrike" baseline="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Gradient descent is an approach to find minima – points where the error is at its lowest.</a:t>
            </a:r>
          </a:p>
          <a:p>
            <a:pPr algn="l"/>
            <a:r>
              <a:rPr lang="en-US" sz="2200" b="0" i="0" u="none" strike="noStrike" baseline="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When we run a gradient descent search, we start from some location on this surface and move downhill to find the line with the lowest error.</a:t>
            </a:r>
          </a:p>
          <a:p>
            <a:pPr algn="l"/>
            <a:r>
              <a:rPr lang="en-US" sz="2200" b="0" i="0" u="none" strike="noStrike" baseline="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run gradient descent on this error function, we first need to compute its gradient or slope. </a:t>
            </a:r>
          </a:p>
          <a:p>
            <a:pPr algn="l"/>
            <a:r>
              <a:rPr lang="en-US" sz="2200" b="0" i="0" u="none" strike="noStrike" baseline="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compute it, we will need to differentiate the error function. </a:t>
            </a:r>
          </a:p>
          <a:p>
            <a:pPr algn="l"/>
            <a:r>
              <a:rPr lang="en-US" sz="2200" b="0" i="0" u="none" strike="noStrike" baseline="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Since the function is defined by two parameters (m and b), we need to compute a partial derivative for each.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12398B-CAB6-4BE0-1DEE-C80C089E10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2011" y="3566160"/>
            <a:ext cx="4874418" cy="3129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5432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BC36E-5DEC-1806-42A8-A606343CC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18795"/>
          </a:xfrm>
        </p:spPr>
        <p:txBody>
          <a:bodyPr>
            <a:noAutofit/>
          </a:bodyPr>
          <a:lstStyle/>
          <a:p>
            <a:pPr algn="ctr"/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Gradient Descent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C390025-7324-77AE-9D66-D93E94D5E20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883920"/>
                <a:ext cx="10515600" cy="5293043"/>
              </a:xfrm>
            </p:spPr>
            <p:txBody>
              <a:bodyPr>
                <a:noAutofit/>
              </a:bodyPr>
              <a:lstStyle/>
              <a:p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Now, start at any pair of m and b values (i.e., any line) and let the gradient descent algorithm march downhill on the error function toward the best line.</a:t>
                </a:r>
              </a:p>
              <a:p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Each iteration will update m and b to a line that yields a slightly lower error than the previous iteration. </a:t>
                </a:r>
              </a:p>
              <a:p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direction to move in for each iteration is calculated using the two partial derivatives from the above two equations</a:t>
                </a:r>
              </a:p>
              <a:p>
                <a:pPr algn="l"/>
                <a:endParaRPr lang="en-US" sz="2200" dirty="0">
                  <a:solidFill>
                    <a:srgbClr val="231F2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/>
                <a:r>
                  <a:rPr lang="en-US" sz="2200" dirty="0">
                    <a:solidFill>
                      <a:srgbClr val="231F2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 update m and b,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sz="22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2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𝑚</m:t>
                    </m:r>
                    <m:r>
                      <a:rPr lang="en-US" sz="22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2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𝑚</m:t>
                    </m:r>
                    <m:r>
                      <a:rPr lang="en-US" sz="22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sz="22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𝛼</m:t>
                    </m:r>
                    <m:f>
                      <m:fPr>
                        <m:ctrlPr>
                          <a:rPr lang="en-US" sz="2200" i="1"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𝛿</m:t>
                        </m:r>
                        <m:r>
                          <a:rPr lang="en-US" sz="2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Ɛ</m:t>
                        </m:r>
                      </m:num>
                      <m:den>
                        <m:r>
                          <a:rPr lang="en-US" sz="2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𝛿</m:t>
                        </m:r>
                        <m:r>
                          <a:rPr lang="en-US" sz="2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𝑚</m:t>
                        </m:r>
                      </m:den>
                    </m:f>
                  </m:oMath>
                </a14:m>
                <a:endParaRPr lang="en-US" sz="2200" i="1" dirty="0">
                  <a:effectLst/>
                  <a:latin typeface="Cambria Math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sz="22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2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𝑏</m:t>
                    </m:r>
                    <m:r>
                      <a:rPr lang="en-US" sz="22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2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𝑏</m:t>
                    </m:r>
                    <m:r>
                      <a:rPr lang="en-US" sz="22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sz="22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𝛼</m:t>
                    </m:r>
                    <m:f>
                      <m:fPr>
                        <m:ctrlPr>
                          <a:rPr lang="en-US" sz="2200" i="1"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𝛿</m:t>
                        </m:r>
                        <m:r>
                          <a:rPr lang="en-US" sz="2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Ɛ</m:t>
                        </m:r>
                      </m:num>
                      <m:den>
                        <m:r>
                          <a:rPr lang="en-US" sz="2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𝛿</m:t>
                        </m:r>
                        <m:r>
                          <a:rPr lang="en-US" sz="2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𝑏</m:t>
                        </m:r>
                      </m:den>
                    </m:f>
                  </m:oMath>
                </a14:m>
                <a:endPara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914400" lvl="2" indent="0">
                  <a:buNone/>
                </a:pPr>
                <a:endPara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/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Where 𝛼 is the learning rate, a small positive number that controls how large a step you take in each iteration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C390025-7324-77AE-9D66-D93E94D5E2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883920"/>
                <a:ext cx="10515600" cy="5293043"/>
              </a:xfrm>
              <a:blipFill>
                <a:blip r:embed="rId2"/>
                <a:stretch>
                  <a:fillRect l="-696" t="-13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75761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BC36E-5DEC-1806-42A8-A606343CC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18795"/>
          </a:xfrm>
        </p:spPr>
        <p:txBody>
          <a:bodyPr>
            <a:noAutofit/>
          </a:bodyPr>
          <a:lstStyle/>
          <a:p>
            <a:pPr algn="ctr"/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Gradient Descent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390025-7324-77AE-9D66-D93E94D5E2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83920"/>
            <a:ext cx="10515600" cy="5293043"/>
          </a:xfrm>
        </p:spPr>
        <p:txBody>
          <a:bodyPr>
            <a:norm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Generalize :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above case, we have two parameters m and b. 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could be many parameters in a problem, depending on the dimensionality of the data or the  number of features available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θ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estimate the best possible values of the θ.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model that could have any number of parameters and represent it using h(hypothesis function)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h(x) is the predicted output.</a:t>
            </a:r>
          </a:p>
          <a:p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θi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​ represents the parameters (weights) of the model.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xi represents the features of the input data.                                                                                    (1)   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is the number of features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consider θ0 = b, θ1 = m, and assign x0 = 1, ( for 2 parameters)</a:t>
            </a: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3602B2-6DA1-1EDE-B551-07DBBD0A17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7732" y="4373880"/>
            <a:ext cx="2892829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3617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BC36E-5DEC-1806-42A8-A606343CC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18795"/>
          </a:xfrm>
        </p:spPr>
        <p:txBody>
          <a:bodyPr>
            <a:noAutofit/>
          </a:bodyPr>
          <a:lstStyle/>
          <a:p>
            <a:pPr algn="ctr"/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Gradient Descent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390025-7324-77AE-9D66-D93E94D5E2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83920"/>
            <a:ext cx="10515600" cy="5293043"/>
          </a:xfrm>
        </p:spPr>
        <p:txBody>
          <a:bodyPr>
            <a:norm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 a cost (error) function for the previous hypothesis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to measure how well the hypothesis function fits the training data. It represents the average squared difference between the predicted values and the actual target values over all training examples.</a:t>
            </a:r>
          </a:p>
          <a:p>
            <a:pPr marL="0" indent="0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                                                                       (2)</a:t>
            </a: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The cost function 𝐽(𝜃) in Equation (2) is derived by calculating the error between the predicted output ℎ(𝑥(𝑖)) and the actual output 𝑦(𝑖) for all training examples. </a:t>
            </a: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08CF87-6D2C-DFE9-DE19-814122B689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3692" y="2065020"/>
            <a:ext cx="3222308" cy="90678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7BECC8C-2CBD-D062-5883-763B6CF2BD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0667" y="3398520"/>
            <a:ext cx="5867034" cy="1691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3031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BC36E-5DEC-1806-42A8-A606343CC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15911"/>
          </a:xfrm>
        </p:spPr>
        <p:txBody>
          <a:bodyPr>
            <a:noAutofit/>
          </a:bodyPr>
          <a:lstStyle/>
          <a:p>
            <a:pPr algn="ctr"/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Gradient Descent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390025-7324-77AE-9D66-D93E94D5E2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81036"/>
            <a:ext cx="10515600" cy="5293043"/>
          </a:xfrm>
        </p:spPr>
        <p:txBody>
          <a:bodyPr>
            <a:norm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Derivation of Equation (2)</a:t>
            </a: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B725EC-5EE3-75FA-E89A-698922350B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8262" y="1077006"/>
            <a:ext cx="8537257" cy="43880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49F9AC9-7E8B-7536-980F-6D12648655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6356" y="5402581"/>
            <a:ext cx="8719163" cy="1548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0511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BC36E-5DEC-1806-42A8-A606343CC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18795"/>
          </a:xfrm>
        </p:spPr>
        <p:txBody>
          <a:bodyPr>
            <a:noAutofit/>
          </a:bodyPr>
          <a:lstStyle/>
          <a:p>
            <a:pPr algn="ctr"/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Gradient Descent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390025-7324-77AE-9D66-D93E94D5E2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12944"/>
            <a:ext cx="10515600" cy="5293043"/>
          </a:xfrm>
        </p:spPr>
        <p:txBody>
          <a:bodyPr>
            <a:norm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Minimize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𝐽(𝜃)  </a:t>
            </a:r>
            <a:r>
              <a:rPr lang="en-US" sz="220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for all parameters.</a:t>
            </a:r>
          </a:p>
          <a:p>
            <a:r>
              <a:rPr lang="en-US" sz="220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Let us take </a:t>
            </a:r>
            <a:r>
              <a:rPr lang="en-US" sz="2200" b="0" i="0" u="none" strike="noStrike" baseline="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one parameter </a:t>
            </a:r>
            <a:r>
              <a:rPr lang="el-GR" sz="2200" b="0" i="0" u="none" strike="noStrike" baseline="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US" sz="2200" b="0" i="0" u="none" strike="noStrike" baseline="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     </a:t>
            </a:r>
          </a:p>
          <a:p>
            <a:pPr algn="l"/>
            <a:r>
              <a:rPr lang="en-US" sz="2200" b="0" i="0" u="none" strike="noStrike" baseline="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1 : compute the partial derivative of J (θ) with respect to </a:t>
            </a:r>
            <a:r>
              <a:rPr lang="en-US" sz="2200" b="0" i="0" u="none" strike="noStrike" baseline="0" dirty="0" err="1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θj</a:t>
            </a:r>
            <a:r>
              <a:rPr lang="en-US" sz="2200" b="0" i="0" u="none" strike="noStrike" baseline="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l"/>
            <a:endParaRPr lang="en-US" sz="2200" dirty="0">
              <a:solidFill>
                <a:srgbClr val="231F2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200" b="0" i="0" u="none" strike="noStrike" baseline="0" dirty="0">
              <a:solidFill>
                <a:srgbClr val="231F2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200" b="0" i="0" u="none" strike="noStrike" baseline="0" dirty="0">
              <a:solidFill>
                <a:srgbClr val="231F2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200" b="0" i="0" u="none" strike="noStrike" baseline="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2 : Differentiate Using the Chain Rule</a:t>
            </a:r>
            <a:endParaRPr lang="en-US" sz="2200" dirty="0">
              <a:solidFill>
                <a:srgbClr val="231F2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Differentiate the sum inside the cost function. The cost function is a sum of squared errors, and each error term depends on 𝜃𝑗​  through the hypothesis function</a:t>
            </a:r>
          </a:p>
          <a:p>
            <a:pPr algn="l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            </a:t>
            </a:r>
            <a:r>
              <a:rPr lang="en-US" sz="220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--(3)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0C2300-C19D-EAF4-E648-DE919019DF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5927" y="2153601"/>
            <a:ext cx="5947848" cy="120586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8019367-21E3-68B4-F0E2-823B2676D1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6709" y="4290457"/>
            <a:ext cx="5372968" cy="120586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D74BDA8-432A-23B7-3426-2F3A5384E1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8328" y="5294628"/>
            <a:ext cx="8177632" cy="1668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0099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BC36E-5DEC-1806-42A8-A606343CC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18795"/>
          </a:xfrm>
        </p:spPr>
        <p:txBody>
          <a:bodyPr>
            <a:noAutofit/>
          </a:bodyPr>
          <a:lstStyle/>
          <a:p>
            <a:pPr algn="ctr"/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Gradient Descent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390025-7324-77AE-9D66-D93E94D5E2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83920"/>
            <a:ext cx="10515600" cy="5293043"/>
          </a:xfrm>
        </p:spPr>
        <p:txBody>
          <a:bodyPr>
            <a:norm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4 : Compute the Derivative of the Hypothesis</a:t>
            </a: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𝑛 is the number of features, and        ​  is 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𝑘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feature of the 𝑖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example.</a:t>
            </a: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Substitute this in (3) (gradient)</a:t>
            </a: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4D167E6-E746-0B88-CA2E-6A4D280FF5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8014" y="1402715"/>
            <a:ext cx="3237425" cy="110585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AE5EFFF-E84C-B719-86DB-B50A447F48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0241" y="2565716"/>
            <a:ext cx="675198" cy="50604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916C38B-C395-645A-985C-6D7039F0D1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8914" y="3358833"/>
            <a:ext cx="8557852" cy="161607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15BFB36-7571-D791-AE3F-E5A16161E1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98119" y="5593346"/>
            <a:ext cx="4214640" cy="100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1572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BC36E-5DEC-1806-42A8-A606343CC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18795"/>
          </a:xfrm>
        </p:spPr>
        <p:txBody>
          <a:bodyPr>
            <a:noAutofit/>
          </a:bodyPr>
          <a:lstStyle/>
          <a:p>
            <a:pPr algn="ctr"/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Gradient Descent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390025-7324-77AE-9D66-D93E94D5E2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83920"/>
            <a:ext cx="10515600" cy="5293043"/>
          </a:xfrm>
        </p:spPr>
        <p:txBody>
          <a:bodyPr>
            <a:norm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5 : Update the Parameters Using Gradient Descent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Gradient descent algorithm updates each parameter 𝜃𝑗  by moving it in the direction of the negative gradient:</a:t>
            </a: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Where:𝛼 is the learning rate, a small positive number that controls how large a step you take in each iteration.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gradient              ​  tells you the direction in which to adjust 𝜃𝑗​  to decrease the cost function.</a:t>
            </a: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739992-4F5C-608C-6BCD-9C96D6DBC9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3194" y="2260282"/>
            <a:ext cx="3235327" cy="97059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805D25A-ADE8-9260-61BC-FC24891CC0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3194" y="3888580"/>
            <a:ext cx="832486" cy="899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4365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BC36E-5DEC-1806-42A8-A606343CC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18795"/>
          </a:xfrm>
        </p:spPr>
        <p:txBody>
          <a:bodyPr>
            <a:noAutofit/>
          </a:bodyPr>
          <a:lstStyle/>
          <a:p>
            <a:pPr algn="ctr"/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Gradient Descent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390025-7324-77AE-9D66-D93E94D5E2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83920"/>
            <a:ext cx="10515600" cy="5293043"/>
          </a:xfrm>
        </p:spPr>
        <p:txBody>
          <a:bodyPr>
            <a:norm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Substituting the gradient derived:</a:t>
            </a: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The above equation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updates each </a:t>
            </a: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parameter 𝜃𝑗​ 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moving it in the direction that decreases the cost function 𝐽(</a:t>
            </a: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𝜃).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94CF5E-9DD9-7586-B37A-08D2FD62F7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7877" y="1594484"/>
            <a:ext cx="6610716" cy="128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7580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5A7FD-41C6-4553-1A28-06A8C5CA6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3115"/>
          </a:xfrm>
        </p:spPr>
        <p:txBody>
          <a:bodyPr/>
          <a:lstStyle/>
          <a:p>
            <a:pPr algn="ctr"/>
            <a:r>
              <a:rPr lang="en-US" dirty="0" err="1"/>
              <a:t>kNN</a:t>
            </a:r>
            <a:r>
              <a:rPr lang="en-US" dirty="0"/>
              <a:t> (k Nearest Neighbor)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F6B2BC-2C1F-1993-83C2-963035A3E0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8240"/>
            <a:ext cx="11216640" cy="5018723"/>
          </a:xfrm>
        </p:spPr>
        <p:txBody>
          <a:bodyPr>
            <a:norm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real life example :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healthcare provider wants to predict whether a patient has a particular disease (e.g., diabetes) based on their health parameters such as glucose level, blood pressure, and BMI. 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hospital has a dataset of previous patients' health records, along with whether they were diagnosed with diabetes.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Dataset: The dataset contains features like glucose level, blood pressure, BMI, and the diagnosis (1 = diabetes, 0 = no diabetes). 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record represents a patient.</a:t>
            </a:r>
          </a:p>
          <a:p>
            <a:pPr marL="0" indent="0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5325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E5C85-2593-55CA-AE23-777F83765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18646"/>
          </a:xfrm>
        </p:spPr>
        <p:txBody>
          <a:bodyPr>
            <a:noAutofit/>
          </a:bodyPr>
          <a:lstStyle/>
          <a:p>
            <a:pPr algn="ctr"/>
            <a:r>
              <a:rPr lang="en-IN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br>
              <a:rPr lang="en-IN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Machine Learning?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3417CB-C4ED-3A78-CE84-37B32B1038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055914"/>
            <a:ext cx="11070771" cy="5539695"/>
          </a:xfrm>
        </p:spPr>
        <p:txBody>
          <a:bodyPr>
            <a:normAutofit lnSpcReduction="10000"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computer program is said to learn from experience E with respect to some class of tasks T and performance measure P if its performance at tasks in T, as measured by P, improves with experience E.</a:t>
            </a:r>
          </a:p>
          <a:p>
            <a:r>
              <a:rPr lang="en-US" sz="22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to create a good machine learning system</a:t>
            </a:r>
          </a:p>
          <a:p>
            <a:pPr lvl="1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preparation capabilities. </a:t>
            </a:r>
          </a:p>
          <a:p>
            <a:pPr lvl="1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Algorithms– basic and advanced. </a:t>
            </a:r>
          </a:p>
          <a:p>
            <a:pPr lvl="1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Automation and iterative processes. </a:t>
            </a:r>
          </a:p>
          <a:p>
            <a:pPr lvl="1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Scalability. </a:t>
            </a:r>
          </a:p>
          <a:p>
            <a:pPr lvl="1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Ensemble modeling.</a:t>
            </a:r>
          </a:p>
          <a:p>
            <a:r>
              <a:rPr lang="en-US" sz="26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Types of machine learning algorithms</a:t>
            </a:r>
          </a:p>
          <a:p>
            <a:pPr lvl="1"/>
            <a:r>
              <a:rPr lang="en-US" sz="22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Supervised learning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When we know the labels on the training examples we are using to learn.</a:t>
            </a:r>
          </a:p>
          <a:p>
            <a:pPr lvl="1"/>
            <a:r>
              <a:rPr lang="en-US" sz="22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Unsupervised learning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When we do not know the labels (or even the number of labels or classes) from the training examples we are using for learning.</a:t>
            </a:r>
          </a:p>
          <a:p>
            <a:pPr lvl="1"/>
            <a:r>
              <a:rPr lang="en-US" sz="22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Reinforcement learning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When we want to provide feedback to the system based on how it performs with training examples.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28763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5A7FD-41C6-4553-1A28-06A8C5CA6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3115"/>
          </a:xfrm>
        </p:spPr>
        <p:txBody>
          <a:bodyPr/>
          <a:lstStyle/>
          <a:p>
            <a:pPr algn="ctr"/>
            <a:r>
              <a:rPr lang="en-US" dirty="0" err="1"/>
              <a:t>kNN</a:t>
            </a:r>
            <a:r>
              <a:rPr lang="en-US" dirty="0"/>
              <a:t> (k Nearest Neighbor)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F6B2BC-2C1F-1993-83C2-963035A3E0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8240"/>
            <a:ext cx="11216640" cy="5018723"/>
          </a:xfrm>
        </p:spPr>
        <p:txBody>
          <a:bodyPr>
            <a:no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Task: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new patient comes in with the following health parameters: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Glucose Level: 150, Blood Pressure: 92, BMI: 28.0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 whether this new patient has diabetes.</a:t>
            </a: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7C4246B-C28C-E6D4-CA59-AE157AA293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1175" y="1400176"/>
            <a:ext cx="8353425" cy="3474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6176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5A7FD-41C6-4553-1A28-06A8C5CA6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3115"/>
          </a:xfrm>
        </p:spPr>
        <p:txBody>
          <a:bodyPr/>
          <a:lstStyle/>
          <a:p>
            <a:pPr algn="ctr"/>
            <a:r>
              <a:rPr lang="en-US" dirty="0" err="1"/>
              <a:t>kNN</a:t>
            </a:r>
            <a:r>
              <a:rPr lang="en-US" dirty="0"/>
              <a:t> (k Nearest Neighbor)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F6B2BC-2C1F-1993-83C2-963035A3E0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8240"/>
            <a:ext cx="11216640" cy="5018723"/>
          </a:xfrm>
        </p:spPr>
        <p:txBody>
          <a:bodyPr>
            <a:norm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classification algorithm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can be supervised or unsupervised. 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there are only two choices, it is called two-class or binomial classification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there are more categories, it is known as multiclass or multinomial classification.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Steps in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kNN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lvl="1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As in the general classification problem, we have a set of data points for which we know the correct class labels.</a:t>
            </a:r>
          </a:p>
          <a:p>
            <a:pPr marL="457200" lvl="1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When we get a new data point, we compare it to each of our existing data points and find similarity.</a:t>
            </a:r>
          </a:p>
          <a:p>
            <a:pPr marL="457200" lvl="1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Take the most similar k data points (k nearest neighbors).</a:t>
            </a:r>
          </a:p>
          <a:p>
            <a:pPr marL="457200" lvl="1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From these k data points, take the majority vote on their labels. The winning label is the label/class of the new data point.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 number k is usually small between 2 and 20. 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more the number of nearest neighbors (value of k), the longer it takes us to do the processing.</a:t>
            </a:r>
          </a:p>
        </p:txBody>
      </p:sp>
    </p:spTree>
    <p:extLst>
      <p:ext uri="{BB962C8B-B14F-4D97-AF65-F5344CB8AC3E}">
        <p14:creationId xmlns:p14="http://schemas.microsoft.com/office/powerpoint/2010/main" val="3004600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E5C85-2593-55CA-AE23-777F83765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18646"/>
          </a:xfrm>
        </p:spPr>
        <p:txBody>
          <a:bodyPr>
            <a:noAutofit/>
          </a:bodyPr>
          <a:lstStyle/>
          <a:p>
            <a:pPr algn="ctr"/>
            <a:r>
              <a:rPr lang="en-IN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3417CB-C4ED-3A78-CE84-37B32B1038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055914"/>
            <a:ext cx="11070771" cy="5539695"/>
          </a:xfrm>
        </p:spPr>
        <p:txBody>
          <a:bodyPr>
            <a:normAutofit/>
          </a:bodyPr>
          <a:lstStyle/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predict someone’s income based on their education.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such a relationship is regression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modeling the relationship between variables of interest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see how a variable X affects a variable y. Here, X is called the independent variable or predictor; y is called the dependent variable or response. </a:t>
            </a:r>
          </a:p>
          <a:p>
            <a:r>
              <a:rPr lang="en-IN" sz="20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Some of the most popular regression algorithms are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Ordinary least squares regression (OLSR)</a:t>
            </a:r>
          </a:p>
          <a:p>
            <a:pPr lvl="1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 regression</a:t>
            </a:r>
          </a:p>
          <a:p>
            <a:pPr lvl="1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Logistic regression</a:t>
            </a:r>
          </a:p>
          <a:p>
            <a:pPr lvl="1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Stepwise regression</a:t>
            </a:r>
          </a:p>
          <a:p>
            <a:pPr lvl="1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Multivariate adaptive regression splines (MARS)</a:t>
            </a:r>
          </a:p>
          <a:p>
            <a:pPr lvl="1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Locally estimated scatterplot smoothing (LOESS)</a:t>
            </a:r>
          </a:p>
        </p:txBody>
      </p:sp>
    </p:spTree>
    <p:extLst>
      <p:ext uri="{BB962C8B-B14F-4D97-AF65-F5344CB8AC3E}">
        <p14:creationId xmlns:p14="http://schemas.microsoft.com/office/powerpoint/2010/main" val="3900396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E5C85-2593-55CA-AE23-777F83765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18646"/>
          </a:xfrm>
        </p:spPr>
        <p:txBody>
          <a:bodyPr>
            <a:noAutofit/>
          </a:bodyPr>
          <a:lstStyle/>
          <a:p>
            <a:pPr algn="ctr"/>
            <a:r>
              <a:rPr lang="en-IN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3417CB-C4ED-3A78-CE84-37B32B1038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055914"/>
            <a:ext cx="11070771" cy="5539695"/>
          </a:xfrm>
        </p:spPr>
        <p:txBody>
          <a:bodyPr>
            <a:norm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predict the annual return using excess return of stock in a stock portfolio</a:t>
            </a: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773D57-2136-4D65-6A96-9E3079E698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634704"/>
            <a:ext cx="8503015" cy="5060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805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E5C85-2593-55CA-AE23-777F83765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18646"/>
          </a:xfrm>
        </p:spPr>
        <p:txBody>
          <a:bodyPr>
            <a:noAutofit/>
          </a:bodyPr>
          <a:lstStyle/>
          <a:p>
            <a:pPr algn="ctr"/>
            <a:r>
              <a:rPr lang="en-IN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3417CB-C4ED-3A78-CE84-37B32B1038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055914"/>
            <a:ext cx="11070771" cy="5539695"/>
          </a:xfrm>
        </p:spPr>
        <p:txBody>
          <a:bodyPr>
            <a:norm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Draw a random line and see how well it fits the data. 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this, we can find the distance of each data point from that line and add it all up.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gives a number, often called cost or error. 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Now, let us draw another line and repeat the process. 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get another number for cost.   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this is lower than the previous one, the new line is better.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Keep repeating this until we find a line that gives us the lowest cost or error,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Once found our most fitting line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solving the problem of regression. 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Gradient descent help to find such a model.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36664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E5C85-2593-55CA-AE23-777F83765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18646"/>
          </a:xfrm>
        </p:spPr>
        <p:txBody>
          <a:bodyPr>
            <a:noAutofit/>
          </a:bodyPr>
          <a:lstStyle/>
          <a:p>
            <a:pPr algn="ctr"/>
            <a:r>
              <a:rPr lang="en-IN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Multilinear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3417CB-C4ED-3A78-CE84-37B32B1038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055914"/>
            <a:ext cx="11070771" cy="5539695"/>
          </a:xfrm>
        </p:spPr>
        <p:txBody>
          <a:bodyPr>
            <a:norm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allows for the modeling of relationships between a dependent variable and multiple independent variables. 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widely used statistical technique in data analysis, economics, finance, and various scientific discipline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multilinear regression, the relationship between the dependent variable 𝑌 and the independent variables 𝑋1,𝑋2,…,𝑋𝑛​  is modeled as a linear combination of these variables:</a:t>
            </a: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F39C4C-83D4-CEB5-1EC3-7E744C5CC2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765" y="3429000"/>
            <a:ext cx="6914295" cy="102325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63D0960-3E4E-0B82-A0E8-F13C7BD051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1765" y="4399826"/>
            <a:ext cx="7288057" cy="2248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444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E5C85-2593-55CA-AE23-777F83765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18646"/>
          </a:xfrm>
        </p:spPr>
        <p:txBody>
          <a:bodyPr>
            <a:noAutofit/>
          </a:bodyPr>
          <a:lstStyle/>
          <a:p>
            <a:pPr algn="ctr"/>
            <a:r>
              <a:rPr lang="en-IN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Multilinear Regression -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3417CB-C4ED-3A78-CE84-37B32B1038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055914"/>
            <a:ext cx="11070771" cy="5539695"/>
          </a:xfrm>
        </p:spPr>
        <p:txBody>
          <a:bodyPr>
            <a:norm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Consider a real-world example where a company wants to predict its monthly sales based on several factors, such as advertising expenditure, price discounts, and the number of sales representatives. Here, the dependent variable 𝑌 is the monthly sales, and the independent variables 𝑋1,𝑋2,𝑋3​  represent advertising expenditure, price discounts, and the number of sales representatives, respectively.</a:t>
            </a: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multilinear regression model for this scenario could be written as:</a:t>
            </a:r>
          </a:p>
          <a:p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Sales=𝛽0+𝛽1(Advertising Expenditure)+𝛽2(Price Discounts)+𝛽3(Number of </a:t>
            </a:r>
            <a:r>
              <a:rPr lang="en-IN" sz="2200">
                <a:latin typeface="Times New Roman" panose="02020603050405020304" pitchFamily="18" charset="0"/>
                <a:cs typeface="Times New Roman" panose="02020603050405020304" pitchFamily="18" charset="0"/>
              </a:rPr>
              <a:t>Sales Representatives)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95034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BC36E-5DEC-1806-42A8-A606343CC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18795"/>
          </a:xfrm>
        </p:spPr>
        <p:txBody>
          <a:bodyPr>
            <a:noAutofit/>
          </a:bodyPr>
          <a:lstStyle/>
          <a:p>
            <a:pPr algn="ctr"/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Gradient Descent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390025-7324-77AE-9D66-D93E94D5E2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83920"/>
            <a:ext cx="10515600" cy="5293043"/>
          </a:xfrm>
        </p:spPr>
        <p:txBody>
          <a:bodyPr>
            <a:norm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fit multiple lines to the same dataset, each represented by the same equation but with different m and b values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idea is to find the best one to represent the dataset better than the other lines. That is, we need to find the best set of m and b values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define an error function (cost function) to measure how good a given line is. This function will take in a (m, b) pair and return an error value based on how well the line fits our data. 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Error function is given as follows :</a:t>
            </a: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squared the distance to ensure that it is positive and to make the error function differentiable</a:t>
            </a: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C49F224-8229-33FB-8EA6-92FB6523A7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3365" y="3636644"/>
            <a:ext cx="3580816" cy="1072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0366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BC36E-5DEC-1806-42A8-A606343CC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18795"/>
          </a:xfrm>
        </p:spPr>
        <p:txBody>
          <a:bodyPr>
            <a:noAutofit/>
          </a:bodyPr>
          <a:lstStyle/>
          <a:p>
            <a:pPr algn="ctr"/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Gradient Descent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390025-7324-77AE-9D66-D93E94D5E2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83920"/>
            <a:ext cx="10988040" cy="5293043"/>
          </a:xfrm>
        </p:spPr>
        <p:txBody>
          <a:bodyPr>
            <a:normAutofit fontScale="92500" lnSpcReduction="20000"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error function is defined to lower the error values. Minimal values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best line.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Since error function consists of two parameters (m and b), we can visualize it as a 3D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surface. </a:t>
            </a: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represents slope, y represents intercept and z is the error value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height of the function at each point is the error value for that line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Blue color indicates the lower the error function value and the better it fits our data.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So, to find the best m and b set that will minimize the cost function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sz="2200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gradient descent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DDD555-E489-A58D-FE08-D30CE1CF46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8320" y="1579578"/>
            <a:ext cx="5883026" cy="3698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2497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717</TotalTime>
  <Words>1783</Words>
  <Application>Microsoft Office PowerPoint</Application>
  <PresentationFormat>Widescreen</PresentationFormat>
  <Paragraphs>191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Aptos</vt:lpstr>
      <vt:lpstr>Aptos Display</vt:lpstr>
      <vt:lpstr>Arial</vt:lpstr>
      <vt:lpstr>Cambria Math</vt:lpstr>
      <vt:lpstr>Times New Roman</vt:lpstr>
      <vt:lpstr>Office Theme</vt:lpstr>
      <vt:lpstr>Unit II</vt:lpstr>
      <vt:lpstr>Introduction What Is Machine Learning?</vt:lpstr>
      <vt:lpstr>Regression</vt:lpstr>
      <vt:lpstr>Regression</vt:lpstr>
      <vt:lpstr>Regression</vt:lpstr>
      <vt:lpstr>Multilinear Regression</vt:lpstr>
      <vt:lpstr>Multilinear Regression - example</vt:lpstr>
      <vt:lpstr>Gradient Descent</vt:lpstr>
      <vt:lpstr>Gradient Descent</vt:lpstr>
      <vt:lpstr>Gradient Descent</vt:lpstr>
      <vt:lpstr>Gradient Descent</vt:lpstr>
      <vt:lpstr>Gradient Descent</vt:lpstr>
      <vt:lpstr>Gradient Descent</vt:lpstr>
      <vt:lpstr>Gradient Descent</vt:lpstr>
      <vt:lpstr>Gradient Descent</vt:lpstr>
      <vt:lpstr>Gradient Descent</vt:lpstr>
      <vt:lpstr>Gradient Descent</vt:lpstr>
      <vt:lpstr>Gradient Descent</vt:lpstr>
      <vt:lpstr>kNN (k Nearest Neighbor) </vt:lpstr>
      <vt:lpstr>kNN (k Nearest Neighbor) </vt:lpstr>
      <vt:lpstr>kNN (k Nearest Neighbor)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Nish Senthilkumar</dc:creator>
  <cp:lastModifiedBy>admin</cp:lastModifiedBy>
  <cp:revision>25</cp:revision>
  <dcterms:created xsi:type="dcterms:W3CDTF">2024-08-29T14:58:08Z</dcterms:created>
  <dcterms:modified xsi:type="dcterms:W3CDTF">2024-09-11T03:43:45Z</dcterms:modified>
</cp:coreProperties>
</file>