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62" r:id="rId4"/>
    <p:sldId id="287" r:id="rId5"/>
    <p:sldId id="258" r:id="rId6"/>
    <p:sldId id="276" r:id="rId7"/>
    <p:sldId id="265" r:id="rId8"/>
    <p:sldId id="266" r:id="rId9"/>
    <p:sldId id="259" r:id="rId10"/>
    <p:sldId id="292" r:id="rId11"/>
    <p:sldId id="270" r:id="rId12"/>
    <p:sldId id="281" r:id="rId13"/>
    <p:sldId id="286" r:id="rId14"/>
  </p:sldIdLst>
  <p:sldSz cx="9144000" cy="6858000" type="screen4x3"/>
  <p:notesSz cx="6881813" cy="100155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oundtripDataSignature="AMtx7mhGHDxUplX7/2q+sPE099tCEp6P1g==" r:id="rId33"/>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EVITHA R 20ITR040"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7" d="100"/>
          <a:sy n="47" d="100"/>
        </p:scale>
        <p:origin x="1498"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913" cy="500063"/>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97313" y="0"/>
            <a:ext cx="2982912" cy="500063"/>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36625" y="750888"/>
            <a:ext cx="5008563" cy="3756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975" y="4757738"/>
            <a:ext cx="5505450" cy="4506912"/>
          </a:xfrm>
          <a:prstGeom prst="rect">
            <a:avLst/>
          </a:prstGeom>
          <a:noFill/>
          <a:ln>
            <a:noFill/>
          </a:ln>
        </p:spPr>
        <p:txBody>
          <a:bodyPr spcFirstLastPara="1" wrap="square" lIns="92475" tIns="46225" rIns="92475" bIns="462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12300"/>
            <a:ext cx="2982913" cy="501650"/>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97313" y="9512300"/>
            <a:ext cx="2982912" cy="501650"/>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77019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936625" y="750888"/>
            <a:ext cx="5008563" cy="3756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8975" y="4757738"/>
            <a:ext cx="5505450" cy="4506912"/>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82" name="Google Shape;82;p1:notes"/>
          <p:cNvSpPr txBox="1">
            <a:spLocks noGrp="1"/>
          </p:cNvSpPr>
          <p:nvPr>
            <p:ph type="dt" idx="10"/>
          </p:nvPr>
        </p:nvSpPr>
        <p:spPr>
          <a:xfrm>
            <a:off x="3897313" y="0"/>
            <a:ext cx="2982912" cy="500063"/>
          </a:xfrm>
          <a:prstGeom prst="rect">
            <a:avLst/>
          </a:prstGeom>
          <a:noFill/>
          <a:ln>
            <a:noFill/>
          </a:ln>
        </p:spPr>
        <p:txBody>
          <a:bodyPr spcFirstLastPara="1" wrap="square" lIns="92475" tIns="46225" rIns="92475" bIns="46225" anchor="t" anchorCtr="0">
            <a:noAutofit/>
          </a:bodyPr>
          <a:lstStyle/>
          <a:p>
            <a:pPr marL="0" lvl="0" indent="0" algn="r" rtl="0">
              <a:spcBef>
                <a:spcPts val="0"/>
              </a:spcBef>
              <a:spcAft>
                <a:spcPts val="0"/>
              </a:spcAft>
              <a:buNone/>
            </a:pPr>
            <a:r>
              <a:rPr lang="en-US">
                <a:solidFill>
                  <a:srgbClr val="000000"/>
                </a:solidFill>
              </a:rPr>
              <a:t>27-Jun-21</a:t>
            </a:r>
            <a:endParaRPr>
              <a:solidFill>
                <a:srgbClr val="000000"/>
              </a:solidFill>
            </a:endParaRPr>
          </a:p>
        </p:txBody>
      </p:sp>
      <p:sp>
        <p:nvSpPr>
          <p:cNvPr id="83" name="Google Shape;83;p1:notes"/>
          <p:cNvSpPr txBox="1">
            <a:spLocks noGrp="1"/>
          </p:cNvSpPr>
          <p:nvPr>
            <p:ph type="ftr" idx="11"/>
          </p:nvPr>
        </p:nvSpPr>
        <p:spPr>
          <a:xfrm>
            <a:off x="0" y="9512300"/>
            <a:ext cx="2982913" cy="501650"/>
          </a:xfrm>
          <a:prstGeom prst="rect">
            <a:avLst/>
          </a:prstGeom>
          <a:noFill/>
          <a:ln>
            <a:noFill/>
          </a:ln>
        </p:spPr>
        <p:txBody>
          <a:bodyPr spcFirstLastPara="1" wrap="square" lIns="92475" tIns="46225" rIns="92475" bIns="46225" anchor="b" anchorCtr="0">
            <a:noAutofit/>
          </a:bodyPr>
          <a:lstStyle/>
          <a:p>
            <a:pPr marL="0" lvl="0" indent="0" algn="l" rtl="0">
              <a:spcBef>
                <a:spcPts val="0"/>
              </a:spcBef>
              <a:spcAft>
                <a:spcPts val="0"/>
              </a:spcAft>
              <a:buNone/>
            </a:pPr>
            <a:r>
              <a:rPr lang="en-US">
                <a:solidFill>
                  <a:srgbClr val="000000"/>
                </a:solidFill>
              </a:rPr>
              <a:t>1-59</a:t>
            </a:r>
            <a:endParaRPr/>
          </a:p>
        </p:txBody>
      </p:sp>
      <p:sp>
        <p:nvSpPr>
          <p:cNvPr id="84" name="Google Shape;84;p1:notes"/>
          <p:cNvSpPr txBox="1">
            <a:spLocks noGrp="1"/>
          </p:cNvSpPr>
          <p:nvPr>
            <p:ph type="sldNum" idx="12"/>
          </p:nvPr>
        </p:nvSpPr>
        <p:spPr>
          <a:xfrm>
            <a:off x="3897313" y="9512300"/>
            <a:ext cx="2982912" cy="501650"/>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extLst>
      <p:ext uri="{BB962C8B-B14F-4D97-AF65-F5344CB8AC3E}">
        <p14:creationId xmlns:p14="http://schemas.microsoft.com/office/powerpoint/2010/main" val="174950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936625" y="750888"/>
            <a:ext cx="5008563" cy="3756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 name="Google Shape;92;p2:notes"/>
          <p:cNvSpPr txBox="1">
            <a:spLocks noGrp="1"/>
          </p:cNvSpPr>
          <p:nvPr>
            <p:ph type="body" idx="1"/>
          </p:nvPr>
        </p:nvSpPr>
        <p:spPr>
          <a:xfrm>
            <a:off x="688975" y="4757738"/>
            <a:ext cx="5505450" cy="4506912"/>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93" name="Google Shape;93;p2:notes"/>
          <p:cNvSpPr txBox="1">
            <a:spLocks noGrp="1"/>
          </p:cNvSpPr>
          <p:nvPr>
            <p:ph type="dt" idx="10"/>
          </p:nvPr>
        </p:nvSpPr>
        <p:spPr>
          <a:xfrm>
            <a:off x="3897313" y="0"/>
            <a:ext cx="2982912" cy="500063"/>
          </a:xfrm>
          <a:prstGeom prst="rect">
            <a:avLst/>
          </a:prstGeom>
          <a:noFill/>
          <a:ln>
            <a:noFill/>
          </a:ln>
        </p:spPr>
        <p:txBody>
          <a:bodyPr spcFirstLastPara="1" wrap="square" lIns="92475" tIns="46225" rIns="92475" bIns="46225" anchor="t" anchorCtr="0">
            <a:noAutofit/>
          </a:bodyPr>
          <a:lstStyle/>
          <a:p>
            <a:pPr marL="0" lvl="0" indent="0" algn="r" rtl="0">
              <a:spcBef>
                <a:spcPts val="0"/>
              </a:spcBef>
              <a:spcAft>
                <a:spcPts val="0"/>
              </a:spcAft>
              <a:buNone/>
            </a:pPr>
            <a:r>
              <a:rPr lang="en-US"/>
              <a:t>27-Jun-21</a:t>
            </a:r>
            <a:endParaRPr/>
          </a:p>
        </p:txBody>
      </p:sp>
      <p:sp>
        <p:nvSpPr>
          <p:cNvPr id="94" name="Google Shape;94;p2:notes"/>
          <p:cNvSpPr txBox="1">
            <a:spLocks noGrp="1"/>
          </p:cNvSpPr>
          <p:nvPr>
            <p:ph type="sldNum" idx="12"/>
          </p:nvPr>
        </p:nvSpPr>
        <p:spPr>
          <a:xfrm>
            <a:off x="3897313" y="9512300"/>
            <a:ext cx="2982912" cy="501650"/>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16053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a6c4c47e_1_0:notes"/>
          <p:cNvSpPr>
            <a:spLocks noGrp="1" noRot="1" noChangeAspect="1"/>
          </p:cNvSpPr>
          <p:nvPr>
            <p:ph type="sldImg" idx="2"/>
          </p:nvPr>
        </p:nvSpPr>
        <p:spPr>
          <a:xfrm>
            <a:off x="936625" y="750888"/>
            <a:ext cx="5008563" cy="3756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a6c4c47e_1_0:notes"/>
          <p:cNvSpPr txBox="1">
            <a:spLocks noGrp="1"/>
          </p:cNvSpPr>
          <p:nvPr>
            <p:ph type="body" idx="1"/>
          </p:nvPr>
        </p:nvSpPr>
        <p:spPr>
          <a:xfrm>
            <a:off x="688975" y="4757738"/>
            <a:ext cx="5505600" cy="4506900"/>
          </a:xfrm>
          <a:prstGeom prst="rect">
            <a:avLst/>
          </a:prstGeom>
        </p:spPr>
        <p:txBody>
          <a:bodyPr spcFirstLastPara="1" wrap="square" lIns="92475" tIns="46225" rIns="92475" bIns="46225" anchor="t" anchorCtr="0">
            <a:noAutofit/>
          </a:bodyPr>
          <a:lstStyle/>
          <a:p>
            <a:pPr marL="0" lvl="0" indent="0" algn="l" rtl="0">
              <a:spcBef>
                <a:spcPts val="360"/>
              </a:spcBef>
              <a:spcAft>
                <a:spcPts val="0"/>
              </a:spcAft>
              <a:buNone/>
            </a:pPr>
            <a:endParaRPr/>
          </a:p>
        </p:txBody>
      </p:sp>
      <p:sp>
        <p:nvSpPr>
          <p:cNvPr id="101" name="Google Shape;101;ge2a6c4c47e_1_0:notes"/>
          <p:cNvSpPr txBox="1">
            <a:spLocks noGrp="1"/>
          </p:cNvSpPr>
          <p:nvPr>
            <p:ph type="sldNum" idx="12"/>
          </p:nvPr>
        </p:nvSpPr>
        <p:spPr>
          <a:xfrm>
            <a:off x="3897313" y="9512300"/>
            <a:ext cx="2982900" cy="501600"/>
          </a:xfrm>
          <a:prstGeom prst="rect">
            <a:avLst/>
          </a:prstGeom>
        </p:spPr>
        <p:txBody>
          <a:bodyPr spcFirstLastPara="1" wrap="square" lIns="92475" tIns="46225" rIns="92475" bIns="462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11625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8975" y="4757738"/>
            <a:ext cx="5505450" cy="4506912"/>
          </a:xfrm>
          <a:prstGeom prst="rect">
            <a:avLst/>
          </a:prstGeom>
        </p:spPr>
        <p:txBody>
          <a:bodyPr spcFirstLastPara="1" wrap="square" lIns="92475" tIns="46225" rIns="92475" bIns="46225" anchor="t" anchorCtr="0">
            <a:noAutofit/>
          </a:bodyPr>
          <a:lstStyle/>
          <a:p>
            <a:pPr marL="0" lvl="0" indent="0" algn="l" rtl="0">
              <a:spcBef>
                <a:spcPts val="360"/>
              </a:spcBef>
              <a:spcAft>
                <a:spcPts val="0"/>
              </a:spcAft>
              <a:buNone/>
            </a:pPr>
            <a:endParaRPr/>
          </a:p>
        </p:txBody>
      </p:sp>
      <p:sp>
        <p:nvSpPr>
          <p:cNvPr id="107" name="Google Shape;107;p4:notes"/>
          <p:cNvSpPr>
            <a:spLocks noGrp="1" noRot="1" noChangeAspect="1"/>
          </p:cNvSpPr>
          <p:nvPr>
            <p:ph type="sldImg" idx="2"/>
          </p:nvPr>
        </p:nvSpPr>
        <p:spPr>
          <a:xfrm>
            <a:off x="936625" y="750888"/>
            <a:ext cx="5008563" cy="3756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95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B3B990"/>
              </a:buClr>
              <a:buSzPts val="5600"/>
              <a:buFont typeface="Arial"/>
              <a:buNone/>
              <a:defRPr sz="5600" b="1">
                <a:solidFill>
                  <a:srgbClr val="B3B99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E8BF6C"/>
              </a:buClr>
              <a:buSzPts val="5600"/>
              <a:buFont typeface="Arial"/>
              <a:buNone/>
              <a:defRPr sz="5600" b="1" cap="none">
                <a:solidFill>
                  <a:srgbClr val="E8BF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10"/>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11"/>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11"/>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11"/>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14"/>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5"/>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57" name="Google Shape;57;p15"/>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58" name="Google Shape;58;p15"/>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AC5A27">
                  <a:alpha val="44705"/>
                </a:srgbClr>
              </a:gs>
              <a:gs pos="100000">
                <a:srgbClr val="9CA469">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59" name="Google Shape;59;p15"/>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7B8059">
                  <a:alpha val="29803"/>
                </a:srgbClr>
              </a:gs>
              <a:gs pos="80000">
                <a:srgbClr val="DB6923">
                  <a:alpha val="44705"/>
                </a:srgbClr>
              </a:gs>
              <a:gs pos="100000">
                <a:srgbClr val="DB6923">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60" name="Google Shape;60;p1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1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2560"/>
              <a:buFont typeface="Noto Sans Symbols"/>
              <a:buNone/>
              <a:defRPr sz="3200" b="0" i="0" u="none" strike="noStrike" cap="none">
                <a:solidFill>
                  <a:schemeClr val="dk1"/>
                </a:solidFill>
                <a:latin typeface="Arial"/>
                <a:ea typeface="Arial"/>
                <a:cs typeface="Arial"/>
                <a:sym typeface="Arial"/>
              </a:defRPr>
            </a:lvl1pPr>
            <a:lvl2pPr marR="0" lvl="1"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R="0" lvl="2"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3" name="Google Shape;63;p1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body" idx="1"/>
          </p:nvPr>
        </p:nvSpPr>
        <p:spPr>
          <a:xfrm rot="5400000">
            <a:off x="2377281" y="15081"/>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9" name="Google Shape;89;p1"/>
          <p:cNvSpPr txBox="1"/>
          <p:nvPr/>
        </p:nvSpPr>
        <p:spPr>
          <a:xfrm>
            <a:off x="2564091" y="697584"/>
            <a:ext cx="6101040" cy="1048292"/>
          </a:xfrm>
          <a:prstGeom prst="rect">
            <a:avLst/>
          </a:prstGeom>
          <a:noFill/>
          <a:ln>
            <a:noFill/>
          </a:ln>
        </p:spPr>
        <p:txBody>
          <a:bodyPr spcFirstLastPara="1" wrap="square" lIns="0" tIns="0" rIns="18275" bIns="0" anchor="b" anchorCtr="0">
            <a:no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COMPUTER SCIENCE AND ENGINEERING</a:t>
            </a:r>
          </a:p>
        </p:txBody>
      </p:sp>
      <p:pic>
        <p:nvPicPr>
          <p:cNvPr id="6" name="Picture 8">
            <a:extLst>
              <a:ext uri="{FF2B5EF4-FFF2-40B4-BE49-F238E27FC236}">
                <a16:creationId xmlns:a16="http://schemas.microsoft.com/office/drawing/2014/main" id="{1B131D80-4DA4-414C-BBB4-910F89DD8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475" y="4114788"/>
            <a:ext cx="1726177" cy="214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extLst>
              <a:ext uri="{FF2B5EF4-FFF2-40B4-BE49-F238E27FC236}">
                <a16:creationId xmlns:a16="http://schemas.microsoft.com/office/drawing/2014/main" id="{82745F25-3619-441A-B749-4D97C9C3990A}"/>
              </a:ext>
            </a:extLst>
          </p:cNvPr>
          <p:cNvSpPr>
            <a:spLocks noChangeArrowheads="1"/>
          </p:cNvSpPr>
          <p:nvPr/>
        </p:nvSpPr>
        <p:spPr bwMode="auto">
          <a:xfrm>
            <a:off x="3822569" y="4825080"/>
            <a:ext cx="6179758" cy="1661993"/>
          </a:xfrm>
          <a:prstGeom prst="rect">
            <a:avLst/>
          </a:prstGeom>
          <a:noFill/>
          <a:ln w="9525">
            <a:noFill/>
            <a:miter lim="800000"/>
            <a:headEnd/>
            <a:tailEnd/>
          </a:ln>
        </p:spPr>
        <p:txBody>
          <a:bodyPr wrap="square">
            <a:spAutoFit/>
          </a:bodyPr>
          <a:lstStyle/>
          <a:p>
            <a:pPr marL="273050" indent="-273050" eaLnBrk="0" hangingPunct="0">
              <a:spcAft>
                <a:spcPts val="1200"/>
              </a:spcAft>
            </a:pPr>
            <a:r>
              <a:rPr lang="en-US" sz="1800" b="1" dirty="0">
                <a:solidFill>
                  <a:srgbClr val="FF0000"/>
                </a:solidFill>
                <a:latin typeface="Times New Roman" pitchFamily="18" charset="0"/>
                <a:cs typeface="Times New Roman" pitchFamily="18" charset="0"/>
              </a:rPr>
              <a:t>MUGESH S  - 22CSR123</a:t>
            </a:r>
          </a:p>
          <a:p>
            <a:pPr marL="273050" indent="-273050" eaLnBrk="0" hangingPunct="0">
              <a:spcAft>
                <a:spcPts val="1200"/>
              </a:spcAft>
            </a:pPr>
            <a:r>
              <a:rPr lang="en-US" sz="1800" b="1" dirty="0">
                <a:solidFill>
                  <a:srgbClr val="FF0000"/>
                </a:solidFill>
                <a:latin typeface="Times New Roman" pitchFamily="18" charset="0"/>
                <a:cs typeface="Times New Roman" pitchFamily="18" charset="0"/>
              </a:rPr>
              <a:t>NIDHARSAN V – 22CSR130</a:t>
            </a:r>
          </a:p>
          <a:p>
            <a:pPr marL="273050" indent="-273050" eaLnBrk="0" hangingPunct="0">
              <a:spcAft>
                <a:spcPts val="1200"/>
              </a:spcAft>
            </a:pPr>
            <a:r>
              <a:rPr lang="en-US" sz="1800" b="1" dirty="0">
                <a:solidFill>
                  <a:srgbClr val="FF0000"/>
                </a:solidFill>
                <a:latin typeface="Times New Roman" pitchFamily="18" charset="0"/>
                <a:cs typeface="Times New Roman" pitchFamily="18" charset="0"/>
              </a:rPr>
              <a:t>NIKIL PRASANNA K – 22CSR131</a:t>
            </a:r>
          </a:p>
          <a:p>
            <a:pPr marL="273050" indent="-273050" eaLnBrk="0" hangingPunct="0">
              <a:spcAft>
                <a:spcPts val="1200"/>
              </a:spcAft>
            </a:pPr>
            <a:r>
              <a:rPr lang="en-US" sz="1800" b="1" dirty="0">
                <a:solidFill>
                  <a:srgbClr val="FF0000"/>
                </a:solidFill>
                <a:latin typeface="Times New Roman" pitchFamily="18" charset="0"/>
                <a:cs typeface="Times New Roman" pitchFamily="18" charset="0"/>
              </a:rPr>
              <a:t>PRANESH C – 22CSR149</a:t>
            </a:r>
          </a:p>
        </p:txBody>
      </p:sp>
      <p:pic>
        <p:nvPicPr>
          <p:cNvPr id="2" name="Picture 1" descr="G:\TBI\TBI@KEC Logos\K Transform\6-5x4 product centre.jpg">
            <a:extLst>
              <a:ext uri="{FF2B5EF4-FFF2-40B4-BE49-F238E27FC236}">
                <a16:creationId xmlns:a16="http://schemas.microsoft.com/office/drawing/2014/main" id="{55E3CD9D-FE0E-3E51-0B1B-E73924F2A1C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7909" y="914880"/>
            <a:ext cx="1713898" cy="1490467"/>
          </a:xfrm>
          <a:prstGeom prst="rect">
            <a:avLst/>
          </a:prstGeom>
          <a:noFill/>
          <a:ln>
            <a:noFill/>
          </a:ln>
        </p:spPr>
      </p:pic>
      <p:sp>
        <p:nvSpPr>
          <p:cNvPr id="5" name="TextBox 4">
            <a:extLst>
              <a:ext uri="{FF2B5EF4-FFF2-40B4-BE49-F238E27FC236}">
                <a16:creationId xmlns:a16="http://schemas.microsoft.com/office/drawing/2014/main" id="{B3DBBB23-25DC-1532-133F-EA4C339FD207}"/>
              </a:ext>
            </a:extLst>
          </p:cNvPr>
          <p:cNvSpPr txBox="1"/>
          <p:nvPr/>
        </p:nvSpPr>
        <p:spPr>
          <a:xfrm>
            <a:off x="3261674" y="2045616"/>
            <a:ext cx="4713402" cy="646331"/>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COURSE CODE  22CSC51</a:t>
            </a:r>
          </a:p>
          <a:p>
            <a:pPr algn="ctr"/>
            <a:r>
              <a:rPr lang="en-US" sz="1800" dirty="0">
                <a:latin typeface="Times New Roman" panose="02020603050405020304" pitchFamily="18" charset="0"/>
                <a:cs typeface="Times New Roman" panose="02020603050405020304" pitchFamily="18" charset="0"/>
              </a:rPr>
              <a:t>COURSE NAME  AGILE METHODOLOGIES</a:t>
            </a:r>
            <a:endParaRPr lang="en-IN"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316463-6E8B-155F-6523-30CC188C126B}"/>
              </a:ext>
            </a:extLst>
          </p:cNvPr>
          <p:cNvSpPr txBox="1"/>
          <p:nvPr/>
        </p:nvSpPr>
        <p:spPr>
          <a:xfrm>
            <a:off x="2460396" y="4326903"/>
            <a:ext cx="2724346" cy="61555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endParaRPr lang="en-IN" dirty="0"/>
          </a:p>
        </p:txBody>
      </p:sp>
      <p:sp>
        <p:nvSpPr>
          <p:cNvPr id="12" name="TextBox 11">
            <a:extLst>
              <a:ext uri="{FF2B5EF4-FFF2-40B4-BE49-F238E27FC236}">
                <a16:creationId xmlns:a16="http://schemas.microsoft.com/office/drawing/2014/main" id="{B392D276-5D6B-EE37-CAA4-A3A9D6F53E87}"/>
              </a:ext>
            </a:extLst>
          </p:cNvPr>
          <p:cNvSpPr txBox="1"/>
          <p:nvPr/>
        </p:nvSpPr>
        <p:spPr>
          <a:xfrm>
            <a:off x="2733773" y="3195687"/>
            <a:ext cx="5561815" cy="67710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SMART PARKING SYSTEM</a:t>
            </a:r>
            <a:endParaRPr lang="en-IN" sz="24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B774-DDF8-4C75-83C2-3EB477896E17}"/>
              </a:ext>
            </a:extLst>
          </p:cNvPr>
          <p:cNvSpPr>
            <a:spLocks noGrp="1"/>
          </p:cNvSpPr>
          <p:nvPr>
            <p:ph type="title"/>
          </p:nvPr>
        </p:nvSpPr>
        <p:spPr>
          <a:xfrm>
            <a:off x="457200" y="-277803"/>
            <a:ext cx="8229600" cy="1143000"/>
          </a:xfrm>
        </p:spPr>
        <p:txBody>
          <a:bodyPr/>
          <a:lstStyle/>
          <a:p>
            <a:r>
              <a:rPr lang="en-US" b="1" dirty="0">
                <a:solidFill>
                  <a:schemeClr val="accent1">
                    <a:lumMod val="50000"/>
                  </a:schemeClr>
                </a:solidFill>
              </a:rPr>
              <a:t>                           </a:t>
            </a:r>
            <a:r>
              <a:rPr lang="en-US" b="1" dirty="0">
                <a:solidFill>
                  <a:schemeClr val="accent1">
                    <a:lumMod val="50000"/>
                  </a:schemeClr>
                </a:solidFill>
                <a:latin typeface="Times New Roman" panose="02020603050405020304" pitchFamily="18" charset="0"/>
                <a:cs typeface="Times New Roman" panose="02020603050405020304" pitchFamily="18" charset="0"/>
              </a:rPr>
              <a:t>USER STORIES</a:t>
            </a:r>
            <a:endParaRPr lang="en-IN" dirty="0">
              <a:solidFill>
                <a:schemeClr val="accent1">
                  <a:lumMod val="50000"/>
                </a:schemeClr>
              </a:solidFill>
            </a:endParaRPr>
          </a:p>
        </p:txBody>
      </p:sp>
      <p:sp>
        <p:nvSpPr>
          <p:cNvPr id="3" name="Text Placeholder 2">
            <a:extLst>
              <a:ext uri="{FF2B5EF4-FFF2-40B4-BE49-F238E27FC236}">
                <a16:creationId xmlns:a16="http://schemas.microsoft.com/office/drawing/2014/main" id="{F5250F23-5D8D-0D11-AA2D-7516D93BC10D}"/>
              </a:ext>
            </a:extLst>
          </p:cNvPr>
          <p:cNvSpPr>
            <a:spLocks noGrp="1"/>
          </p:cNvSpPr>
          <p:nvPr>
            <p:ph type="body" idx="1"/>
          </p:nvPr>
        </p:nvSpPr>
        <p:spPr>
          <a:xfrm>
            <a:off x="1632857" y="1313637"/>
            <a:ext cx="6803571" cy="3316326"/>
          </a:xfrm>
        </p:spPr>
        <p:txBody>
          <a:bodyPr/>
          <a:lstStyle/>
          <a:p>
            <a:pPr marL="137160" indent="0" algn="just">
              <a:lnSpc>
                <a:spcPct val="150000"/>
              </a:lnSpc>
              <a:buNone/>
            </a:pPr>
            <a:r>
              <a:rPr lang="en-GB" sz="1800" b="1" dirty="0">
                <a:solidFill>
                  <a:schemeClr val="tx1"/>
                </a:solidFill>
                <a:latin typeface="Times New Roman" panose="02020603050405020304" pitchFamily="18" charset="0"/>
                <a:cs typeface="Times New Roman" panose="02020603050405020304" pitchFamily="18" charset="0"/>
              </a:rPr>
              <a:t>AS A USER</a:t>
            </a:r>
            <a:r>
              <a:rPr lang="en-GB" sz="1800"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GB" sz="1800" dirty="0">
                <a:solidFill>
                  <a:schemeClr val="tx1"/>
                </a:solidFill>
                <a:latin typeface="Times New Roman" panose="02020603050405020304" pitchFamily="18" charset="0"/>
                <a:cs typeface="Times New Roman" panose="02020603050405020304" pitchFamily="18" charset="0"/>
              </a:rPr>
              <a:t>    I want to search for available parking spots in real-time.</a:t>
            </a:r>
          </a:p>
          <a:p>
            <a:pPr algn="just">
              <a:lnSpc>
                <a:spcPct val="150000"/>
              </a:lnSpc>
              <a:buFont typeface="Arial" panose="020B0604020202020204" pitchFamily="34" charset="0"/>
              <a:buChar char="•"/>
            </a:pPr>
            <a:r>
              <a:rPr lang="en-GB" sz="1800" dirty="0">
                <a:solidFill>
                  <a:schemeClr val="tx1"/>
                </a:solidFill>
                <a:latin typeface="Times New Roman" panose="02020603050405020304" pitchFamily="18" charset="0"/>
                <a:cs typeface="Times New Roman" panose="02020603050405020304" pitchFamily="18" charset="0"/>
              </a:rPr>
              <a:t>    I want to reserve a parking spot and pay for it before arriving at my </a:t>
            </a:r>
            <a:r>
              <a:rPr lang="en-GB" sz="1800">
                <a:solidFill>
                  <a:schemeClr val="tx1"/>
                </a:solidFill>
                <a:latin typeface="Times New Roman" panose="02020603050405020304" pitchFamily="18" charset="0"/>
                <a:cs typeface="Times New Roman" panose="02020603050405020304" pitchFamily="18" charset="0"/>
              </a:rPr>
              <a:t>destination.</a:t>
            </a:r>
          </a:p>
          <a:p>
            <a:pPr algn="just">
              <a:lnSpc>
                <a:spcPct val="150000"/>
              </a:lnSpc>
              <a:buFont typeface="Arial" panose="020B0604020202020204" pitchFamily="34" charset="0"/>
              <a:buChar char="•"/>
            </a:pPr>
            <a:r>
              <a:rPr lang="en-GB" sz="1800">
                <a:solidFill>
                  <a:schemeClr val="tx1"/>
                </a:solidFill>
                <a:latin typeface="Times New Roman" panose="02020603050405020304" pitchFamily="18" charset="0"/>
                <a:cs typeface="Times New Roman" panose="02020603050405020304" pitchFamily="18" charset="0"/>
              </a:rPr>
              <a:t>    I want to get the location of nearby EV stations</a:t>
            </a:r>
            <a:endParaRPr lang="en-GB" sz="1800" dirty="0">
              <a:solidFill>
                <a:schemeClr val="tx1"/>
              </a:solidFill>
              <a:latin typeface="Times New Roman" panose="02020603050405020304" pitchFamily="18" charset="0"/>
              <a:cs typeface="Times New Roman" panose="02020603050405020304" pitchFamily="18" charset="0"/>
            </a:endParaRPr>
          </a:p>
          <a:p>
            <a:pPr marL="137160" indent="0" algn="just">
              <a:lnSpc>
                <a:spcPct val="150000"/>
              </a:lnSpc>
              <a:buNone/>
            </a:pPr>
            <a:r>
              <a:rPr lang="en-GB" sz="1800" b="1" dirty="0">
                <a:solidFill>
                  <a:schemeClr val="tx1"/>
                </a:solidFill>
                <a:latin typeface="Times New Roman" panose="02020603050405020304" pitchFamily="18" charset="0"/>
                <a:cs typeface="Times New Roman" panose="02020603050405020304" pitchFamily="18" charset="0"/>
              </a:rPr>
              <a:t>AS A PARKING LOT OWNER</a:t>
            </a:r>
            <a:r>
              <a:rPr lang="en-GB" sz="1800"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GB" sz="1800" dirty="0">
                <a:solidFill>
                  <a:schemeClr val="tx1"/>
                </a:solidFill>
                <a:latin typeface="Times New Roman" panose="02020603050405020304" pitchFamily="18" charset="0"/>
                <a:cs typeface="Times New Roman" panose="02020603050405020304" pitchFamily="18" charset="0"/>
              </a:rPr>
              <a:t>	I want to monitor space availability and manage </a:t>
            </a:r>
            <a:r>
              <a:rPr lang="en-GB" sz="1800">
                <a:solidFill>
                  <a:schemeClr val="tx1"/>
                </a:solidFill>
                <a:latin typeface="Times New Roman" panose="02020603050405020304" pitchFamily="18" charset="0"/>
                <a:cs typeface="Times New Roman" panose="02020603050405020304" pitchFamily="18" charset="0"/>
              </a:rPr>
              <a:t>reservations.</a:t>
            </a:r>
            <a:endParaRPr lang="en-GB" sz="1800" dirty="0">
              <a:solidFill>
                <a:schemeClr val="tx1"/>
              </a:solidFill>
              <a:latin typeface="Times New Roman" panose="02020603050405020304" pitchFamily="18" charset="0"/>
              <a:cs typeface="Times New Roman" panose="02020603050405020304" pitchFamily="18" charset="0"/>
            </a:endParaRPr>
          </a:p>
          <a:p>
            <a:pPr marL="137160" indent="0" algn="just">
              <a:lnSpc>
                <a:spcPct val="150000"/>
              </a:lnSpc>
              <a:buNone/>
            </a:pPr>
            <a:r>
              <a:rPr lang="en-GB" sz="1800" b="1" dirty="0">
                <a:solidFill>
                  <a:schemeClr val="tx1"/>
                </a:solidFill>
                <a:latin typeface="Times New Roman" panose="02020603050405020304" pitchFamily="18" charset="0"/>
                <a:cs typeface="Times New Roman" panose="02020603050405020304" pitchFamily="18" charset="0"/>
              </a:rPr>
              <a:t>AS AN EV DRIVER</a:t>
            </a:r>
            <a:r>
              <a:rPr lang="en-GB" sz="1800"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GB" sz="1800" dirty="0">
                <a:solidFill>
                  <a:schemeClr val="tx1"/>
                </a:solidFill>
                <a:latin typeface="Times New Roman" panose="02020603050405020304" pitchFamily="18" charset="0"/>
                <a:cs typeface="Times New Roman" panose="02020603050405020304" pitchFamily="18" charset="0"/>
              </a:rPr>
              <a:t>	I want to find and reserve EV charging stations near my destination.</a:t>
            </a:r>
            <a:r>
              <a:rPr lang="en-US" sz="18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64878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77D6E-0987-F95A-E2A7-8F9B075337C0}"/>
              </a:ext>
            </a:extLst>
          </p:cNvPr>
          <p:cNvPicPr>
            <a:picLocks noChangeAspect="1"/>
          </p:cNvPicPr>
          <p:nvPr/>
        </p:nvPicPr>
        <p:blipFill>
          <a:blip r:embed="rId2"/>
          <a:srcRect l="11196" r="11196"/>
          <a:stretch/>
        </p:blipFill>
        <p:spPr>
          <a:xfrm>
            <a:off x="2151762" y="858152"/>
            <a:ext cx="5866840" cy="4100346"/>
          </a:xfrm>
          <a:prstGeom prst="rect">
            <a:avLst/>
          </a:prstGeom>
        </p:spPr>
      </p:pic>
      <p:sp>
        <p:nvSpPr>
          <p:cNvPr id="5" name="TextBox 4">
            <a:extLst>
              <a:ext uri="{FF2B5EF4-FFF2-40B4-BE49-F238E27FC236}">
                <a16:creationId xmlns:a16="http://schemas.microsoft.com/office/drawing/2014/main" id="{1B23FD37-2A26-DAFE-47EA-0B77F61AA35F}"/>
              </a:ext>
            </a:extLst>
          </p:cNvPr>
          <p:cNvSpPr txBox="1"/>
          <p:nvPr/>
        </p:nvSpPr>
        <p:spPr>
          <a:xfrm>
            <a:off x="2912882" y="273377"/>
            <a:ext cx="5105720" cy="584775"/>
          </a:xfrm>
          <a:prstGeom prst="rect">
            <a:avLst/>
          </a:prstGeom>
          <a:noFill/>
        </p:spPr>
        <p:txBody>
          <a:bodyPr wrap="square" rtlCol="0">
            <a:sp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MODULE DESCRIPTION</a:t>
            </a:r>
            <a:endParaRPr lang="en-IN"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743BD8-05EA-4991-C55C-9626C1D1382B}"/>
              </a:ext>
            </a:extLst>
          </p:cNvPr>
          <p:cNvSpPr txBox="1"/>
          <p:nvPr/>
        </p:nvSpPr>
        <p:spPr>
          <a:xfrm>
            <a:off x="1795227" y="5543273"/>
            <a:ext cx="6579909" cy="707886"/>
          </a:xfrm>
          <a:prstGeom prst="rect">
            <a:avLst/>
          </a:prstGeom>
          <a:noFill/>
        </p:spPr>
        <p:txBody>
          <a:bodyPr wrap="square" rtlCol="0">
            <a:spAutoFit/>
          </a:bodyPr>
          <a:lstStyle/>
          <a:p>
            <a:r>
              <a:rPr lang="en-GB" sz="2000" dirty="0"/>
              <a:t>Uses Python and OpenCV to detect and update parking space availability in real-time.</a:t>
            </a:r>
            <a:endParaRPr lang="en-IN" sz="1600" dirty="0"/>
          </a:p>
        </p:txBody>
      </p:sp>
      <p:sp>
        <p:nvSpPr>
          <p:cNvPr id="10" name="TextBox 9">
            <a:extLst>
              <a:ext uri="{FF2B5EF4-FFF2-40B4-BE49-F238E27FC236}">
                <a16:creationId xmlns:a16="http://schemas.microsoft.com/office/drawing/2014/main" id="{35F3188C-F4C0-F271-276B-969085E01452}"/>
              </a:ext>
            </a:extLst>
          </p:cNvPr>
          <p:cNvSpPr txBox="1"/>
          <p:nvPr/>
        </p:nvSpPr>
        <p:spPr>
          <a:xfrm>
            <a:off x="3374796" y="4989523"/>
            <a:ext cx="297887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Parking lot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95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CCDB-882E-CA55-CE0E-D2EF17617857}"/>
              </a:ext>
            </a:extLst>
          </p:cNvPr>
          <p:cNvSpPr>
            <a:spLocks noGrp="1"/>
          </p:cNvSpPr>
          <p:nvPr>
            <p:ph type="title"/>
          </p:nvPr>
        </p:nvSpPr>
        <p:spPr/>
        <p:txBody>
          <a:bodyPr/>
          <a:lstStyle/>
          <a:p>
            <a:pPr algn="ctr"/>
            <a:r>
              <a:rPr lang="en-IN" b="1"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2B8F3D0-2656-8BE5-1720-7457F1B465F3}"/>
              </a:ext>
            </a:extLst>
          </p:cNvPr>
          <p:cNvSpPr txBox="1"/>
          <p:nvPr/>
        </p:nvSpPr>
        <p:spPr>
          <a:xfrm>
            <a:off x="1205948" y="2298779"/>
            <a:ext cx="7325139" cy="3366243"/>
          </a:xfrm>
          <a:prstGeom prst="rect">
            <a:avLst/>
          </a:prstGeom>
          <a:noFill/>
        </p:spPr>
        <p:txBody>
          <a:bodyPr wrap="square" rtlCol="0">
            <a:spAutoFit/>
          </a:bodyPr>
          <a:lstStyle/>
          <a:p>
            <a:pPr>
              <a:lnSpc>
                <a:spcPct val="150000"/>
              </a:lnSpc>
            </a:pPr>
            <a:r>
              <a:rPr lang="en-GB" sz="1800" dirty="0">
                <a:latin typeface="Times New Roman" panose="02020603050405020304" pitchFamily="18" charset="0"/>
                <a:cs typeface="Times New Roman" panose="02020603050405020304" pitchFamily="18" charset="0"/>
              </a:rPr>
              <a:t>This mobile application solves the parking and EV charging challenges faced by urban drivers. Through real-time detection of parking spaces using Python and OpenCV, integrated with a booking and reservation system, the app simplifies parking management. Additionally, the inclusion of EV station finders ensures electric vehicle drivers can easily locate and charge their cars. By bridging the gap between parking lot owners and drivers, this app optimizes parking space usage, increases efficiency, and improves the overall user experience.</a:t>
            </a:r>
            <a:endParaRPr lang="en-IN" sz="1800" dirty="0"/>
          </a:p>
        </p:txBody>
      </p:sp>
    </p:spTree>
    <p:extLst>
      <p:ext uri="{BB962C8B-B14F-4D97-AF65-F5344CB8AC3E}">
        <p14:creationId xmlns:p14="http://schemas.microsoft.com/office/powerpoint/2010/main" val="186301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B0E5-06DB-9796-EAE9-52C17719124B}"/>
              </a:ext>
            </a:extLst>
          </p:cNvPr>
          <p:cNvSpPr>
            <a:spLocks noGrp="1"/>
          </p:cNvSpPr>
          <p:nvPr>
            <p:ph type="title"/>
          </p:nvPr>
        </p:nvSpPr>
        <p:spPr>
          <a:xfrm>
            <a:off x="3390507" y="-402575"/>
            <a:ext cx="3275814" cy="1143000"/>
          </a:xfrm>
        </p:spPr>
        <p:txBody>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REFERENCE</a:t>
            </a:r>
            <a:endParaRPr lang="en-IN" b="1" dirty="0">
              <a:solidFill>
                <a:schemeClr val="accent1">
                  <a:lumMod val="50000"/>
                </a:schemeClr>
              </a:solidFill>
            </a:endParaRPr>
          </a:p>
        </p:txBody>
      </p:sp>
      <p:sp>
        <p:nvSpPr>
          <p:cNvPr id="3" name="Text Placeholder 2">
            <a:extLst>
              <a:ext uri="{FF2B5EF4-FFF2-40B4-BE49-F238E27FC236}">
                <a16:creationId xmlns:a16="http://schemas.microsoft.com/office/drawing/2014/main" id="{2DC91A90-C235-5CA7-2FED-9FC2A5E35180}"/>
              </a:ext>
            </a:extLst>
          </p:cNvPr>
          <p:cNvSpPr>
            <a:spLocks noGrp="1"/>
          </p:cNvSpPr>
          <p:nvPr>
            <p:ph type="body" idx="1"/>
          </p:nvPr>
        </p:nvSpPr>
        <p:spPr>
          <a:xfrm>
            <a:off x="740228" y="1234281"/>
            <a:ext cx="8229600" cy="4389437"/>
          </a:xfrm>
        </p:spPr>
        <p:txBody>
          <a:bodyPr/>
          <a:lstStyle/>
          <a:p>
            <a:pPr marL="137160" indent="0">
              <a:buNone/>
            </a:pPr>
            <a:endParaRPr lang="en-IN" dirty="0">
              <a:latin typeface="Times New Roman" panose="02020603050405020304" pitchFamily="18" charset="0"/>
              <a:cs typeface="Times New Roman" panose="02020603050405020304" pitchFamily="18" charset="0"/>
            </a:endParaRPr>
          </a:p>
          <a:p>
            <a:pPr marL="13716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r>
              <a:rPr lang="en-GB" sz="1600" dirty="0"/>
              <a:t>Real-Time Parking Monitoring Using Image Processing Techniques"</a:t>
            </a:r>
            <a:br>
              <a:rPr lang="en-GB" sz="1600" dirty="0"/>
            </a:br>
            <a:r>
              <a:rPr lang="en-GB" sz="1600" i="1" dirty="0"/>
              <a:t>Authors</a:t>
            </a:r>
            <a:r>
              <a:rPr lang="en-GB" sz="1600" dirty="0"/>
              <a:t>: K. Mandal, P. Sinha, and A. Bose</a:t>
            </a:r>
            <a:br>
              <a:rPr lang="en-GB" sz="1600" dirty="0"/>
            </a:br>
            <a:r>
              <a:rPr lang="en-GB" sz="1600" i="1" dirty="0"/>
              <a:t>Summary</a:t>
            </a:r>
            <a:r>
              <a:rPr lang="en-GB" sz="1600" dirty="0"/>
              <a:t>: This research presents a real-time parking monitoring system using image processing techniques such as contour detection and object tracking to identify vacant and occupied spots.</a:t>
            </a:r>
            <a:endParaRPr lang="en-IN" sz="1600" dirty="0">
              <a:latin typeface="Times New Roman" panose="02020603050405020304" pitchFamily="18" charset="0"/>
              <a:cs typeface="Times New Roman" panose="02020603050405020304" pitchFamily="18" charset="0"/>
            </a:endParaRPr>
          </a:p>
          <a:p>
            <a:pPr marL="137160" indent="0">
              <a:buNone/>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1600" dirty="0"/>
              <a:t>Electric Vehicle Charging Station Availability and Reservation Management in Smart Cities</a:t>
            </a:r>
            <a:br>
              <a:rPr lang="en-GB" sz="1600" dirty="0"/>
            </a:br>
            <a:r>
              <a:rPr lang="en-GB" sz="1600" i="1" dirty="0"/>
              <a:t>Authors</a:t>
            </a:r>
            <a:r>
              <a:rPr lang="en-GB" sz="1600" dirty="0"/>
              <a:t>: L. Shao, X. Ma, and Q. Song</a:t>
            </a:r>
            <a:br>
              <a:rPr lang="en-GB" sz="1600" dirty="0"/>
            </a:br>
            <a:r>
              <a:rPr lang="en-GB" sz="1600" i="1" dirty="0"/>
              <a:t>Summary</a:t>
            </a:r>
            <a:r>
              <a:rPr lang="en-GB" sz="1600" dirty="0"/>
              <a:t>: This paper focuses on managing the availability and reservation of EV charging stations in smart cities, integrating real-time data to help EV users efficiently find charging spots.</a:t>
            </a:r>
            <a:br>
              <a:rPr lang="en-GB" sz="1600" dirty="0"/>
            </a:br>
            <a:endParaRPr lang="en-IN" sz="16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5111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Title 2"/>
          <p:cNvSpPr>
            <a:spLocks noGrp="1"/>
          </p:cNvSpPr>
          <p:nvPr>
            <p:ph type="title"/>
          </p:nvPr>
        </p:nvSpPr>
        <p:spPr>
          <a:xfrm>
            <a:off x="1950098" y="297345"/>
            <a:ext cx="5243804" cy="1143000"/>
          </a:xfrm>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PROBLEM STATEMENT</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683443" y="1659119"/>
            <a:ext cx="8229600" cy="4665482"/>
          </a:xfrm>
        </p:spPr>
        <p:txBody>
          <a:bodyPr/>
          <a:lstStyle/>
          <a:p>
            <a:pPr algn="just">
              <a:lnSpc>
                <a:spcPct val="150000"/>
              </a:lnSpc>
              <a:buFont typeface="Wingdings" panose="05000000000000000000" pitchFamily="2" charset="2"/>
              <a:buChar char="Ø"/>
            </a:pPr>
            <a:r>
              <a:rPr lang="en-GB" sz="2000" b="1" i="0" dirty="0">
                <a:solidFill>
                  <a:schemeClr val="tx1"/>
                </a:solidFill>
                <a:effectLst/>
                <a:latin typeface="Times New Roman" panose="02020603050405020304" pitchFamily="18" charset="0"/>
                <a:cs typeface="Times New Roman" panose="02020603050405020304" pitchFamily="18" charset="0"/>
              </a:rPr>
              <a:t>Parking Challenges</a:t>
            </a:r>
            <a:r>
              <a:rPr lang="en-GB" sz="2000" b="0" i="0" dirty="0">
                <a:solidFill>
                  <a:schemeClr val="tx1"/>
                </a:solidFill>
                <a:effectLst/>
                <a:latin typeface="Times New Roman" panose="02020603050405020304" pitchFamily="18" charset="0"/>
                <a:cs typeface="Times New Roman" panose="02020603050405020304" pitchFamily="18" charset="0"/>
              </a:rPr>
              <a:t>: Difficulty in finding available parking spaces leads to time wastage, increased traffic congestion, and frustration.</a:t>
            </a:r>
          </a:p>
          <a:p>
            <a:pPr algn="just">
              <a:lnSpc>
                <a:spcPct val="150000"/>
              </a:lnSpc>
              <a:buFont typeface="Wingdings" panose="05000000000000000000" pitchFamily="2" charset="2"/>
              <a:buChar char="Ø"/>
            </a:pPr>
            <a:r>
              <a:rPr lang="en-GB" sz="2000" b="1" i="0" dirty="0">
                <a:solidFill>
                  <a:schemeClr val="tx1"/>
                </a:solidFill>
                <a:effectLst/>
                <a:latin typeface="Times New Roman" panose="02020603050405020304" pitchFamily="18" charset="0"/>
                <a:cs typeface="Times New Roman" panose="02020603050405020304" pitchFamily="18" charset="0"/>
              </a:rPr>
              <a:t>EV Station Availability</a:t>
            </a:r>
            <a:r>
              <a:rPr lang="en-GB" sz="2000" b="0" i="0" dirty="0">
                <a:solidFill>
                  <a:schemeClr val="tx1"/>
                </a:solidFill>
                <a:effectLst/>
                <a:latin typeface="Times New Roman" panose="02020603050405020304" pitchFamily="18" charset="0"/>
                <a:cs typeface="Times New Roman" panose="02020603050405020304" pitchFamily="18" charset="0"/>
              </a:rPr>
              <a:t>: EV drivers struggle to find charging stations, especially during peak hours.</a:t>
            </a:r>
          </a:p>
          <a:p>
            <a:pPr algn="just">
              <a:lnSpc>
                <a:spcPct val="150000"/>
              </a:lnSpc>
              <a:buFont typeface="Wingdings" panose="05000000000000000000" pitchFamily="2" charset="2"/>
              <a:buChar char="Ø"/>
            </a:pPr>
            <a:r>
              <a:rPr lang="en-GB" sz="2000" b="1" i="0" dirty="0">
                <a:solidFill>
                  <a:schemeClr val="tx1"/>
                </a:solidFill>
                <a:effectLst/>
                <a:latin typeface="Times New Roman" panose="02020603050405020304" pitchFamily="18" charset="0"/>
                <a:cs typeface="Times New Roman" panose="02020603050405020304" pitchFamily="18" charset="0"/>
              </a:rPr>
              <a:t>Lack of Real-Time Data</a:t>
            </a:r>
            <a:r>
              <a:rPr lang="en-GB" sz="2000" b="0" i="0" dirty="0">
                <a:solidFill>
                  <a:schemeClr val="tx1"/>
                </a:solidFill>
                <a:effectLst/>
                <a:latin typeface="Times New Roman" panose="02020603050405020304" pitchFamily="18" charset="0"/>
                <a:cs typeface="Times New Roman" panose="02020603050405020304" pitchFamily="18" charset="0"/>
              </a:rPr>
              <a:t>: Current systems lack real-time updates on parking availability and EV charging station occupancy.</a:t>
            </a:r>
          </a:p>
          <a:p>
            <a:pPr algn="just">
              <a:lnSpc>
                <a:spcPct val="150000"/>
              </a:lnSpc>
              <a:buFont typeface="Wingdings" panose="05000000000000000000" pitchFamily="2" charset="2"/>
              <a:buChar char="Ø"/>
            </a:pPr>
            <a:r>
              <a:rPr lang="en-GB" sz="2000" b="1" i="0" dirty="0">
                <a:solidFill>
                  <a:schemeClr val="tx1"/>
                </a:solidFill>
                <a:effectLst/>
                <a:latin typeface="Times New Roman" panose="02020603050405020304" pitchFamily="18" charset="0"/>
                <a:cs typeface="Times New Roman" panose="02020603050405020304" pitchFamily="18" charset="0"/>
              </a:rPr>
              <a:t>Goal</a:t>
            </a:r>
            <a:r>
              <a:rPr lang="en-GB" sz="2000" b="0" i="0" dirty="0">
                <a:solidFill>
                  <a:schemeClr val="tx1"/>
                </a:solidFill>
                <a:effectLst/>
                <a:latin typeface="Times New Roman" panose="02020603050405020304" pitchFamily="18" charset="0"/>
                <a:cs typeface="Times New Roman" panose="02020603050405020304" pitchFamily="18" charset="0"/>
              </a:rPr>
              <a:t>: Develop a Python-based application for real-time parking space monitoring using OpenCV and integrating EV station availability, while providing users with a booking system for seamless parking management.</a:t>
            </a:r>
            <a:r>
              <a:rPr lang="en-US" sz="2000" b="0" i="0" dirty="0">
                <a:solidFill>
                  <a:schemeClr val="tx1"/>
                </a:solidFill>
                <a:effectLst/>
                <a:latin typeface="Times New Roman" panose="02020603050405020304" pitchFamily="18" charset="0"/>
                <a:cs typeface="Times New Roman" panose="02020603050405020304" pitchFamily="18" charset="0"/>
              </a:rPr>
              <a: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7160" indent="0" algn="just">
              <a:buNone/>
            </a:pP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430" y="-341768"/>
            <a:ext cx="7884367" cy="1187777"/>
          </a:xfrm>
        </p:spPr>
        <p:txBody>
          <a:bodyPr/>
          <a:lstStyle/>
          <a:p>
            <a:pPr algn="ctr"/>
            <a:r>
              <a:rPr lang="en-US" b="1" dirty="0"/>
              <a:t> </a:t>
            </a:r>
            <a:r>
              <a:rPr lang="en-US" b="1" dirty="0">
                <a:solidFill>
                  <a:schemeClr val="accent1">
                    <a:lumMod val="50000"/>
                  </a:schemeClr>
                </a:solidFill>
                <a:latin typeface="Times New Roman" panose="02020603050405020304" pitchFamily="18" charset="0"/>
                <a:cs typeface="Times New Roman" panose="02020603050405020304" pitchFamily="18" charset="0"/>
              </a:rPr>
              <a:t>OBJECTIVE</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55776" y="1305728"/>
            <a:ext cx="7531021" cy="4909137"/>
          </a:xfrm>
        </p:spPr>
        <p:txBody>
          <a:bodyPr/>
          <a:lstStyle/>
          <a:p>
            <a:pPr marL="137160" indent="0">
              <a:buNone/>
            </a:pP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Main Objective: </a:t>
            </a:r>
          </a:p>
          <a:p>
            <a:pPr marL="137160" indent="0">
              <a:buNone/>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 a robust Python-powered app that uses OpenCV for real-time parking space detection, integrates a booking system, and offers real-time EV station availability through a map-based user interface.</a:t>
            </a:r>
          </a:p>
          <a:p>
            <a:pPr marL="137160" indent="0">
              <a:buNone/>
            </a:pP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7160" indent="0">
              <a:buNone/>
            </a:pP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Sub-Objectives:</a:t>
            </a:r>
          </a:p>
          <a:p>
            <a:pPr lvl="1">
              <a:buFont typeface="Arial" panose="020B0604020202020204" pitchFamily="34" charset="0"/>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OpenCV Integration: Utilize Python’s OpenCV library to process camera feeds and detect parking availability.</a:t>
            </a:r>
          </a:p>
          <a:p>
            <a:pPr lvl="1">
              <a:buFont typeface="Arial" panose="020B0604020202020204" pitchFamily="34" charset="0"/>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Reservation System: Implement a reservation system using Python’s Flask framework to allow users to book parking spots.</a:t>
            </a:r>
          </a:p>
          <a:p>
            <a:pPr lvl="1">
              <a:buFont typeface="Arial" panose="020B0604020202020204" pitchFamily="34" charset="0"/>
              <a:buChar char="•"/>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Analytics: Leverage Python’s data processing libraries (Pandas, NumPy) to </a:t>
            </a:r>
            <a:r>
              <a:rPr lang="en-IN"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parking trends and optimize space utilization.</a:t>
            </a:r>
          </a:p>
        </p:txBody>
      </p:sp>
    </p:spTree>
    <p:extLst>
      <p:ext uri="{BB962C8B-B14F-4D97-AF65-F5344CB8AC3E}">
        <p14:creationId xmlns:p14="http://schemas.microsoft.com/office/powerpoint/2010/main" val="1360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D160C-B1B0-A92F-4456-BCC2A65E1027}"/>
              </a:ext>
            </a:extLst>
          </p:cNvPr>
          <p:cNvSpPr>
            <a:spLocks noGrp="1"/>
          </p:cNvSpPr>
          <p:nvPr>
            <p:ph type="title"/>
          </p:nvPr>
        </p:nvSpPr>
        <p:spPr>
          <a:xfrm>
            <a:off x="457200" y="75414"/>
            <a:ext cx="8229600" cy="1234912"/>
          </a:xfrm>
        </p:spPr>
        <p:txBody>
          <a:bodyPr/>
          <a:lstStyle/>
          <a:p>
            <a:r>
              <a:rPr lang="en-US" b="1" dirty="0">
                <a:latin typeface="Times New Roman" panose="02020603050405020304" pitchFamily="18" charset="0"/>
                <a:cs typeface="Times New Roman" panose="02020603050405020304" pitchFamily="18" charset="0"/>
              </a:rPr>
              <a:t>                              </a:t>
            </a:r>
            <a:r>
              <a:rPr lang="en-US" b="1" dirty="0">
                <a:solidFill>
                  <a:schemeClr val="accent1">
                    <a:lumMod val="50000"/>
                  </a:schemeClr>
                </a:solidFill>
                <a:latin typeface="Times New Roman" panose="02020603050405020304" pitchFamily="18" charset="0"/>
                <a:cs typeface="Times New Roman" panose="02020603050405020304" pitchFamily="18" charset="0"/>
              </a:rPr>
              <a:t>ABSTRACT</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079EB0C-1009-8475-8BD0-A4A5EDF912E7}"/>
              </a:ext>
            </a:extLst>
          </p:cNvPr>
          <p:cNvSpPr>
            <a:spLocks noGrp="1"/>
          </p:cNvSpPr>
          <p:nvPr>
            <p:ph type="body" idx="1"/>
          </p:nvPr>
        </p:nvSpPr>
        <p:spPr>
          <a:xfrm>
            <a:off x="1113132" y="1660192"/>
            <a:ext cx="7499023" cy="4712616"/>
          </a:xfrm>
        </p:spPr>
        <p:txBody>
          <a:bodyPr/>
          <a:lstStyle/>
          <a:p>
            <a:pPr marL="137160" indent="0" algn="just">
              <a:lnSpc>
                <a:spcPct val="150000"/>
              </a:lnSpc>
              <a:buNone/>
            </a:pP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Our mobile application aims to revolutionize the parking experience by providing real-time parking space monitoring and reservation capabilities. Utilizing Python scripts and OpenCV for detecting parking availability through cameras installed in parking lots, users can find and book parking spaces seamlessly. Additionally, the app integrates EV charging station information, helping electric vehicle drivers locate available chargers. A user-friendly map-based interface allows for intuitive navigation and parking reservations, bridging the gap between parking lot owners and drivers through a dynamic booking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98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p:cNvSpPr>
            <a:spLocks noGrp="1"/>
          </p:cNvSpPr>
          <p:nvPr>
            <p:ph type="title"/>
          </p:nvPr>
        </p:nvSpPr>
        <p:spPr>
          <a:xfrm>
            <a:off x="457199" y="-125531"/>
            <a:ext cx="8229600" cy="1074656"/>
          </a:xfrm>
        </p:spPr>
        <p:txBody>
          <a:bodyPr/>
          <a:lstStyle/>
          <a:p>
            <a:pPr algn="ctr"/>
            <a:r>
              <a:rPr lang="en-US" b="1" dirty="0"/>
              <a:t>  </a:t>
            </a:r>
            <a:r>
              <a:rPr lang="en-US" b="1" dirty="0">
                <a:solidFill>
                  <a:schemeClr val="accent1">
                    <a:lumMod val="50000"/>
                  </a:schemeClr>
                </a:solidFill>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1012899" y="872925"/>
            <a:ext cx="7510083" cy="4143772"/>
          </a:xfrm>
        </p:spPr>
        <p:txBody>
          <a:bodyPr/>
          <a:lstStyle/>
          <a:p>
            <a:pPr marL="137160" indent="0">
              <a:buNone/>
            </a:pPr>
            <a:endParaRPr lang="en-US" dirty="0">
              <a:latin typeface="Times New Roman" panose="02020603050405020304" pitchFamily="18" charset="0"/>
              <a:cs typeface="Times New Roman" panose="02020603050405020304" pitchFamily="18" charset="0"/>
            </a:endParaRPr>
          </a:p>
          <a:p>
            <a:pPr marL="137160" indent="0">
              <a:buNone/>
            </a:pPr>
            <a:r>
              <a:rPr lang="en-GB" b="1" dirty="0">
                <a:latin typeface="Times New Roman" panose="02020603050405020304" pitchFamily="18" charset="0"/>
                <a:cs typeface="Times New Roman" panose="02020603050405020304" pitchFamily="18" charset="0"/>
              </a:rPr>
              <a:t>Motivation</a:t>
            </a:r>
            <a:r>
              <a:rPr lang="en-GB" dirty="0">
                <a:latin typeface="Times New Roman" panose="02020603050405020304" pitchFamily="18" charset="0"/>
                <a:cs typeface="Times New Roman" panose="02020603050405020304" pitchFamily="18" charset="0"/>
              </a:rPr>
              <a:t>: </a:t>
            </a:r>
          </a:p>
          <a:p>
            <a:pPr marL="137160" indent="0">
              <a:buNone/>
            </a:pPr>
            <a:r>
              <a:rPr lang="en-GB" dirty="0">
                <a:latin typeface="Times New Roman" panose="02020603050405020304" pitchFamily="18" charset="0"/>
                <a:cs typeface="Times New Roman" panose="02020603050405020304" pitchFamily="18" charset="0"/>
              </a:rPr>
              <a:t>	Parking issues and EV station shortages cause frustration and inefficiencies for drivers, particularly in urban areas. By leveraging technology like Python with OpenCV and integrating a booking system, we can address both real-time monitoring and reservation needs.</a:t>
            </a:r>
          </a:p>
          <a:p>
            <a:pPr marL="137160" indent="0">
              <a:buNone/>
            </a:pPr>
            <a:endParaRPr lang="en-GB" dirty="0">
              <a:latin typeface="Times New Roman" panose="02020603050405020304" pitchFamily="18" charset="0"/>
              <a:cs typeface="Times New Roman" panose="02020603050405020304" pitchFamily="18" charset="0"/>
            </a:endParaRPr>
          </a:p>
          <a:p>
            <a:pPr marL="137160" indent="0">
              <a:buNone/>
            </a:pPr>
            <a:r>
              <a:rPr lang="en-GB" b="1" dirty="0">
                <a:latin typeface="Times New Roman" panose="02020603050405020304" pitchFamily="18" charset="0"/>
                <a:cs typeface="Times New Roman" panose="02020603050405020304" pitchFamily="18" charset="0"/>
              </a:rPr>
              <a:t>Key Components</a:t>
            </a:r>
            <a:r>
              <a:rPr lang="en-GB"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Python &amp; OpenCV Integration: Camera feeds will be processed using Python scripts to detect parking space availability.</a:t>
            </a:r>
          </a:p>
          <a:p>
            <a:pPr lvl="1">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Reservation System: Users can reserve parking spots and EV chargers, making the process seamless and efficient.</a:t>
            </a:r>
          </a:p>
          <a:p>
            <a:pPr lvl="1">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EV Station Finder: The app will include real-time data on nearby EV charging stations, helping users locate and reserve spots easily.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0764-8082-6CC0-C402-61408808DBA2}"/>
              </a:ext>
            </a:extLst>
          </p:cNvPr>
          <p:cNvSpPr>
            <a:spLocks noGrp="1"/>
          </p:cNvSpPr>
          <p:nvPr>
            <p:ph type="title"/>
          </p:nvPr>
        </p:nvSpPr>
        <p:spPr>
          <a:xfrm>
            <a:off x="820132" y="1138482"/>
            <a:ext cx="7885522" cy="426366"/>
          </a:xfrm>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SOFTWARE SPECIFICATION</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60B2D77-6ECD-1409-17EF-5E880F1BF14D}"/>
              </a:ext>
            </a:extLst>
          </p:cNvPr>
          <p:cNvSpPr>
            <a:spLocks noGrp="1"/>
          </p:cNvSpPr>
          <p:nvPr>
            <p:ph type="body" idx="1"/>
          </p:nvPr>
        </p:nvSpPr>
        <p:spPr>
          <a:xfrm>
            <a:off x="1656233" y="1153873"/>
            <a:ext cx="6532774" cy="2275127"/>
          </a:xfrm>
        </p:spPr>
        <p:txBody>
          <a:bodyPr/>
          <a:lstStyle/>
          <a:p>
            <a:pPr marL="137160" indent="0">
              <a:buNone/>
            </a:pPr>
            <a:r>
              <a:rPr lang="en-US" b="1">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137160" indent="0">
              <a:buNone/>
            </a:pPr>
            <a:endParaRPr lang="en-US" sz="1800" dirty="0">
              <a:latin typeface="Times New Roman" panose="02020603050405020304" pitchFamily="18" charset="0"/>
              <a:cs typeface="Times New Roman" panose="02020603050405020304" pitchFamily="18" charset="0"/>
            </a:endParaRPr>
          </a:p>
          <a:p>
            <a:pPr lvl="0">
              <a:lnSpc>
                <a:spcPct val="150000"/>
              </a:lnSpc>
            </a:pPr>
            <a:r>
              <a:rPr lang="en-US" sz="1800" b="1" dirty="0">
                <a:latin typeface="Times New Roman" panose="02020603050405020304" pitchFamily="18" charset="0"/>
                <a:cs typeface="Times New Roman" panose="02020603050405020304" pitchFamily="18" charset="0"/>
              </a:rPr>
              <a:t>Front End</a:t>
            </a:r>
            <a:r>
              <a:rPr lang="en-US" sz="1800">
                <a:latin typeface="Times New Roman" panose="02020603050405020304" pitchFamily="18" charset="0"/>
                <a:cs typeface="Times New Roman" panose="02020603050405020304" pitchFamily="18" charset="0"/>
              </a:rPr>
              <a:t>: React </a:t>
            </a:r>
            <a:r>
              <a:rPr lang="en-US" sz="1800" dirty="0">
                <a:latin typeface="Times New Roman" panose="02020603050405020304" pitchFamily="18" charset="0"/>
                <a:cs typeface="Times New Roman" panose="02020603050405020304" pitchFamily="18" charset="0"/>
              </a:rPr>
              <a:t>for cross-platform mobile app development.</a:t>
            </a:r>
          </a:p>
          <a:p>
            <a:pPr lvl="0">
              <a:lnSpc>
                <a:spcPct val="150000"/>
              </a:lnSpc>
            </a:pPr>
            <a:r>
              <a:rPr lang="en-US" sz="1800" b="1" dirty="0">
                <a:latin typeface="Times New Roman" panose="02020603050405020304" pitchFamily="18" charset="0"/>
                <a:cs typeface="Times New Roman" panose="02020603050405020304" pitchFamily="18" charset="0"/>
              </a:rPr>
              <a:t>Back End</a:t>
            </a:r>
            <a:r>
              <a:rPr lang="en-US" sz="1800" dirty="0">
                <a:latin typeface="Times New Roman" panose="02020603050405020304" pitchFamily="18" charset="0"/>
                <a:cs typeface="Times New Roman" panose="02020603050405020304" pitchFamily="18" charset="0"/>
              </a:rPr>
              <a:t>: Node</a:t>
            </a:r>
            <a:r>
              <a:rPr lang="en-US" sz="1800">
                <a:latin typeface="Times New Roman" panose="02020603050405020304" pitchFamily="18" charset="0"/>
                <a:cs typeface="Times New Roman" panose="02020603050405020304" pitchFamily="18" charset="0"/>
              </a:rPr>
              <a:t>.js and Flask </a:t>
            </a:r>
            <a:r>
              <a:rPr lang="en-US" sz="1800" dirty="0">
                <a:latin typeface="Times New Roman" panose="02020603050405020304" pitchFamily="18" charset="0"/>
                <a:cs typeface="Times New Roman" panose="02020603050405020304" pitchFamily="18" charset="0"/>
              </a:rPr>
              <a:t>for server-side logic and data processing.</a:t>
            </a:r>
          </a:p>
          <a:p>
            <a:pPr lvl="0">
              <a:lnSpc>
                <a:spcPct val="150000"/>
              </a:lnSpc>
            </a:pPr>
            <a:r>
              <a:rPr lang="en-US" sz="1800" b="1" dirty="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 MySQL for storing user data, reservations, and parking availability.</a:t>
            </a:r>
          </a:p>
          <a:p>
            <a:pPr lvl="0">
              <a:lnSpc>
                <a:spcPct val="150000"/>
              </a:lnSpc>
            </a:pPr>
            <a:r>
              <a:rPr lang="en-US" sz="1800" b="1" dirty="0">
                <a:latin typeface="Times New Roman" panose="02020603050405020304" pitchFamily="18" charset="0"/>
                <a:cs typeface="Times New Roman" panose="02020603050405020304" pitchFamily="18" charset="0"/>
              </a:rPr>
              <a:t>Computer Vision</a:t>
            </a:r>
            <a:r>
              <a:rPr lang="en-US" sz="1800" dirty="0">
                <a:latin typeface="Times New Roman" panose="02020603050405020304" pitchFamily="18" charset="0"/>
                <a:cs typeface="Times New Roman" panose="02020603050405020304" pitchFamily="18" charset="0"/>
              </a:rPr>
              <a:t>: Python with OpenCV for parking space detection.</a:t>
            </a:r>
          </a:p>
          <a:p>
            <a:pPr lvl="0">
              <a:lnSpc>
                <a:spcPct val="150000"/>
              </a:lnSpc>
            </a:pPr>
            <a:r>
              <a:rPr lang="en-US" sz="1800" b="1" dirty="0">
                <a:latin typeface="Times New Roman" panose="02020603050405020304" pitchFamily="18" charset="0"/>
                <a:cs typeface="Times New Roman" panose="02020603050405020304" pitchFamily="18" charset="0"/>
              </a:rPr>
              <a:t>Map API</a:t>
            </a:r>
            <a:r>
              <a:rPr lang="en-US" sz="1800" dirty="0">
                <a:latin typeface="Times New Roman" panose="02020603050405020304" pitchFamily="18" charset="0"/>
                <a:cs typeface="Times New Roman" panose="02020603050405020304" pitchFamily="18" charset="0"/>
              </a:rPr>
              <a:t>: Google Maps or </a:t>
            </a:r>
            <a:r>
              <a:rPr lang="en-US" sz="1800" dirty="0" err="1">
                <a:latin typeface="Times New Roman" panose="02020603050405020304" pitchFamily="18" charset="0"/>
                <a:cs typeface="Times New Roman" panose="02020603050405020304" pitchFamily="18" charset="0"/>
              </a:rPr>
              <a:t>Mapbox</a:t>
            </a:r>
            <a:r>
              <a:rPr lang="en-US" sz="1800" dirty="0">
                <a:latin typeface="Times New Roman" panose="02020603050405020304" pitchFamily="18" charset="0"/>
                <a:cs typeface="Times New Roman" panose="02020603050405020304" pitchFamily="18" charset="0"/>
              </a:rPr>
              <a:t> for parking spot visualization and </a:t>
            </a:r>
            <a:r>
              <a:rPr lang="en-US" sz="1800">
                <a:latin typeface="Times New Roman" panose="02020603050405020304" pitchFamily="18" charset="0"/>
                <a:cs typeface="Times New Roman" panose="02020603050405020304" pitchFamily="18" charset="0"/>
              </a:rPr>
              <a:t>navigation.</a:t>
            </a:r>
          </a:p>
        </p:txBody>
      </p:sp>
    </p:spTree>
    <p:extLst>
      <p:ext uri="{BB962C8B-B14F-4D97-AF65-F5344CB8AC3E}">
        <p14:creationId xmlns:p14="http://schemas.microsoft.com/office/powerpoint/2010/main" val="9180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9631FD-87C4-4B3D-9331-F9B0F6FD13A1}"/>
              </a:ext>
            </a:extLst>
          </p:cNvPr>
          <p:cNvSpPr txBox="1"/>
          <p:nvPr/>
        </p:nvSpPr>
        <p:spPr>
          <a:xfrm>
            <a:off x="2582661" y="384048"/>
            <a:ext cx="4694547" cy="584775"/>
          </a:xfrm>
          <a:prstGeom prst="rect">
            <a:avLst/>
          </a:prstGeom>
          <a:noFill/>
        </p:spPr>
        <p:txBody>
          <a:bodyPr wrap="square" rtlCol="0">
            <a:sp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ACTIVITY DIAGRAM</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8C547C-27F3-CACA-466E-19BFCD00C4B4}"/>
              </a:ext>
            </a:extLst>
          </p:cNvPr>
          <p:cNvPicPr>
            <a:picLocks noChangeAspect="1"/>
          </p:cNvPicPr>
          <p:nvPr/>
        </p:nvPicPr>
        <p:blipFill>
          <a:blip r:embed="rId2"/>
          <a:srcRect/>
          <a:stretch/>
        </p:blipFill>
        <p:spPr>
          <a:xfrm>
            <a:off x="1380744" y="1106424"/>
            <a:ext cx="6958584" cy="5458968"/>
          </a:xfrm>
          <a:prstGeom prst="rect">
            <a:avLst/>
          </a:prstGeom>
        </p:spPr>
      </p:pic>
    </p:spTree>
    <p:extLst>
      <p:ext uri="{BB962C8B-B14F-4D97-AF65-F5344CB8AC3E}">
        <p14:creationId xmlns:p14="http://schemas.microsoft.com/office/powerpoint/2010/main" val="320703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427DE42-4452-E76F-3A91-6814107F430F}"/>
              </a:ext>
            </a:extLst>
          </p:cNvPr>
          <p:cNvPicPr>
            <a:picLocks noChangeAspect="1"/>
          </p:cNvPicPr>
          <p:nvPr/>
        </p:nvPicPr>
        <p:blipFill>
          <a:blip r:embed="rId2"/>
          <a:srcRect/>
          <a:stretch/>
        </p:blipFill>
        <p:spPr>
          <a:xfrm>
            <a:off x="1319752" y="1325880"/>
            <a:ext cx="7330472" cy="5044472"/>
          </a:xfrm>
          <a:prstGeom prst="rect">
            <a:avLst/>
          </a:prstGeom>
        </p:spPr>
      </p:pic>
      <p:sp>
        <p:nvSpPr>
          <p:cNvPr id="9" name="TextBox 8">
            <a:extLst>
              <a:ext uri="{FF2B5EF4-FFF2-40B4-BE49-F238E27FC236}">
                <a16:creationId xmlns:a16="http://schemas.microsoft.com/office/drawing/2014/main" id="{362C9D06-12BF-7B6E-1389-8B9F59035703}"/>
              </a:ext>
            </a:extLst>
          </p:cNvPr>
          <p:cNvSpPr txBox="1"/>
          <p:nvPr/>
        </p:nvSpPr>
        <p:spPr>
          <a:xfrm>
            <a:off x="2177592" y="179109"/>
            <a:ext cx="5231876" cy="584775"/>
          </a:xfrm>
          <a:prstGeom prst="rect">
            <a:avLst/>
          </a:prstGeom>
          <a:noFill/>
        </p:spPr>
        <p:txBody>
          <a:bodyPr wrap="square" rtlCol="0">
            <a:spAutoFit/>
          </a:bodyPr>
          <a:lstStyle/>
          <a:p>
            <a:r>
              <a:rPr lang="en-US" dirty="0">
                <a:solidFill>
                  <a:schemeClr val="accent1">
                    <a:lumMod val="50000"/>
                  </a:schemeClr>
                </a:solidFill>
              </a:rPr>
              <a:t>                        </a:t>
            </a:r>
            <a:r>
              <a:rPr lang="en-US" sz="3200" b="1">
                <a:solidFill>
                  <a:schemeClr val="accent1">
                    <a:lumMod val="50000"/>
                  </a:schemeClr>
                </a:solidFill>
                <a:latin typeface="Times New Roman" panose="02020603050405020304" pitchFamily="18" charset="0"/>
                <a:cs typeface="Times New Roman" panose="02020603050405020304" pitchFamily="18" charset="0"/>
              </a:rPr>
              <a:t>CLASS DIAGRAM</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21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USECASE DIAGRAM</a:t>
            </a:r>
          </a:p>
        </p:txBody>
      </p:sp>
      <p:pic>
        <p:nvPicPr>
          <p:cNvPr id="5" name="Picture 4">
            <a:extLst>
              <a:ext uri="{FF2B5EF4-FFF2-40B4-BE49-F238E27FC236}">
                <a16:creationId xmlns:a16="http://schemas.microsoft.com/office/drawing/2014/main" id="{A719743C-923F-B309-B05A-0E303DED0725}"/>
              </a:ext>
            </a:extLst>
          </p:cNvPr>
          <p:cNvPicPr>
            <a:picLocks noChangeAspect="1"/>
          </p:cNvPicPr>
          <p:nvPr/>
        </p:nvPicPr>
        <p:blipFill>
          <a:blip r:embed="rId3"/>
          <a:srcRect/>
          <a:stretch/>
        </p:blipFill>
        <p:spPr>
          <a:xfrm>
            <a:off x="1157469" y="1143000"/>
            <a:ext cx="6528122" cy="5535592"/>
          </a:xfrm>
          <a:prstGeom prst="rect">
            <a:avLst/>
          </a:prstGeom>
        </p:spPr>
      </p:pic>
    </p:spTree>
    <p:extLst>
      <p:ext uri="{BB962C8B-B14F-4D97-AF65-F5344CB8AC3E}">
        <p14:creationId xmlns:p14="http://schemas.microsoft.com/office/powerpoint/2010/main" val="4168522173"/>
      </p:ext>
    </p:extLst>
  </p:cSld>
  <p:clrMapOvr>
    <a:masterClrMapping/>
  </p:clrMapOvr>
</p:sld>
</file>

<file path=ppt/theme/theme1.xml><?xml version="1.0" encoding="utf-8"?>
<a:theme xmlns:a="http://schemas.openxmlformats.org/drawingml/2006/main" name="1_Flow">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815</Words>
  <Application>Microsoft Office PowerPoint</Application>
  <PresentationFormat>On-screen Show (4:3)</PresentationFormat>
  <Paragraphs>72</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Noto Sans Symbols</vt:lpstr>
      <vt:lpstr>Times New Roman</vt:lpstr>
      <vt:lpstr>Wingdings</vt:lpstr>
      <vt:lpstr>1_Flow</vt:lpstr>
      <vt:lpstr>PowerPoint Presentation</vt:lpstr>
      <vt:lpstr>PROBLEM STATEMENT</vt:lpstr>
      <vt:lpstr> OBJECTIVE</vt:lpstr>
      <vt:lpstr>                              ABSTRACT</vt:lpstr>
      <vt:lpstr>  INTRODUCTION</vt:lpstr>
      <vt:lpstr>SOFTWARE SPECIFICATION</vt:lpstr>
      <vt:lpstr>PowerPoint Presentation</vt:lpstr>
      <vt:lpstr>PowerPoint Presentation</vt:lpstr>
      <vt:lpstr>USECASE DIAGRAM</vt:lpstr>
      <vt:lpstr>                           USER STORIES</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Staff</dc:creator>
  <cp:lastModifiedBy>Nidharsan V</cp:lastModifiedBy>
  <cp:revision>34</cp:revision>
  <dcterms:created xsi:type="dcterms:W3CDTF">2013-12-25T07:56:38Z</dcterms:created>
  <dcterms:modified xsi:type="dcterms:W3CDTF">2024-10-08T11:07:39Z</dcterms:modified>
</cp:coreProperties>
</file>