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Playfair Display"/>
      <p:regular r:id="rId28"/>
      <p:bold r:id="rId29"/>
      <p:italic r:id="rId30"/>
      <p:boldItalic r:id="rId31"/>
    </p:embeddedFont>
    <p:embeddedFont>
      <p:font typeface="PT Sans Narrow"/>
      <p:regular r:id="rId32"/>
      <p:bold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D1D981-429C-421B-B3A2-CEA8001785C8}">
  <a:tblStyle styleId="{1AD1D981-429C-421B-B3A2-CEA8001785C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layfairDisplay-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layfairDispl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ayfairDisplay-boldItalic.fntdata"/><Relationship Id="rId30" Type="http://schemas.openxmlformats.org/officeDocument/2006/relationships/font" Target="fonts/PlayfairDisplay-italic.fntdata"/><Relationship Id="rId11" Type="http://schemas.openxmlformats.org/officeDocument/2006/relationships/slide" Target="slides/slide5.xml"/><Relationship Id="rId33" Type="http://schemas.openxmlformats.org/officeDocument/2006/relationships/font" Target="fonts/PTSansNarrow-bold.fntdata"/><Relationship Id="rId10" Type="http://schemas.openxmlformats.org/officeDocument/2006/relationships/slide" Target="slides/slide4.xml"/><Relationship Id="rId32" Type="http://schemas.openxmlformats.org/officeDocument/2006/relationships/font" Target="fonts/PTSansNarrow-regular.fntdata"/><Relationship Id="rId13" Type="http://schemas.openxmlformats.org/officeDocument/2006/relationships/slide" Target="slides/slide7.xml"/><Relationship Id="rId35" Type="http://schemas.openxmlformats.org/officeDocument/2006/relationships/font" Target="fonts/OpenSans-bold.fntdata"/><Relationship Id="rId12" Type="http://schemas.openxmlformats.org/officeDocument/2006/relationships/slide" Target="slides/slide6.xml"/><Relationship Id="rId34" Type="http://schemas.openxmlformats.org/officeDocument/2006/relationships/font" Target="fonts/OpenSans-regular.fntdata"/><Relationship Id="rId15" Type="http://schemas.openxmlformats.org/officeDocument/2006/relationships/slide" Target="slides/slide9.xml"/><Relationship Id="rId37" Type="http://schemas.openxmlformats.org/officeDocument/2006/relationships/font" Target="fonts/OpenSans-boldItalic.fntdata"/><Relationship Id="rId14" Type="http://schemas.openxmlformats.org/officeDocument/2006/relationships/slide" Target="slides/slide8.xml"/><Relationship Id="rId36" Type="http://schemas.openxmlformats.org/officeDocument/2006/relationships/font" Target="fonts/Open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2dd18c973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2dd18c973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2dd18c973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2dd18c973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2dd18c973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2dd18c973_0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2dd18c973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2dd18c973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2dd18c973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2dd18c973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2dd18c973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2dd18c973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2dd18c973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2dd18c973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2dd18c973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2dd18c973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2dd18c973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2dd18c973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2dd18c973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2dd18c973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2dd18c97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2dd18c97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2dd18c973_0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2dd18c973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2dd18c973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2dd18c973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2dd18c973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2dd18c973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2dd18c973_0_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2dd18c973_0_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2dd18c973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2dd18c973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2dd18c973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2dd18c973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2dd18c973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2dd18c973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2dd18c973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2dd18c973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2dd18c973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2dd18c973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www.educative.io/edpresso/whats-the-difference-betweensql-and-nosq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25" y="13253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4660"/>
              <a:t>IMAGE ORGANIZER APPLICATION</a:t>
            </a:r>
            <a:endParaRPr sz="4660"/>
          </a:p>
        </p:txBody>
      </p:sp>
      <p:sp>
        <p:nvSpPr>
          <p:cNvPr id="67" name="Google Shape;67;p13"/>
          <p:cNvSpPr txBox="1"/>
          <p:nvPr>
            <p:ph idx="1" type="subTitle"/>
          </p:nvPr>
        </p:nvSpPr>
        <p:spPr>
          <a:xfrm>
            <a:off x="2137225" y="2850050"/>
            <a:ext cx="48630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n-GB" sz="2900"/>
              <a:t>Under the Guidance of</a:t>
            </a:r>
            <a:endParaRPr sz="2900"/>
          </a:p>
          <a:p>
            <a:pPr indent="0" lvl="0" marL="0" rtl="0" algn="ctr">
              <a:lnSpc>
                <a:spcPct val="80000"/>
              </a:lnSpc>
              <a:spcBef>
                <a:spcPts val="0"/>
              </a:spcBef>
              <a:spcAft>
                <a:spcPts val="0"/>
              </a:spcAft>
              <a:buNone/>
            </a:pPr>
            <a:r>
              <a:rPr lang="en-GB" sz="2900"/>
              <a:t> Dr. Durgansh Sharma</a:t>
            </a:r>
            <a:endParaRPr sz="2900"/>
          </a:p>
        </p:txBody>
      </p:sp>
      <p:sp>
        <p:nvSpPr>
          <p:cNvPr id="68" name="Google Shape;68;p13"/>
          <p:cNvSpPr txBox="1"/>
          <p:nvPr/>
        </p:nvSpPr>
        <p:spPr>
          <a:xfrm>
            <a:off x="2183575" y="4310875"/>
            <a:ext cx="47703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Open Sans"/>
              <a:buAutoNum type="arabicPeriod"/>
            </a:pPr>
            <a:r>
              <a:rPr lang="en-GB" sz="1600">
                <a:latin typeface="Open Sans"/>
                <a:ea typeface="Open Sans"/>
                <a:cs typeface="Open Sans"/>
                <a:sym typeface="Open Sans"/>
              </a:rPr>
              <a:t>Nidhish Bisht                (R178218023)</a:t>
            </a:r>
            <a:endParaRPr sz="1600">
              <a:latin typeface="Open Sans"/>
              <a:ea typeface="Open Sans"/>
              <a:cs typeface="Open Sans"/>
              <a:sym typeface="Open Sans"/>
            </a:endParaRPr>
          </a:p>
          <a:p>
            <a:pPr indent="-330200" lvl="0" marL="457200" rtl="0" algn="l">
              <a:spcBef>
                <a:spcPts val="0"/>
              </a:spcBef>
              <a:spcAft>
                <a:spcPts val="0"/>
              </a:spcAft>
              <a:buSzPts val="1600"/>
              <a:buFont typeface="Open Sans"/>
              <a:buAutoNum type="arabicPeriod"/>
            </a:pPr>
            <a:r>
              <a:rPr lang="en-GB" sz="1600">
                <a:latin typeface="Open Sans"/>
                <a:ea typeface="Open Sans"/>
                <a:cs typeface="Open Sans"/>
                <a:sym typeface="Open Sans"/>
              </a:rPr>
              <a:t>Samraj Singh Solanki   </a:t>
            </a:r>
            <a:r>
              <a:rPr lang="en-GB" sz="1600">
                <a:latin typeface="Open Sans"/>
                <a:ea typeface="Open Sans"/>
                <a:cs typeface="Open Sans"/>
                <a:sym typeface="Open Sans"/>
              </a:rPr>
              <a:t>(R178218033)</a:t>
            </a:r>
            <a:endParaRPr sz="16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DATABASE DESIGN</a:t>
            </a:r>
            <a:endParaRPr/>
          </a:p>
        </p:txBody>
      </p:sp>
      <p:sp>
        <p:nvSpPr>
          <p:cNvPr id="127" name="Google Shape;127;p22"/>
          <p:cNvSpPr txBox="1"/>
          <p:nvPr/>
        </p:nvSpPr>
        <p:spPr>
          <a:xfrm>
            <a:off x="92700" y="1152425"/>
            <a:ext cx="89433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600">
                <a:latin typeface="Times New Roman"/>
                <a:ea typeface="Times New Roman"/>
                <a:cs typeface="Times New Roman"/>
                <a:sym typeface="Times New Roman"/>
              </a:rPr>
              <a:t>SQLite Database</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a:highlight>
                  <a:srgbClr val="FFFFFF"/>
                </a:highlight>
                <a:latin typeface="Times New Roman"/>
                <a:ea typeface="Times New Roman"/>
                <a:cs typeface="Times New Roman"/>
                <a:sym typeface="Times New Roman"/>
              </a:rPr>
              <a:t>SQLite is an in-process library that implements a self-contained, serverless, zero-configuration, transactional SQL database engine. It is a database, which is zero-configured, which means like other databases you do not need to configure it in your system.SQLite engine is not a standalone process like other databases, you can link it statically or dynamically as per your requirement with your application. SQLite accesses its storage files directly.</a:t>
            </a:r>
            <a:endParaRPr>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28" name="Google Shape;128;p22"/>
          <p:cNvSpPr txBox="1"/>
          <p:nvPr/>
        </p:nvSpPr>
        <p:spPr>
          <a:xfrm>
            <a:off x="179550" y="2876225"/>
            <a:ext cx="8769600" cy="1815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600">
              <a:latin typeface="Times New Roman"/>
              <a:ea typeface="Times New Roman"/>
              <a:cs typeface="Times New Roman"/>
              <a:sym typeface="Times New Roman"/>
            </a:endParaRPr>
          </a:p>
          <a:p>
            <a:pPr indent="0" lvl="0" marL="0" rtl="0" algn="ctr">
              <a:spcBef>
                <a:spcPts val="0"/>
              </a:spcBef>
              <a:spcAft>
                <a:spcPts val="0"/>
              </a:spcAft>
              <a:buNone/>
            </a:pPr>
            <a:r>
              <a:rPr lang="en-GB" sz="1600">
                <a:latin typeface="Times New Roman"/>
                <a:ea typeface="Times New Roman"/>
                <a:cs typeface="Times New Roman"/>
                <a:sym typeface="Times New Roman"/>
              </a:rPr>
              <a:t>Firebase</a:t>
            </a:r>
            <a:r>
              <a:rPr lang="en-GB" sz="1600">
                <a:latin typeface="Times New Roman"/>
                <a:ea typeface="Times New Roman"/>
                <a:cs typeface="Times New Roman"/>
                <a:sym typeface="Times New Roman"/>
              </a:rPr>
              <a:t> Database</a:t>
            </a:r>
            <a:endParaRPr sz="1600">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lang="en-GB">
                <a:highlight>
                  <a:srgbClr val="FFFFFF"/>
                </a:highlight>
                <a:latin typeface="Times New Roman"/>
                <a:ea typeface="Times New Roman"/>
                <a:cs typeface="Times New Roman"/>
                <a:sym typeface="Times New Roman"/>
              </a:rPr>
              <a:t>Firebase is a Backend-as-a-Service (Baas). It provides developers with a variety of tools and services to help them develop quality apps, grow their user base, and earn profit. It is built on Google’s infrastructure.Firebase is categorized as a</a:t>
            </a:r>
            <a:r>
              <a:rPr lang="en-GB">
                <a:highlight>
                  <a:srgbClr val="FFFFFF"/>
                </a:highlight>
                <a:uFill>
                  <a:noFill/>
                </a:uFill>
                <a:latin typeface="Times New Roman"/>
                <a:ea typeface="Times New Roman"/>
                <a:cs typeface="Times New Roman"/>
                <a:sym typeface="Times New Roman"/>
                <a:hlinkClick r:id="rId3"/>
              </a:rPr>
              <a:t> NoSQL</a:t>
            </a:r>
            <a:r>
              <a:rPr lang="en-GB">
                <a:highlight>
                  <a:srgbClr val="FFFFFF"/>
                </a:highlight>
                <a:latin typeface="Times New Roman"/>
                <a:ea typeface="Times New Roman"/>
                <a:cs typeface="Times New Roman"/>
                <a:sym typeface="Times New Roman"/>
              </a:rPr>
              <a:t> database program, which stores data in JSON-like documents.</a:t>
            </a:r>
            <a:endParaRPr>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Data to be stored in the Databases</a:t>
            </a:r>
            <a:endParaRPr/>
          </a:p>
        </p:txBody>
      </p:sp>
      <p:sp>
        <p:nvSpPr>
          <p:cNvPr id="134" name="Google Shape;134;p23"/>
          <p:cNvSpPr txBox="1"/>
          <p:nvPr>
            <p:ph idx="1" type="body"/>
          </p:nvPr>
        </p:nvSpPr>
        <p:spPr>
          <a:xfrm>
            <a:off x="3610475" y="1152425"/>
            <a:ext cx="4260300" cy="330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t/>
            </a:r>
            <a:endParaRPr sz="1400">
              <a:solidFill>
                <a:srgbClr val="000000"/>
              </a:solidFill>
              <a:highlight>
                <a:schemeClr val="lt1"/>
              </a:highlight>
              <a:latin typeface="Arial"/>
              <a:ea typeface="Arial"/>
              <a:cs typeface="Arial"/>
              <a:sym typeface="Arial"/>
            </a:endParaRPr>
          </a:p>
          <a:p>
            <a:pPr indent="0" lvl="0" marL="0" rtl="0" algn="l">
              <a:lnSpc>
                <a:spcPct val="115000"/>
              </a:lnSpc>
              <a:spcBef>
                <a:spcPts val="0"/>
              </a:spcBef>
              <a:spcAft>
                <a:spcPts val="0"/>
              </a:spcAft>
              <a:buNone/>
            </a:pPr>
            <a:r>
              <a:t/>
            </a:r>
            <a:endParaRPr sz="1400">
              <a:solidFill>
                <a:srgbClr val="000000"/>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solidFill>
                <a:srgbClr val="000000"/>
              </a:solidFill>
              <a:highlight>
                <a:schemeClr val="lt1"/>
              </a:highlight>
              <a:latin typeface="Times New Roman"/>
              <a:ea typeface="Times New Roman"/>
              <a:cs typeface="Times New Roman"/>
              <a:sym typeface="Times New Roman"/>
            </a:endParaRPr>
          </a:p>
          <a:p>
            <a:pPr indent="-349250" lvl="0" marL="457200" rtl="0" algn="l">
              <a:lnSpc>
                <a:spcPct val="115000"/>
              </a:lnSpc>
              <a:spcBef>
                <a:spcPts val="0"/>
              </a:spcBef>
              <a:spcAft>
                <a:spcPts val="0"/>
              </a:spcAft>
              <a:buClr>
                <a:srgbClr val="000000"/>
              </a:buClr>
              <a:buSzPts val="1900"/>
              <a:buFont typeface="Times New Roman"/>
              <a:buAutoNum type="arabicPeriod"/>
            </a:pPr>
            <a:r>
              <a:rPr lang="en-GB" sz="1900">
                <a:solidFill>
                  <a:srgbClr val="000000"/>
                </a:solidFill>
                <a:highlight>
                  <a:schemeClr val="lt1"/>
                </a:highlight>
                <a:latin typeface="Times New Roman"/>
                <a:ea typeface="Times New Roman"/>
                <a:cs typeface="Times New Roman"/>
                <a:sym typeface="Times New Roman"/>
              </a:rPr>
              <a:t>User name</a:t>
            </a:r>
            <a:endParaRPr sz="1900">
              <a:solidFill>
                <a:srgbClr val="000000"/>
              </a:solidFill>
              <a:highlight>
                <a:schemeClr val="lt1"/>
              </a:highlight>
              <a:latin typeface="Times New Roman"/>
              <a:ea typeface="Times New Roman"/>
              <a:cs typeface="Times New Roman"/>
              <a:sym typeface="Times New Roman"/>
            </a:endParaRPr>
          </a:p>
          <a:p>
            <a:pPr indent="-349250" lvl="0" marL="457200" rtl="0" algn="l">
              <a:lnSpc>
                <a:spcPct val="115000"/>
              </a:lnSpc>
              <a:spcBef>
                <a:spcPts val="0"/>
              </a:spcBef>
              <a:spcAft>
                <a:spcPts val="0"/>
              </a:spcAft>
              <a:buClr>
                <a:srgbClr val="000000"/>
              </a:buClr>
              <a:buSzPts val="1900"/>
              <a:buFont typeface="Times New Roman"/>
              <a:buAutoNum type="arabicPeriod"/>
            </a:pPr>
            <a:r>
              <a:rPr lang="en-GB" sz="1900">
                <a:solidFill>
                  <a:srgbClr val="000000"/>
                </a:solidFill>
                <a:highlight>
                  <a:schemeClr val="lt1"/>
                </a:highlight>
                <a:latin typeface="Times New Roman"/>
                <a:ea typeface="Times New Roman"/>
                <a:cs typeface="Times New Roman"/>
                <a:sym typeface="Times New Roman"/>
              </a:rPr>
              <a:t>First Name</a:t>
            </a:r>
            <a:endParaRPr sz="1900">
              <a:solidFill>
                <a:srgbClr val="000000"/>
              </a:solidFill>
              <a:highlight>
                <a:schemeClr val="lt1"/>
              </a:highlight>
              <a:latin typeface="Times New Roman"/>
              <a:ea typeface="Times New Roman"/>
              <a:cs typeface="Times New Roman"/>
              <a:sym typeface="Times New Roman"/>
            </a:endParaRPr>
          </a:p>
          <a:p>
            <a:pPr indent="-349250" lvl="0" marL="457200" rtl="0" algn="l">
              <a:lnSpc>
                <a:spcPct val="115000"/>
              </a:lnSpc>
              <a:spcBef>
                <a:spcPts val="0"/>
              </a:spcBef>
              <a:spcAft>
                <a:spcPts val="0"/>
              </a:spcAft>
              <a:buClr>
                <a:srgbClr val="000000"/>
              </a:buClr>
              <a:buSzPts val="1900"/>
              <a:buFont typeface="Times New Roman"/>
              <a:buAutoNum type="arabicPeriod"/>
            </a:pPr>
            <a:r>
              <a:rPr lang="en-GB" sz="1900">
                <a:solidFill>
                  <a:srgbClr val="000000"/>
                </a:solidFill>
                <a:highlight>
                  <a:schemeClr val="lt1"/>
                </a:highlight>
                <a:latin typeface="Times New Roman"/>
                <a:ea typeface="Times New Roman"/>
                <a:cs typeface="Times New Roman"/>
                <a:sym typeface="Times New Roman"/>
              </a:rPr>
              <a:t>Last Name</a:t>
            </a:r>
            <a:endParaRPr sz="1900">
              <a:solidFill>
                <a:srgbClr val="000000"/>
              </a:solidFill>
              <a:highlight>
                <a:schemeClr val="lt1"/>
              </a:highlight>
              <a:latin typeface="Times New Roman"/>
              <a:ea typeface="Times New Roman"/>
              <a:cs typeface="Times New Roman"/>
              <a:sym typeface="Times New Roman"/>
            </a:endParaRPr>
          </a:p>
          <a:p>
            <a:pPr indent="-349250" lvl="0" marL="457200" rtl="0" algn="l">
              <a:lnSpc>
                <a:spcPct val="115000"/>
              </a:lnSpc>
              <a:spcBef>
                <a:spcPts val="0"/>
              </a:spcBef>
              <a:spcAft>
                <a:spcPts val="0"/>
              </a:spcAft>
              <a:buClr>
                <a:srgbClr val="000000"/>
              </a:buClr>
              <a:buSzPts val="1900"/>
              <a:buFont typeface="Times New Roman"/>
              <a:buAutoNum type="arabicPeriod"/>
            </a:pPr>
            <a:r>
              <a:rPr lang="en-GB" sz="1900">
                <a:solidFill>
                  <a:srgbClr val="000000"/>
                </a:solidFill>
                <a:highlight>
                  <a:schemeClr val="lt1"/>
                </a:highlight>
                <a:latin typeface="Times New Roman"/>
                <a:ea typeface="Times New Roman"/>
                <a:cs typeface="Times New Roman"/>
                <a:sym typeface="Times New Roman"/>
              </a:rPr>
              <a:t>Password</a:t>
            </a:r>
            <a:endParaRPr sz="1900">
              <a:solidFill>
                <a:srgbClr val="000000"/>
              </a:solidFill>
              <a:highlight>
                <a:schemeClr val="lt1"/>
              </a:highlight>
              <a:latin typeface="Times New Roman"/>
              <a:ea typeface="Times New Roman"/>
              <a:cs typeface="Times New Roman"/>
              <a:sym typeface="Times New Roman"/>
            </a:endParaRPr>
          </a:p>
          <a:p>
            <a:pPr indent="-349250" lvl="0" marL="457200" rtl="0" algn="l">
              <a:lnSpc>
                <a:spcPct val="115000"/>
              </a:lnSpc>
              <a:spcBef>
                <a:spcPts val="0"/>
              </a:spcBef>
              <a:spcAft>
                <a:spcPts val="0"/>
              </a:spcAft>
              <a:buClr>
                <a:srgbClr val="000000"/>
              </a:buClr>
              <a:buSzPts val="1900"/>
              <a:buFont typeface="Times New Roman"/>
              <a:buAutoNum type="arabicPeriod"/>
            </a:pPr>
            <a:r>
              <a:rPr lang="en-GB" sz="1900">
                <a:solidFill>
                  <a:srgbClr val="000000"/>
                </a:solidFill>
                <a:highlight>
                  <a:schemeClr val="lt1"/>
                </a:highlight>
                <a:latin typeface="Times New Roman"/>
                <a:ea typeface="Times New Roman"/>
                <a:cs typeface="Times New Roman"/>
                <a:sym typeface="Times New Roman"/>
              </a:rPr>
              <a:t>Email id</a:t>
            </a:r>
            <a:endParaRPr sz="1900">
              <a:solidFill>
                <a:srgbClr val="000000"/>
              </a:solidFill>
              <a:highlight>
                <a:schemeClr val="lt1"/>
              </a:highlight>
              <a:latin typeface="Times New Roman"/>
              <a:ea typeface="Times New Roman"/>
              <a:cs typeface="Times New Roman"/>
              <a:sym typeface="Times New Roman"/>
            </a:endParaRPr>
          </a:p>
          <a:p>
            <a:pPr indent="-349250" lvl="0" marL="457200" rtl="0" algn="l">
              <a:lnSpc>
                <a:spcPct val="115000"/>
              </a:lnSpc>
              <a:spcBef>
                <a:spcPts val="0"/>
              </a:spcBef>
              <a:spcAft>
                <a:spcPts val="0"/>
              </a:spcAft>
              <a:buClr>
                <a:srgbClr val="000000"/>
              </a:buClr>
              <a:buSzPts val="1900"/>
              <a:buFont typeface="Times New Roman"/>
              <a:buAutoNum type="arabicPeriod"/>
            </a:pPr>
            <a:r>
              <a:rPr lang="en-GB" sz="1900">
                <a:solidFill>
                  <a:srgbClr val="000000"/>
                </a:solidFill>
                <a:highlight>
                  <a:schemeClr val="lt1"/>
                </a:highlight>
                <a:latin typeface="Times New Roman"/>
                <a:ea typeface="Times New Roman"/>
                <a:cs typeface="Times New Roman"/>
                <a:sym typeface="Times New Roman"/>
              </a:rPr>
              <a:t>Phone number</a:t>
            </a:r>
            <a:endParaRPr sz="1900">
              <a:solidFill>
                <a:srgbClr val="000000"/>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16700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SQLITE DATABASE </a:t>
            </a:r>
            <a:endParaRPr/>
          </a:p>
        </p:txBody>
      </p:sp>
      <p:graphicFrame>
        <p:nvGraphicFramePr>
          <p:cNvPr id="140" name="Google Shape;140;p24"/>
          <p:cNvGraphicFramePr/>
          <p:nvPr/>
        </p:nvGraphicFramePr>
        <p:xfrm>
          <a:off x="242200" y="816475"/>
          <a:ext cx="3000000" cy="3000000"/>
        </p:xfrm>
        <a:graphic>
          <a:graphicData uri="http://schemas.openxmlformats.org/drawingml/2006/table">
            <a:tbl>
              <a:tblPr>
                <a:noFill/>
                <a:tableStyleId>{1AD1D981-429C-421B-B3A2-CEA8001785C8}</a:tableStyleId>
              </a:tblPr>
              <a:tblGrid>
                <a:gridCol w="1420100"/>
                <a:gridCol w="1420100"/>
                <a:gridCol w="1420100"/>
                <a:gridCol w="1420100"/>
                <a:gridCol w="1420100"/>
                <a:gridCol w="1420100"/>
              </a:tblGrid>
              <a:tr h="301025">
                <a:tc>
                  <a:txBody>
                    <a:bodyPr/>
                    <a:lstStyle/>
                    <a:p>
                      <a:pPr indent="0" lvl="0" marL="0" rtl="0" algn="ctr">
                        <a:lnSpc>
                          <a:spcPct val="115000"/>
                        </a:lnSpc>
                        <a:spcBef>
                          <a:spcPts val="0"/>
                        </a:spcBef>
                        <a:spcAft>
                          <a:spcPts val="0"/>
                        </a:spcAft>
                        <a:buNone/>
                      </a:pPr>
                      <a:r>
                        <a:rPr b="1" lang="en-GB" sz="1500"/>
                        <a:t>UserName</a:t>
                      </a:r>
                      <a:endParaRPr b="1" sz="1500"/>
                    </a:p>
                  </a:txBody>
                  <a:tcPr marT="91425" marB="91425" marR="91425" marL="91425"/>
                </a:tc>
                <a:tc>
                  <a:txBody>
                    <a:bodyPr/>
                    <a:lstStyle/>
                    <a:p>
                      <a:pPr indent="0" lvl="0" marL="0" rtl="0" algn="ctr">
                        <a:lnSpc>
                          <a:spcPct val="115000"/>
                        </a:lnSpc>
                        <a:spcBef>
                          <a:spcPts val="0"/>
                        </a:spcBef>
                        <a:spcAft>
                          <a:spcPts val="0"/>
                        </a:spcAft>
                        <a:buNone/>
                      </a:pPr>
                      <a:r>
                        <a:rPr b="1" lang="en-GB" sz="1500"/>
                        <a:t>First name</a:t>
                      </a:r>
                      <a:endParaRPr b="1" sz="1500"/>
                    </a:p>
                  </a:txBody>
                  <a:tcPr marT="91425" marB="91425" marR="91425" marL="91425"/>
                </a:tc>
                <a:tc>
                  <a:txBody>
                    <a:bodyPr/>
                    <a:lstStyle/>
                    <a:p>
                      <a:pPr indent="0" lvl="0" marL="0" rtl="0" algn="ctr">
                        <a:lnSpc>
                          <a:spcPct val="115000"/>
                        </a:lnSpc>
                        <a:spcBef>
                          <a:spcPts val="0"/>
                        </a:spcBef>
                        <a:spcAft>
                          <a:spcPts val="0"/>
                        </a:spcAft>
                        <a:buNone/>
                      </a:pPr>
                      <a:r>
                        <a:rPr b="1" lang="en-GB" sz="1500"/>
                        <a:t>Last Name</a:t>
                      </a:r>
                      <a:endParaRPr b="1" sz="1500"/>
                    </a:p>
                  </a:txBody>
                  <a:tcPr marT="91425" marB="91425" marR="91425" marL="91425"/>
                </a:tc>
                <a:tc>
                  <a:txBody>
                    <a:bodyPr/>
                    <a:lstStyle/>
                    <a:p>
                      <a:pPr indent="0" lvl="0" marL="0" rtl="0" algn="ctr">
                        <a:lnSpc>
                          <a:spcPct val="115000"/>
                        </a:lnSpc>
                        <a:spcBef>
                          <a:spcPts val="0"/>
                        </a:spcBef>
                        <a:spcAft>
                          <a:spcPts val="0"/>
                        </a:spcAft>
                        <a:buNone/>
                      </a:pPr>
                      <a:r>
                        <a:rPr b="1" lang="en-GB" sz="1500"/>
                        <a:t>Password</a:t>
                      </a:r>
                      <a:endParaRPr b="1" sz="1500"/>
                    </a:p>
                  </a:txBody>
                  <a:tcPr marT="91425" marB="91425" marR="91425" marL="91425"/>
                </a:tc>
                <a:tc>
                  <a:txBody>
                    <a:bodyPr/>
                    <a:lstStyle/>
                    <a:p>
                      <a:pPr indent="0" lvl="0" marL="0" rtl="0" algn="ctr">
                        <a:lnSpc>
                          <a:spcPct val="115000"/>
                        </a:lnSpc>
                        <a:spcBef>
                          <a:spcPts val="0"/>
                        </a:spcBef>
                        <a:spcAft>
                          <a:spcPts val="0"/>
                        </a:spcAft>
                        <a:buNone/>
                      </a:pPr>
                      <a:r>
                        <a:rPr b="1" lang="en-GB" sz="1500"/>
                        <a:t>Email Id</a:t>
                      </a:r>
                      <a:endParaRPr b="1" sz="1500"/>
                    </a:p>
                  </a:txBody>
                  <a:tcPr marT="91425" marB="91425" marR="91425" marL="91425"/>
                </a:tc>
                <a:tc>
                  <a:txBody>
                    <a:bodyPr/>
                    <a:lstStyle/>
                    <a:p>
                      <a:pPr indent="0" lvl="0" marL="0" rtl="0" algn="ctr">
                        <a:lnSpc>
                          <a:spcPct val="115000"/>
                        </a:lnSpc>
                        <a:spcBef>
                          <a:spcPts val="0"/>
                        </a:spcBef>
                        <a:spcAft>
                          <a:spcPts val="0"/>
                        </a:spcAft>
                        <a:buNone/>
                      </a:pPr>
                      <a:r>
                        <a:rPr b="1" lang="en-GB" sz="1500"/>
                        <a:t>Phone No.</a:t>
                      </a:r>
                      <a:endParaRPr b="1" sz="1500"/>
                    </a:p>
                  </a:txBody>
                  <a:tcPr marT="91425" marB="91425" marR="91425" marL="91425"/>
                </a:tc>
              </a:tr>
              <a:tr h="648900">
                <a:tc>
                  <a:txBody>
                    <a:bodyPr/>
                    <a:lstStyle/>
                    <a:p>
                      <a:pPr indent="0" lvl="0" marL="0" rtl="0" algn="l">
                        <a:lnSpc>
                          <a:spcPct val="115000"/>
                        </a:lnSpc>
                        <a:spcBef>
                          <a:spcPts val="0"/>
                        </a:spcBef>
                        <a:spcAft>
                          <a:spcPts val="0"/>
                        </a:spcAft>
                        <a:buNone/>
                      </a:pPr>
                      <a:r>
                        <a:rPr lang="en-GB"/>
                        <a:t>nidhish</a:t>
                      </a:r>
                      <a:endParaRPr/>
                    </a:p>
                  </a:txBody>
                  <a:tcPr marT="91425" marB="91425" marR="91425" marL="91425"/>
                </a:tc>
                <a:tc>
                  <a:txBody>
                    <a:bodyPr/>
                    <a:lstStyle/>
                    <a:p>
                      <a:pPr indent="0" lvl="0" marL="0" rtl="0" algn="l">
                        <a:lnSpc>
                          <a:spcPct val="115000"/>
                        </a:lnSpc>
                        <a:spcBef>
                          <a:spcPts val="0"/>
                        </a:spcBef>
                        <a:spcAft>
                          <a:spcPts val="0"/>
                        </a:spcAft>
                        <a:buNone/>
                      </a:pPr>
                      <a:r>
                        <a:rPr lang="en-GB"/>
                        <a:t>nidhish</a:t>
                      </a:r>
                      <a:endParaRPr/>
                    </a:p>
                  </a:txBody>
                  <a:tcPr marT="91425" marB="91425" marR="91425" marL="91425"/>
                </a:tc>
                <a:tc>
                  <a:txBody>
                    <a:bodyPr/>
                    <a:lstStyle/>
                    <a:p>
                      <a:pPr indent="0" lvl="0" marL="0" rtl="0" algn="l">
                        <a:lnSpc>
                          <a:spcPct val="115000"/>
                        </a:lnSpc>
                        <a:spcBef>
                          <a:spcPts val="0"/>
                        </a:spcBef>
                        <a:spcAft>
                          <a:spcPts val="0"/>
                        </a:spcAft>
                        <a:buNone/>
                      </a:pPr>
                      <a:r>
                        <a:rPr lang="en-GB"/>
                        <a:t>bisht</a:t>
                      </a:r>
                      <a:endParaRPr/>
                    </a:p>
                  </a:txBody>
                  <a:tcPr marT="91425" marB="91425" marR="91425" marL="91425"/>
                </a:tc>
                <a:tc>
                  <a:txBody>
                    <a:bodyPr/>
                    <a:lstStyle/>
                    <a:p>
                      <a:pPr indent="0" lvl="0" marL="0" rtl="0" algn="l">
                        <a:lnSpc>
                          <a:spcPct val="115000"/>
                        </a:lnSpc>
                        <a:spcBef>
                          <a:spcPts val="0"/>
                        </a:spcBef>
                        <a:spcAft>
                          <a:spcPts val="0"/>
                        </a:spcAft>
                        <a:buNone/>
                      </a:pPr>
                      <a:r>
                        <a:rPr lang="en-GB"/>
                        <a:t>123</a:t>
                      </a:r>
                      <a:endParaRPr/>
                    </a:p>
                  </a:txBody>
                  <a:tcPr marT="91425" marB="91425" marR="91425" marL="91425"/>
                </a:tc>
                <a:tc>
                  <a:txBody>
                    <a:bodyPr/>
                    <a:lstStyle/>
                    <a:p>
                      <a:pPr indent="0" lvl="0" marL="0" rtl="0" algn="l">
                        <a:lnSpc>
                          <a:spcPct val="115000"/>
                        </a:lnSpc>
                        <a:spcBef>
                          <a:spcPts val="0"/>
                        </a:spcBef>
                        <a:spcAft>
                          <a:spcPts val="0"/>
                        </a:spcAft>
                        <a:buNone/>
                      </a:pPr>
                      <a:r>
                        <a:rPr lang="en-GB"/>
                        <a:t>bishtnidhish10@gmail.com</a:t>
                      </a:r>
                      <a:endParaRPr/>
                    </a:p>
                  </a:txBody>
                  <a:tcPr marT="91425" marB="91425" marR="91425" marL="91425"/>
                </a:tc>
                <a:tc>
                  <a:txBody>
                    <a:bodyPr/>
                    <a:lstStyle/>
                    <a:p>
                      <a:pPr indent="0" lvl="0" marL="0" rtl="0" algn="l">
                        <a:lnSpc>
                          <a:spcPct val="115000"/>
                        </a:lnSpc>
                        <a:spcBef>
                          <a:spcPts val="0"/>
                        </a:spcBef>
                        <a:spcAft>
                          <a:spcPts val="0"/>
                        </a:spcAft>
                        <a:buNone/>
                      </a:pPr>
                      <a:r>
                        <a:rPr lang="en-GB"/>
                        <a:t>9761206833</a:t>
                      </a:r>
                      <a:endParaRPr/>
                    </a:p>
                  </a:txBody>
                  <a:tcPr marT="91425" marB="91425" marR="91425" marL="91425"/>
                </a:tc>
              </a:tr>
              <a:tr h="469400">
                <a:tc>
                  <a:txBody>
                    <a:bodyPr/>
                    <a:lstStyle/>
                    <a:p>
                      <a:pPr indent="0" lvl="0" marL="0" rtl="0" algn="l">
                        <a:lnSpc>
                          <a:spcPct val="115000"/>
                        </a:lnSpc>
                        <a:spcBef>
                          <a:spcPts val="0"/>
                        </a:spcBef>
                        <a:spcAft>
                          <a:spcPts val="0"/>
                        </a:spcAft>
                        <a:buNone/>
                      </a:pPr>
                      <a:r>
                        <a:rPr lang="en-GB"/>
                        <a:t>samraj</a:t>
                      </a:r>
                      <a:endParaRPr/>
                    </a:p>
                  </a:txBody>
                  <a:tcPr marT="91425" marB="91425" marR="91425" marL="91425"/>
                </a:tc>
                <a:tc>
                  <a:txBody>
                    <a:bodyPr/>
                    <a:lstStyle/>
                    <a:p>
                      <a:pPr indent="0" lvl="0" marL="0" rtl="0" algn="l">
                        <a:lnSpc>
                          <a:spcPct val="115000"/>
                        </a:lnSpc>
                        <a:spcBef>
                          <a:spcPts val="0"/>
                        </a:spcBef>
                        <a:spcAft>
                          <a:spcPts val="0"/>
                        </a:spcAft>
                        <a:buNone/>
                      </a:pPr>
                      <a:r>
                        <a:rPr lang="en-GB"/>
                        <a:t>s</a:t>
                      </a:r>
                      <a:r>
                        <a:rPr lang="en-GB"/>
                        <a:t>amraj</a:t>
                      </a:r>
                      <a:endParaRPr/>
                    </a:p>
                  </a:txBody>
                  <a:tcPr marT="91425" marB="91425" marR="91425" marL="91425"/>
                </a:tc>
                <a:tc>
                  <a:txBody>
                    <a:bodyPr/>
                    <a:lstStyle/>
                    <a:p>
                      <a:pPr indent="0" lvl="0" marL="0" rtl="0" algn="l">
                        <a:lnSpc>
                          <a:spcPct val="115000"/>
                        </a:lnSpc>
                        <a:spcBef>
                          <a:spcPts val="0"/>
                        </a:spcBef>
                        <a:spcAft>
                          <a:spcPts val="0"/>
                        </a:spcAft>
                        <a:buNone/>
                      </a:pPr>
                      <a:r>
                        <a:rPr lang="en-GB"/>
                        <a:t>s</a:t>
                      </a:r>
                      <a:r>
                        <a:rPr lang="en-GB"/>
                        <a:t>ingh</a:t>
                      </a:r>
                      <a:endParaRPr/>
                    </a:p>
                  </a:txBody>
                  <a:tcPr marT="91425" marB="91425" marR="91425" marL="91425"/>
                </a:tc>
                <a:tc>
                  <a:txBody>
                    <a:bodyPr/>
                    <a:lstStyle/>
                    <a:p>
                      <a:pPr indent="0" lvl="0" marL="0" rtl="0" algn="l">
                        <a:lnSpc>
                          <a:spcPct val="115000"/>
                        </a:lnSpc>
                        <a:spcBef>
                          <a:spcPts val="0"/>
                        </a:spcBef>
                        <a:spcAft>
                          <a:spcPts val="0"/>
                        </a:spcAft>
                        <a:buNone/>
                      </a:pPr>
                      <a:r>
                        <a:rPr lang="en-GB"/>
                        <a:t>456</a:t>
                      </a:r>
                      <a:endParaRPr/>
                    </a:p>
                  </a:txBody>
                  <a:tcPr marT="91425" marB="91425" marR="91425" marL="91425"/>
                </a:tc>
                <a:tc>
                  <a:txBody>
                    <a:bodyPr/>
                    <a:lstStyle/>
                    <a:p>
                      <a:pPr indent="0" lvl="0" marL="0" rtl="0" algn="l">
                        <a:lnSpc>
                          <a:spcPct val="115000"/>
                        </a:lnSpc>
                        <a:spcBef>
                          <a:spcPts val="0"/>
                        </a:spcBef>
                        <a:spcAft>
                          <a:spcPts val="0"/>
                        </a:spcAft>
                        <a:buNone/>
                      </a:pPr>
                      <a:r>
                        <a:rPr lang="en-GB"/>
                        <a:t>samraj@gmail.com</a:t>
                      </a:r>
                      <a:endParaRPr/>
                    </a:p>
                  </a:txBody>
                  <a:tcPr marT="91425" marB="91425" marR="91425" marL="91425"/>
                </a:tc>
                <a:tc>
                  <a:txBody>
                    <a:bodyPr/>
                    <a:lstStyle/>
                    <a:p>
                      <a:pPr indent="0" lvl="0" marL="0" rtl="0" algn="l">
                        <a:lnSpc>
                          <a:spcPct val="115000"/>
                        </a:lnSpc>
                        <a:spcBef>
                          <a:spcPts val="0"/>
                        </a:spcBef>
                        <a:spcAft>
                          <a:spcPts val="0"/>
                        </a:spcAft>
                        <a:buNone/>
                      </a:pPr>
                      <a:r>
                        <a:rPr lang="en-GB"/>
                        <a:t>9617417193</a:t>
                      </a:r>
                      <a:endParaRPr/>
                    </a:p>
                  </a:txBody>
                  <a:tcPr marT="91425" marB="91425" marR="91425" marL="91425"/>
                </a:tc>
              </a:tr>
            </a:tbl>
          </a:graphicData>
        </a:graphic>
      </p:graphicFrame>
      <p:sp>
        <p:nvSpPr>
          <p:cNvPr id="141" name="Google Shape;141;p24"/>
          <p:cNvSpPr txBox="1"/>
          <p:nvPr>
            <p:ph type="title"/>
          </p:nvPr>
        </p:nvSpPr>
        <p:spPr>
          <a:xfrm>
            <a:off x="311700" y="27293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FIREBASE</a:t>
            </a:r>
            <a:r>
              <a:rPr lang="en-GB"/>
              <a:t> DATABASE </a:t>
            </a:r>
            <a:endParaRPr/>
          </a:p>
        </p:txBody>
      </p:sp>
      <p:graphicFrame>
        <p:nvGraphicFramePr>
          <p:cNvPr id="142" name="Google Shape;142;p24"/>
          <p:cNvGraphicFramePr/>
          <p:nvPr/>
        </p:nvGraphicFramePr>
        <p:xfrm>
          <a:off x="952500" y="3436725"/>
          <a:ext cx="3000000" cy="3000000"/>
        </p:xfrm>
        <a:graphic>
          <a:graphicData uri="http://schemas.openxmlformats.org/drawingml/2006/table">
            <a:tbl>
              <a:tblPr>
                <a:noFill/>
                <a:tableStyleId>{1AD1D981-429C-421B-B3A2-CEA8001785C8}</a:tableStyleId>
              </a:tblPr>
              <a:tblGrid>
                <a:gridCol w="3619500"/>
                <a:gridCol w="3619500"/>
              </a:tblGrid>
              <a:tr h="381000">
                <a:tc>
                  <a:txBody>
                    <a:bodyPr/>
                    <a:lstStyle/>
                    <a:p>
                      <a:pPr indent="0" lvl="0" marL="0" rtl="0" algn="ctr">
                        <a:lnSpc>
                          <a:spcPct val="115000"/>
                        </a:lnSpc>
                        <a:spcBef>
                          <a:spcPts val="0"/>
                        </a:spcBef>
                        <a:spcAft>
                          <a:spcPts val="0"/>
                        </a:spcAft>
                        <a:buNone/>
                      </a:pPr>
                      <a:r>
                        <a:rPr b="1" lang="en-GB" sz="1700"/>
                        <a:t>USERNAME</a:t>
                      </a:r>
                      <a:endParaRPr b="1" sz="1700"/>
                    </a:p>
                  </a:txBody>
                  <a:tcPr marT="91425" marB="91425" marR="91425" marL="91425"/>
                </a:tc>
                <a:tc>
                  <a:txBody>
                    <a:bodyPr/>
                    <a:lstStyle/>
                    <a:p>
                      <a:pPr indent="0" lvl="0" marL="0" rtl="0" algn="ctr">
                        <a:lnSpc>
                          <a:spcPct val="115000"/>
                        </a:lnSpc>
                        <a:spcBef>
                          <a:spcPts val="0"/>
                        </a:spcBef>
                        <a:spcAft>
                          <a:spcPts val="0"/>
                        </a:spcAft>
                        <a:buNone/>
                      </a:pPr>
                      <a:r>
                        <a:rPr b="1" lang="en-GB" sz="1700"/>
                        <a:t>Phone Number</a:t>
                      </a:r>
                      <a:endParaRPr b="1" sz="1700"/>
                    </a:p>
                  </a:txBody>
                  <a:tcPr marT="91425" marB="91425" marR="91425" marL="91425"/>
                </a:tc>
              </a:tr>
              <a:tr h="381000">
                <a:tc>
                  <a:txBody>
                    <a:bodyPr/>
                    <a:lstStyle/>
                    <a:p>
                      <a:pPr indent="0" lvl="0" marL="0" rtl="0" algn="l">
                        <a:lnSpc>
                          <a:spcPct val="115000"/>
                        </a:lnSpc>
                        <a:spcBef>
                          <a:spcPts val="0"/>
                        </a:spcBef>
                        <a:spcAft>
                          <a:spcPts val="0"/>
                        </a:spcAft>
                        <a:buNone/>
                      </a:pPr>
                      <a:r>
                        <a:rPr lang="en-GB"/>
                        <a:t>nidhish</a:t>
                      </a:r>
                      <a:endParaRPr/>
                    </a:p>
                  </a:txBody>
                  <a:tcPr marT="91425" marB="91425" marR="91425" marL="91425"/>
                </a:tc>
                <a:tc>
                  <a:txBody>
                    <a:bodyPr/>
                    <a:lstStyle/>
                    <a:p>
                      <a:pPr indent="0" lvl="0" marL="0" rtl="0" algn="l">
                        <a:lnSpc>
                          <a:spcPct val="115000"/>
                        </a:lnSpc>
                        <a:spcBef>
                          <a:spcPts val="0"/>
                        </a:spcBef>
                        <a:spcAft>
                          <a:spcPts val="0"/>
                        </a:spcAft>
                        <a:buNone/>
                      </a:pPr>
                      <a:r>
                        <a:rPr lang="en-GB"/>
                        <a:t>9761206833</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GB"/>
                        <a:t>samraj</a:t>
                      </a:r>
                      <a:endParaRPr/>
                    </a:p>
                  </a:txBody>
                  <a:tcPr marT="91425" marB="91425" marR="91425" marL="91425"/>
                </a:tc>
                <a:tc>
                  <a:txBody>
                    <a:bodyPr/>
                    <a:lstStyle/>
                    <a:p>
                      <a:pPr indent="0" lvl="0" marL="0" rtl="0" algn="l">
                        <a:lnSpc>
                          <a:spcPct val="115000"/>
                        </a:lnSpc>
                        <a:spcBef>
                          <a:spcPts val="0"/>
                        </a:spcBef>
                        <a:spcAft>
                          <a:spcPts val="0"/>
                        </a:spcAft>
                        <a:buNone/>
                      </a:pPr>
                      <a:r>
                        <a:rPr lang="en-GB"/>
                        <a:t>9617417193</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WIREFRAME</a:t>
            </a:r>
            <a:endParaRPr/>
          </a:p>
        </p:txBody>
      </p:sp>
      <p:sp>
        <p:nvSpPr>
          <p:cNvPr id="148" name="Google Shape;148;p2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9" name="Google Shape;149;p2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5"/>
          <p:cNvPicPr preferRelativeResize="0"/>
          <p:nvPr/>
        </p:nvPicPr>
        <p:blipFill>
          <a:blip r:embed="rId3">
            <a:alphaModFix/>
          </a:blip>
          <a:stretch>
            <a:fillRect/>
          </a:stretch>
        </p:blipFill>
        <p:spPr>
          <a:xfrm>
            <a:off x="311700" y="1266175"/>
            <a:ext cx="4055650" cy="3877325"/>
          </a:xfrm>
          <a:prstGeom prst="rect">
            <a:avLst/>
          </a:prstGeom>
          <a:noFill/>
          <a:ln>
            <a:noFill/>
          </a:ln>
        </p:spPr>
      </p:pic>
      <p:pic>
        <p:nvPicPr>
          <p:cNvPr id="151" name="Google Shape;151;p25"/>
          <p:cNvPicPr preferRelativeResize="0"/>
          <p:nvPr/>
        </p:nvPicPr>
        <p:blipFill>
          <a:blip r:embed="rId4">
            <a:alphaModFix/>
          </a:blip>
          <a:stretch>
            <a:fillRect/>
          </a:stretch>
        </p:blipFill>
        <p:spPr>
          <a:xfrm>
            <a:off x="4703300" y="1266175"/>
            <a:ext cx="4226125" cy="3877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OPERATIONAL ANALYTICS</a:t>
            </a:r>
            <a:endParaRPr/>
          </a:p>
        </p:txBody>
      </p:sp>
      <p:sp>
        <p:nvSpPr>
          <p:cNvPr id="157" name="Google Shape;157;p26"/>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8" name="Google Shape;158;p26"/>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9747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AUTHENTICATION</a:t>
            </a:r>
            <a:endParaRPr/>
          </a:p>
        </p:txBody>
      </p:sp>
      <p:sp>
        <p:nvSpPr>
          <p:cNvPr id="164" name="Google Shape;164;p27"/>
          <p:cNvSpPr txBox="1"/>
          <p:nvPr>
            <p:ph idx="1" type="body"/>
          </p:nvPr>
        </p:nvSpPr>
        <p:spPr>
          <a:xfrm>
            <a:off x="311700" y="804875"/>
            <a:ext cx="3999900" cy="330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sz="1600">
                <a:latin typeface="Times New Roman"/>
                <a:ea typeface="Times New Roman"/>
                <a:cs typeface="Times New Roman"/>
                <a:sym typeface="Times New Roman"/>
              </a:rPr>
              <a:t>USER VERIFICATION (VIA PASSWORD)</a:t>
            </a:r>
            <a:endParaRPr sz="1600">
              <a:latin typeface="Times New Roman"/>
              <a:ea typeface="Times New Roman"/>
              <a:cs typeface="Times New Roman"/>
              <a:sym typeface="Times New Roman"/>
            </a:endParaRPr>
          </a:p>
        </p:txBody>
      </p:sp>
      <p:sp>
        <p:nvSpPr>
          <p:cNvPr id="165" name="Google Shape;165;p27"/>
          <p:cNvSpPr txBox="1"/>
          <p:nvPr>
            <p:ph idx="2" type="body"/>
          </p:nvPr>
        </p:nvSpPr>
        <p:spPr>
          <a:xfrm>
            <a:off x="4832400" y="804875"/>
            <a:ext cx="3999900" cy="33027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GB" sz="1600">
                <a:solidFill>
                  <a:srgbClr val="000000"/>
                </a:solidFill>
                <a:latin typeface="Times New Roman"/>
                <a:ea typeface="Times New Roman"/>
                <a:cs typeface="Times New Roman"/>
                <a:sym typeface="Times New Roman"/>
              </a:rPr>
              <a:t>OTP AUTHENTICATION</a:t>
            </a:r>
            <a:endParaRPr sz="1600">
              <a:latin typeface="Times New Roman"/>
              <a:ea typeface="Times New Roman"/>
              <a:cs typeface="Times New Roman"/>
              <a:sym typeface="Times New Roman"/>
            </a:endParaRPr>
          </a:p>
        </p:txBody>
      </p:sp>
      <p:pic>
        <p:nvPicPr>
          <p:cNvPr id="166" name="Google Shape;166;p27"/>
          <p:cNvPicPr preferRelativeResize="0"/>
          <p:nvPr/>
        </p:nvPicPr>
        <p:blipFill>
          <a:blip r:embed="rId3">
            <a:alphaModFix/>
          </a:blip>
          <a:stretch>
            <a:fillRect/>
          </a:stretch>
        </p:blipFill>
        <p:spPr>
          <a:xfrm>
            <a:off x="5385750" y="1239550"/>
            <a:ext cx="2893201" cy="3602750"/>
          </a:xfrm>
          <a:prstGeom prst="rect">
            <a:avLst/>
          </a:prstGeom>
          <a:noFill/>
          <a:ln>
            <a:noFill/>
          </a:ln>
        </p:spPr>
      </p:pic>
      <p:pic>
        <p:nvPicPr>
          <p:cNvPr id="167" name="Google Shape;167;p27"/>
          <p:cNvPicPr preferRelativeResize="0"/>
          <p:nvPr/>
        </p:nvPicPr>
        <p:blipFill rotWithShape="1">
          <a:blip r:embed="rId4">
            <a:alphaModFix/>
          </a:blip>
          <a:srcRect b="0" l="-633" r="0" t="13066"/>
          <a:stretch/>
        </p:blipFill>
        <p:spPr>
          <a:xfrm>
            <a:off x="311700" y="1239550"/>
            <a:ext cx="4314926" cy="3602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JSON FILE</a:t>
            </a:r>
            <a:endParaRPr/>
          </a:p>
        </p:txBody>
      </p:sp>
      <p:sp>
        <p:nvSpPr>
          <p:cNvPr id="173" name="Google Shape;173;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solidFill>
                  <a:srgbClr val="000000"/>
                </a:solidFill>
                <a:highlight>
                  <a:schemeClr val="lt1"/>
                </a:highlight>
                <a:latin typeface="Times New Roman"/>
                <a:ea typeface="Times New Roman"/>
                <a:cs typeface="Times New Roman"/>
                <a:sym typeface="Times New Roman"/>
              </a:rPr>
              <a:t>What is Json?</a:t>
            </a:r>
            <a:endParaRPr>
              <a:solidFill>
                <a:srgbClr val="000000"/>
              </a:solidFill>
              <a:highlight>
                <a:schemeClr val="lt1"/>
              </a:highlight>
              <a:latin typeface="Times New Roman"/>
              <a:ea typeface="Times New Roman"/>
              <a:cs typeface="Times New Roman"/>
              <a:sym typeface="Times New Roman"/>
            </a:endParaRPr>
          </a:p>
          <a:p>
            <a:pPr indent="-317500" lvl="0" marL="457200" rtl="0" algn="l">
              <a:spcBef>
                <a:spcPts val="1200"/>
              </a:spcBef>
              <a:spcAft>
                <a:spcPts val="0"/>
              </a:spcAft>
              <a:buClr>
                <a:srgbClr val="000000"/>
              </a:buClr>
              <a:buSzPts val="1400"/>
              <a:buFont typeface="Times New Roman"/>
              <a:buAutoNum type="arabicPeriod"/>
            </a:pPr>
            <a:r>
              <a:rPr lang="en-GB" sz="1400">
                <a:solidFill>
                  <a:srgbClr val="000000"/>
                </a:solidFill>
                <a:latin typeface="Times New Roman"/>
                <a:ea typeface="Times New Roman"/>
                <a:cs typeface="Times New Roman"/>
                <a:sym typeface="Times New Roman"/>
              </a:rPr>
              <a:t>JSON: JavaScript Object Notation.</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GB" sz="1400">
                <a:solidFill>
                  <a:srgbClr val="000000"/>
                </a:solidFill>
                <a:latin typeface="Times New Roman"/>
                <a:ea typeface="Times New Roman"/>
                <a:cs typeface="Times New Roman"/>
                <a:sym typeface="Times New Roman"/>
              </a:rPr>
              <a:t>JSON is a syntax for storing and exchanging data.</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GB" sz="1400">
                <a:solidFill>
                  <a:srgbClr val="000000"/>
                </a:solidFill>
                <a:latin typeface="Times New Roman"/>
                <a:ea typeface="Times New Roman"/>
                <a:cs typeface="Times New Roman"/>
                <a:sym typeface="Times New Roman"/>
              </a:rPr>
              <a:t>JSON is text, written with JavaScript object notation.</a:t>
            </a:r>
            <a:endParaRPr sz="1400">
              <a:solidFill>
                <a:srgbClr val="000000"/>
              </a:solidFill>
              <a:latin typeface="Times New Roman"/>
              <a:ea typeface="Times New Roman"/>
              <a:cs typeface="Times New Roman"/>
              <a:sym typeface="Times New Roman"/>
            </a:endParaRPr>
          </a:p>
          <a:p>
            <a:pPr indent="0" lvl="0" marL="0" rtl="0" algn="l">
              <a:spcBef>
                <a:spcPts val="1100"/>
              </a:spcBef>
              <a:spcAft>
                <a:spcPts val="1200"/>
              </a:spcAft>
              <a:buNone/>
            </a:pPr>
            <a:r>
              <a:rPr lang="en-GB" sz="1400">
                <a:solidFill>
                  <a:srgbClr val="000000"/>
                </a:solidFill>
                <a:highlight>
                  <a:schemeClr val="lt1"/>
                </a:highlight>
                <a:latin typeface="Times New Roman"/>
                <a:ea typeface="Times New Roman"/>
                <a:cs typeface="Times New Roman"/>
                <a:sym typeface="Times New Roman"/>
              </a:rPr>
              <a:t>JSON (JavaScript Object Notation) is a lightweight data-interchange format. It is easy for humans to read and write. It is easy for machines to parse and generate. It is based on a subset of the JavaScript Programming Language Standard ECMA-262 3rd Edition - December 1999. JSON is a text format that is completely language independent but uses conventions that are familiar to programmers of the C-family of languages, including C, C++, C#, Java, JavaScript, Perl, Python, and many others. These properties make JSON an ideal data-interchange language.</a:t>
            </a:r>
            <a:endParaRPr sz="1400">
              <a:solidFill>
                <a:srgbClr val="000000"/>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 CODE SNIPPET(JSON) }</a:t>
            </a:r>
            <a:endParaRPr/>
          </a:p>
        </p:txBody>
      </p:sp>
      <p:sp>
        <p:nvSpPr>
          <p:cNvPr id="179" name="Google Shape;179;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sz="1400">
                <a:solidFill>
                  <a:srgbClr val="000000"/>
                </a:solidFill>
                <a:latin typeface="Playfair Display"/>
                <a:ea typeface="Playfair Display"/>
                <a:cs typeface="Playfair Display"/>
                <a:sym typeface="Playfair Display"/>
              </a:rPr>
              <a:t>String url="http://192.168.220.120:5111/sp";</a:t>
            </a:r>
            <a:endParaRPr sz="1400">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rPr lang="en-GB" sz="1400">
                <a:solidFill>
                  <a:srgbClr val="000000"/>
                </a:solidFill>
                <a:latin typeface="Playfair Display"/>
                <a:ea typeface="Playfair Display"/>
                <a:cs typeface="Playfair Display"/>
                <a:sym typeface="Playfair Display"/>
              </a:rPr>
              <a:t>                        	filename1[x]=imagefile.getName();</a:t>
            </a:r>
            <a:endParaRPr sz="1400">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rPr lang="en-GB" sz="1400">
                <a:solidFill>
                  <a:srgbClr val="000000"/>
                </a:solidFill>
                <a:latin typeface="Playfair Display"/>
                <a:ea typeface="Playfair Display"/>
                <a:cs typeface="Playfair Display"/>
                <a:sym typeface="Playfair Display"/>
              </a:rPr>
              <a:t>                        	x++;</a:t>
            </a:r>
            <a:endParaRPr sz="1400">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rPr lang="en-GB" sz="1400">
                <a:solidFill>
                  <a:srgbClr val="000000"/>
                </a:solidFill>
                <a:latin typeface="Playfair Display"/>
                <a:ea typeface="Playfair Display"/>
                <a:cs typeface="Playfair Display"/>
                <a:sym typeface="Playfair Display"/>
              </a:rPr>
              <a:t>                        	StringRequest stringRequest = new StringRequest(Request.Method.POST, url, new Response.Listener&lt;String&gt;() {</a:t>
            </a:r>
            <a:endParaRPr sz="1400">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rPr lang="en-GB" sz="1400">
                <a:solidFill>
                  <a:srgbClr val="000000"/>
                </a:solidFill>
                <a:latin typeface="Playfair Display"/>
                <a:ea typeface="Playfair Display"/>
                <a:cs typeface="Playfair Display"/>
                <a:sym typeface="Playfair Display"/>
              </a:rPr>
              <a:t>                            	@Override</a:t>
            </a:r>
            <a:endParaRPr sz="1400">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rPr lang="en-GB" sz="1400">
                <a:solidFill>
                  <a:srgbClr val="000000"/>
                </a:solidFill>
                <a:latin typeface="Playfair Display"/>
                <a:ea typeface="Playfair Display"/>
                <a:cs typeface="Playfair Display"/>
                <a:sym typeface="Playfair Display"/>
              </a:rPr>
              <a:t>                            	public void onResponse(String response){</a:t>
            </a:r>
            <a:endParaRPr sz="1400">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rPr lang="en-GB" sz="1400">
                <a:solidFill>
                  <a:srgbClr val="000000"/>
                </a:solidFill>
                <a:latin typeface="Playfair Display"/>
                <a:ea typeface="Playfair Display"/>
                <a:cs typeface="Playfair Display"/>
                <a:sym typeface="Playfair Display"/>
              </a:rPr>
              <a:t>                                	z++;</a:t>
            </a:r>
            <a:endParaRPr sz="1400">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rPr lang="en-GB" sz="1400">
                <a:solidFill>
                  <a:srgbClr val="000000"/>
                </a:solidFill>
                <a:latin typeface="Playfair Display"/>
                <a:ea typeface="Playfair Display"/>
                <a:cs typeface="Playfair Display"/>
                <a:sym typeface="Playfair Display"/>
              </a:rPr>
              <a:t>                                	Toast.makeText(s1,"Image "+response.substring(1)+" Accessed.",Toast.LENGTH_LONG).show();</a:t>
            </a:r>
            <a:endParaRPr sz="1400">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rPr lang="en-GB" sz="1400">
                <a:solidFill>
                  <a:srgbClr val="000000"/>
                </a:solidFill>
                <a:latin typeface="Playfair Display"/>
                <a:ea typeface="Playfair Display"/>
                <a:cs typeface="Playfair Display"/>
                <a:sym typeface="Playfair Display"/>
              </a:rPr>
              <a:t>                                	if(response.substring(0,1).equals("0")) {</a:t>
            </a:r>
            <a:endParaRPr sz="1400">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rPr lang="en-GB" sz="1400">
                <a:solidFill>
                  <a:srgbClr val="000000"/>
                </a:solidFill>
                <a:latin typeface="Playfair Display"/>
                <a:ea typeface="Playfair Display"/>
                <a:cs typeface="Playfair Display"/>
                <a:sym typeface="Playfair Display"/>
              </a:rPr>
              <a:t>                                    	File j = new File(spath + "/FamilyPhotos/"+ filename1[y]);</a:t>
            </a:r>
            <a:endParaRPr sz="1400">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rPr lang="en-GB" sz="1400">
                <a:solidFill>
                  <a:srgbClr val="000000"/>
                </a:solidFill>
                <a:latin typeface="Playfair Display"/>
                <a:ea typeface="Playfair Display"/>
                <a:cs typeface="Playfair Display"/>
                <a:sym typeface="Playfair Display"/>
              </a:rPr>
              <a:t>                                    	boolean t=imagefile.renameTo(j);</a:t>
            </a:r>
            <a:endParaRPr sz="1400">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rPr lang="en-GB" sz="1400">
                <a:solidFill>
                  <a:srgbClr val="000000"/>
                </a:solidFill>
                <a:latin typeface="Playfair Display"/>
                <a:ea typeface="Playfair Display"/>
                <a:cs typeface="Playfair Display"/>
                <a:sym typeface="Playfair Display"/>
              </a:rPr>
              <a:t>                                    	y++;</a:t>
            </a:r>
            <a:endParaRPr sz="1400">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rPr lang="en-GB" sz="1400">
                <a:solidFill>
                  <a:srgbClr val="000000"/>
                </a:solidFill>
                <a:latin typeface="Playfair Display"/>
                <a:ea typeface="Playfair Display"/>
                <a:cs typeface="Playfair Display"/>
                <a:sym typeface="Playfair Display"/>
              </a:rPr>
              <a:t>                                	}</a:t>
            </a:r>
            <a:endParaRPr sz="1400">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rPr lang="en-GB" sz="1400">
                <a:solidFill>
                  <a:srgbClr val="000000"/>
                </a:solidFill>
                <a:latin typeface="Playfair Display"/>
                <a:ea typeface="Playfair Display"/>
                <a:cs typeface="Playfair Display"/>
                <a:sym typeface="Playfair Display"/>
              </a:rPr>
              <a:t>                                	if(response.substring(0,1).equals("1")) {</a:t>
            </a:r>
            <a:endParaRPr sz="1400">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rPr lang="en-GB" sz="1400">
                <a:solidFill>
                  <a:srgbClr val="000000"/>
                </a:solidFill>
                <a:latin typeface="Playfair Display"/>
                <a:ea typeface="Playfair Display"/>
                <a:cs typeface="Playfair Display"/>
                <a:sym typeface="Playfair Display"/>
              </a:rPr>
              <a:t>                                    	File j = new File(spath + "/DocumentImages/" +</a:t>
            </a:r>
            <a:endParaRPr sz="1400">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rPr lang="en-GB" sz="1400">
                <a:solidFill>
                  <a:srgbClr val="000000"/>
                </a:solidFill>
                <a:latin typeface="Playfair Display"/>
                <a:ea typeface="Playfair Display"/>
                <a:cs typeface="Playfair Display"/>
                <a:sym typeface="Playfair Display"/>
              </a:rPr>
              <a:t>                            	}</a:t>
            </a:r>
            <a:endParaRPr sz="1400">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rPr lang="en-GB" sz="1400">
                <a:solidFill>
                  <a:srgbClr val="000000"/>
                </a:solidFill>
                <a:latin typeface="Playfair Display"/>
                <a:ea typeface="Playfair Display"/>
                <a:cs typeface="Playfair Display"/>
                <a:sym typeface="Playfair Display"/>
              </a:rPr>
              <a:t>                        	})</a:t>
            </a:r>
            <a:endParaRPr sz="1400">
              <a:solidFill>
                <a:srgbClr val="000000"/>
              </a:solidFill>
              <a:latin typeface="Playfair Display"/>
              <a:ea typeface="Playfair Display"/>
              <a:cs typeface="Playfair Display"/>
              <a:sym typeface="Playfair Display"/>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ADMIN PANEL</a:t>
            </a:r>
            <a:endParaRPr/>
          </a:p>
        </p:txBody>
      </p:sp>
      <p:sp>
        <p:nvSpPr>
          <p:cNvPr id="185" name="Google Shape;185;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457200" marR="25400" rtl="0" algn="l">
              <a:lnSpc>
                <a:spcPct val="115000"/>
              </a:lnSpc>
              <a:spcBef>
                <a:spcPts val="600"/>
              </a:spcBef>
              <a:spcAft>
                <a:spcPts val="0"/>
              </a:spcAft>
              <a:buNone/>
            </a:pPr>
            <a:r>
              <a:t/>
            </a:r>
            <a:endParaRPr sz="1700">
              <a:solidFill>
                <a:srgbClr val="000000"/>
              </a:solidFill>
              <a:highlight>
                <a:srgbClr val="FFFFFF"/>
              </a:highlight>
              <a:latin typeface="Times New Roman"/>
              <a:ea typeface="Times New Roman"/>
              <a:cs typeface="Times New Roman"/>
              <a:sym typeface="Times New Roman"/>
            </a:endParaRPr>
          </a:p>
          <a:p>
            <a:pPr indent="0" lvl="0" marL="457200" marR="25400" rtl="0" algn="l">
              <a:lnSpc>
                <a:spcPct val="115000"/>
              </a:lnSpc>
              <a:spcBef>
                <a:spcPts val="600"/>
              </a:spcBef>
              <a:spcAft>
                <a:spcPts val="0"/>
              </a:spcAft>
              <a:buNone/>
            </a:pPr>
            <a:r>
              <a:rPr lang="en-GB" sz="1700">
                <a:solidFill>
                  <a:srgbClr val="000000"/>
                </a:solidFill>
                <a:highlight>
                  <a:srgbClr val="FFFFFF"/>
                </a:highlight>
                <a:latin typeface="Times New Roman"/>
                <a:ea typeface="Times New Roman"/>
                <a:cs typeface="Times New Roman"/>
                <a:sym typeface="Times New Roman"/>
              </a:rPr>
              <a:t>android.app.admin</a:t>
            </a:r>
            <a:endParaRPr sz="1700">
              <a:solidFill>
                <a:srgbClr val="000000"/>
              </a:solidFill>
              <a:highlight>
                <a:srgbClr val="FFFFFF"/>
              </a:highlight>
              <a:latin typeface="Times New Roman"/>
              <a:ea typeface="Times New Roman"/>
              <a:cs typeface="Times New Roman"/>
              <a:sym typeface="Times New Roman"/>
            </a:endParaRPr>
          </a:p>
          <a:p>
            <a:pPr indent="0" lvl="0" marL="457200" marR="25400" rtl="0" algn="l">
              <a:lnSpc>
                <a:spcPct val="115000"/>
              </a:lnSpc>
              <a:spcBef>
                <a:spcPts val="700"/>
              </a:spcBef>
              <a:spcAft>
                <a:spcPts val="0"/>
              </a:spcAft>
              <a:buNone/>
            </a:pPr>
            <a:r>
              <a:rPr lang="en-GB" sz="1700">
                <a:solidFill>
                  <a:srgbClr val="000000"/>
                </a:solidFill>
                <a:highlight>
                  <a:srgbClr val="FFFFFF"/>
                </a:highlight>
                <a:latin typeface="Times New Roman"/>
                <a:ea typeface="Times New Roman"/>
                <a:cs typeface="Times New Roman"/>
                <a:sym typeface="Times New Roman"/>
              </a:rPr>
              <a:t>Kotlin |Java</a:t>
            </a:r>
            <a:endParaRPr sz="1700">
              <a:solidFill>
                <a:srgbClr val="000000"/>
              </a:solidFill>
              <a:highlight>
                <a:srgbClr val="FFFFFF"/>
              </a:highlight>
              <a:latin typeface="Times New Roman"/>
              <a:ea typeface="Times New Roman"/>
              <a:cs typeface="Times New Roman"/>
              <a:sym typeface="Times New Roman"/>
            </a:endParaRPr>
          </a:p>
          <a:p>
            <a:pPr indent="0" lvl="0" marL="457200" marR="25400" rtl="0" algn="l">
              <a:lnSpc>
                <a:spcPct val="115000"/>
              </a:lnSpc>
              <a:spcBef>
                <a:spcPts val="700"/>
              </a:spcBef>
              <a:spcAft>
                <a:spcPts val="0"/>
              </a:spcAft>
              <a:buNone/>
            </a:pPr>
            <a:r>
              <a:rPr lang="en-GB" sz="1700">
                <a:solidFill>
                  <a:srgbClr val="000000"/>
                </a:solidFill>
                <a:highlight>
                  <a:srgbClr val="FFFFFF"/>
                </a:highlight>
                <a:latin typeface="Times New Roman"/>
                <a:ea typeface="Times New Roman"/>
                <a:cs typeface="Times New Roman"/>
                <a:sym typeface="Times New Roman"/>
              </a:rPr>
              <a:t>Provides device administration features at the system level, allowing you to create security-aware applications that are useful in enterprise settings, in which IT professionals require rich control over employee devices.</a:t>
            </a:r>
            <a:endParaRPr sz="17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ADMIN PANEL CLASSES</a:t>
            </a:r>
            <a:endParaRPr/>
          </a:p>
        </p:txBody>
      </p:sp>
      <p:sp>
        <p:nvSpPr>
          <p:cNvPr id="191" name="Google Shape;191;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36550" lvl="0" marL="457200" marR="25400" rtl="0" algn="l">
              <a:lnSpc>
                <a:spcPct val="115000"/>
              </a:lnSpc>
              <a:spcBef>
                <a:spcPts val="600"/>
              </a:spcBef>
              <a:spcAft>
                <a:spcPts val="0"/>
              </a:spcAft>
              <a:buClr>
                <a:srgbClr val="000000"/>
              </a:buClr>
              <a:buSzPts val="1700"/>
              <a:buFont typeface="Times New Roman"/>
              <a:buAutoNum type="arabicPeriod"/>
            </a:pPr>
            <a:r>
              <a:rPr lang="en-GB" sz="1700">
                <a:solidFill>
                  <a:srgbClr val="000000"/>
                </a:solidFill>
                <a:highlight>
                  <a:srgbClr val="FFFFFF"/>
                </a:highlight>
                <a:latin typeface="Times New Roman"/>
                <a:ea typeface="Times New Roman"/>
                <a:cs typeface="Times New Roman"/>
                <a:sym typeface="Times New Roman"/>
              </a:rPr>
              <a:t>ConnectEvent  A class that represents a TCP connect event initiated through the standard network stack.</a:t>
            </a:r>
            <a:endParaRPr sz="1700">
              <a:solidFill>
                <a:srgbClr val="000000"/>
              </a:solidFill>
              <a:highlight>
                <a:srgbClr val="FFFFFF"/>
              </a:highlight>
              <a:latin typeface="Times New Roman"/>
              <a:ea typeface="Times New Roman"/>
              <a:cs typeface="Times New Roman"/>
              <a:sym typeface="Times New Roman"/>
            </a:endParaRPr>
          </a:p>
          <a:p>
            <a:pPr indent="-336550" lvl="0" marL="457200" marR="25400" rtl="0" algn="l">
              <a:lnSpc>
                <a:spcPct val="115000"/>
              </a:lnSpc>
              <a:spcBef>
                <a:spcPts val="0"/>
              </a:spcBef>
              <a:spcAft>
                <a:spcPts val="0"/>
              </a:spcAft>
              <a:buClr>
                <a:srgbClr val="000000"/>
              </a:buClr>
              <a:buSzPts val="1700"/>
              <a:buFont typeface="Times New Roman"/>
              <a:buAutoNum type="arabicPeriod"/>
            </a:pPr>
            <a:r>
              <a:rPr lang="en-GB" sz="1700">
                <a:solidFill>
                  <a:srgbClr val="000000"/>
                </a:solidFill>
                <a:highlight>
                  <a:srgbClr val="FFFFFF"/>
                </a:highlight>
                <a:latin typeface="Times New Roman"/>
                <a:ea typeface="Times New Roman"/>
                <a:cs typeface="Times New Roman"/>
                <a:sym typeface="Times New Roman"/>
              </a:rPr>
              <a:t>DelegatedAdminReceiver  Base class for delegated apps to handle callbacks related to their delegated capabilities.</a:t>
            </a:r>
            <a:endParaRPr sz="1700">
              <a:solidFill>
                <a:srgbClr val="000000"/>
              </a:solidFill>
              <a:highlight>
                <a:srgbClr val="FFFFFF"/>
              </a:highlight>
              <a:latin typeface="Times New Roman"/>
              <a:ea typeface="Times New Roman"/>
              <a:cs typeface="Times New Roman"/>
              <a:sym typeface="Times New Roman"/>
            </a:endParaRPr>
          </a:p>
          <a:p>
            <a:pPr indent="-336550" lvl="0" marL="457200" marR="25400" rtl="0" algn="l">
              <a:lnSpc>
                <a:spcPct val="115000"/>
              </a:lnSpc>
              <a:spcBef>
                <a:spcPts val="0"/>
              </a:spcBef>
              <a:spcAft>
                <a:spcPts val="0"/>
              </a:spcAft>
              <a:buClr>
                <a:srgbClr val="000000"/>
              </a:buClr>
              <a:buSzPts val="1700"/>
              <a:buFont typeface="Times New Roman"/>
              <a:buAutoNum type="arabicPeriod"/>
            </a:pPr>
            <a:r>
              <a:rPr lang="en-GB" sz="1700">
                <a:solidFill>
                  <a:srgbClr val="000000"/>
                </a:solidFill>
                <a:highlight>
                  <a:srgbClr val="FFFFFF"/>
                </a:highlight>
                <a:latin typeface="Times New Roman"/>
                <a:ea typeface="Times New Roman"/>
                <a:cs typeface="Times New Roman"/>
                <a:sym typeface="Times New Roman"/>
              </a:rPr>
              <a:t>DeviceAdminInfo  This class is used to specify meta information of a device administrator component.</a:t>
            </a:r>
            <a:endParaRPr sz="1700">
              <a:solidFill>
                <a:srgbClr val="000000"/>
              </a:solidFill>
              <a:highlight>
                <a:srgbClr val="FFFFFF"/>
              </a:highlight>
              <a:latin typeface="Times New Roman"/>
              <a:ea typeface="Times New Roman"/>
              <a:cs typeface="Times New Roman"/>
              <a:sym typeface="Times New Roman"/>
            </a:endParaRPr>
          </a:p>
          <a:p>
            <a:pPr indent="-336550" lvl="0" marL="457200" marR="25400" rtl="0" algn="l">
              <a:lnSpc>
                <a:spcPct val="115000"/>
              </a:lnSpc>
              <a:spcBef>
                <a:spcPts val="0"/>
              </a:spcBef>
              <a:spcAft>
                <a:spcPts val="0"/>
              </a:spcAft>
              <a:buClr>
                <a:srgbClr val="000000"/>
              </a:buClr>
              <a:buSzPts val="1700"/>
              <a:buFont typeface="Times New Roman"/>
              <a:buAutoNum type="arabicPeriod"/>
            </a:pPr>
            <a:r>
              <a:rPr lang="en-GB" sz="1700">
                <a:solidFill>
                  <a:srgbClr val="000000"/>
                </a:solidFill>
                <a:highlight>
                  <a:srgbClr val="FFFFFF"/>
                </a:highlight>
                <a:latin typeface="Times New Roman"/>
                <a:ea typeface="Times New Roman"/>
                <a:cs typeface="Times New Roman"/>
                <a:sym typeface="Times New Roman"/>
              </a:rPr>
              <a:t>DeviceAdminReceiver  Base class for implementing a device administration component.</a:t>
            </a:r>
            <a:endParaRPr sz="1700">
              <a:solidFill>
                <a:srgbClr val="000000"/>
              </a:solidFill>
              <a:highlight>
                <a:srgbClr val="FFFFFF"/>
              </a:highlight>
              <a:latin typeface="Times New Roman"/>
              <a:ea typeface="Times New Roman"/>
              <a:cs typeface="Times New Roman"/>
              <a:sym typeface="Times New Roman"/>
            </a:endParaRPr>
          </a:p>
          <a:p>
            <a:pPr indent="-336550" lvl="0" marL="457200" marR="25400" rtl="0" algn="l">
              <a:lnSpc>
                <a:spcPct val="115000"/>
              </a:lnSpc>
              <a:spcBef>
                <a:spcPts val="0"/>
              </a:spcBef>
              <a:spcAft>
                <a:spcPts val="0"/>
              </a:spcAft>
              <a:buClr>
                <a:srgbClr val="000000"/>
              </a:buClr>
              <a:buSzPts val="1700"/>
              <a:buFont typeface="Times New Roman"/>
              <a:buAutoNum type="arabicPeriod"/>
            </a:pPr>
            <a:r>
              <a:rPr lang="en-GB" sz="1700">
                <a:solidFill>
                  <a:srgbClr val="000000"/>
                </a:solidFill>
                <a:highlight>
                  <a:srgbClr val="FFFFFF"/>
                </a:highlight>
                <a:latin typeface="Times New Roman"/>
                <a:ea typeface="Times New Roman"/>
                <a:cs typeface="Times New Roman"/>
                <a:sym typeface="Times New Roman"/>
              </a:rPr>
              <a:t>DeviceAdminService  Base class for a service that device owner/profile owners can optionally have.</a:t>
            </a:r>
            <a:endParaRPr sz="1700">
              <a:solidFill>
                <a:srgbClr val="000000"/>
              </a:solidFill>
              <a:highlight>
                <a:srgbClr val="FFFFFF"/>
              </a:highlight>
              <a:latin typeface="Times New Roman"/>
              <a:ea typeface="Times New Roman"/>
              <a:cs typeface="Times New Roman"/>
              <a:sym typeface="Times New Roman"/>
            </a:endParaRPr>
          </a:p>
          <a:p>
            <a:pPr indent="-336550" lvl="0" marL="457200" marR="25400" rtl="0" algn="l">
              <a:lnSpc>
                <a:spcPct val="115000"/>
              </a:lnSpc>
              <a:spcBef>
                <a:spcPts val="0"/>
              </a:spcBef>
              <a:spcAft>
                <a:spcPts val="0"/>
              </a:spcAft>
              <a:buClr>
                <a:srgbClr val="000000"/>
              </a:buClr>
              <a:buSzPts val="1700"/>
              <a:buFont typeface="Times New Roman"/>
              <a:buAutoNum type="arabicPeriod"/>
            </a:pPr>
            <a:r>
              <a:rPr lang="en-GB" sz="1700">
                <a:solidFill>
                  <a:srgbClr val="000000"/>
                </a:solidFill>
                <a:highlight>
                  <a:srgbClr val="FFFFFF"/>
                </a:highlight>
                <a:latin typeface="Times New Roman"/>
                <a:ea typeface="Times New Roman"/>
                <a:cs typeface="Times New Roman"/>
                <a:sym typeface="Times New Roman"/>
              </a:rPr>
              <a:t>DevicePolicyManager  Public interface for managing policies enforced on a device.</a:t>
            </a:r>
            <a:endParaRPr sz="17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Github link:- </a:t>
            </a:r>
            <a:r>
              <a:rPr lang="en-GB" sz="2377">
                <a:solidFill>
                  <a:srgbClr val="000000"/>
                </a:solidFill>
              </a:rPr>
              <a:t>https://github.com/NIDHISHBISHT/image_organiser_application</a:t>
            </a:r>
            <a:endParaRPr sz="2377">
              <a:solidFill>
                <a:srgbClr val="000000"/>
              </a:solidFill>
            </a:endParaRPr>
          </a:p>
        </p:txBody>
      </p:sp>
      <p:sp>
        <p:nvSpPr>
          <p:cNvPr id="74" name="Google Shape;74;p14"/>
          <p:cNvSpPr txBox="1"/>
          <p:nvPr>
            <p:ph idx="1" type="body"/>
          </p:nvPr>
        </p:nvSpPr>
        <p:spPr>
          <a:xfrm>
            <a:off x="193250" y="11524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4"/>
          <p:cNvPicPr preferRelativeResize="0"/>
          <p:nvPr/>
        </p:nvPicPr>
        <p:blipFill rotWithShape="1">
          <a:blip r:embed="rId3">
            <a:alphaModFix/>
          </a:blip>
          <a:srcRect b="0" l="0" r="0" t="8650"/>
          <a:stretch/>
        </p:blipFill>
        <p:spPr>
          <a:xfrm>
            <a:off x="193250" y="1152425"/>
            <a:ext cx="8702026" cy="3644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7" name="Google Shape;197;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8" name="Google Shape;198;p32"/>
          <p:cNvPicPr preferRelativeResize="0"/>
          <p:nvPr/>
        </p:nvPicPr>
        <p:blipFill>
          <a:blip r:embed="rId3">
            <a:alphaModFix/>
          </a:blip>
          <a:stretch>
            <a:fillRect/>
          </a:stretch>
        </p:blipFill>
        <p:spPr>
          <a:xfrm>
            <a:off x="7381" y="0"/>
            <a:ext cx="9129238"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216850" y="162975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8600"/>
              <a:t>THANK YOU</a:t>
            </a:r>
            <a:endParaRPr sz="8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SDLC MODEL(Agile Model)</a:t>
            </a:r>
            <a:endParaRPr/>
          </a:p>
        </p:txBody>
      </p:sp>
      <p:sp>
        <p:nvSpPr>
          <p:cNvPr id="81" name="Google Shape;81;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highlight>
                  <a:srgbClr val="FFFFFF"/>
                </a:highlight>
                <a:latin typeface="Times New Roman"/>
                <a:ea typeface="Times New Roman"/>
                <a:cs typeface="Times New Roman"/>
                <a:sym typeface="Times New Roman"/>
              </a:rPr>
              <a:t>Agile SDLC model is a combination of iterative and incremental process models with focus on process adaptability and customer satisfaction by rapid delivery of working software product. Agile Methods break the product into small incremental builds. </a:t>
            </a:r>
            <a:endParaRPr>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rPr lang="en-GB">
                <a:solidFill>
                  <a:srgbClr val="000000"/>
                </a:solidFill>
                <a:highlight>
                  <a:srgbClr val="FFFFFF"/>
                </a:highlight>
                <a:latin typeface="Times New Roman"/>
                <a:ea typeface="Times New Roman"/>
                <a:cs typeface="Times New Roman"/>
                <a:sym typeface="Times New Roman"/>
              </a:rPr>
              <a:t>Agile is based on the adaptive software development methods, whereas the traditional SDLC models like the waterfall model is based on a predictive approach. Predictive teams in the traditional SDLC models usually work with detailed planning and have a complete forecast of the exact tasks and features to be delivered in the next few months or during the product life cycle.</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SCRUM MODEL</a:t>
            </a:r>
            <a:endParaRPr/>
          </a:p>
        </p:txBody>
      </p:sp>
      <p:sp>
        <p:nvSpPr>
          <p:cNvPr id="87" name="Google Shape;87;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30000"/>
              </a:lnSpc>
              <a:spcBef>
                <a:spcPts val="1900"/>
              </a:spcBef>
              <a:spcAft>
                <a:spcPts val="0"/>
              </a:spcAft>
              <a:buNone/>
            </a:pPr>
            <a:r>
              <a:rPr lang="en-GB" sz="2100">
                <a:solidFill>
                  <a:srgbClr val="292D32"/>
                </a:solidFill>
                <a:highlight>
                  <a:srgbClr val="FFFFFF"/>
                </a:highlight>
                <a:latin typeface="Times New Roman"/>
                <a:ea typeface="Times New Roman"/>
                <a:cs typeface="Times New Roman"/>
                <a:sym typeface="Times New Roman"/>
              </a:rPr>
              <a:t>Phases of Scrum Model</a:t>
            </a:r>
            <a:endParaRPr sz="2150">
              <a:solidFill>
                <a:srgbClr val="292D32"/>
              </a:solidFill>
              <a:highlight>
                <a:srgbClr val="FFFFFF"/>
              </a:highlight>
              <a:latin typeface="Times New Roman"/>
              <a:ea typeface="Times New Roman"/>
              <a:cs typeface="Times New Roman"/>
              <a:sym typeface="Times New Roman"/>
            </a:endParaRPr>
          </a:p>
          <a:p>
            <a:pPr indent="-346075" lvl="0" marL="457200" rtl="0" algn="l">
              <a:lnSpc>
                <a:spcPct val="130000"/>
              </a:lnSpc>
              <a:spcBef>
                <a:spcPts val="1900"/>
              </a:spcBef>
              <a:spcAft>
                <a:spcPts val="0"/>
              </a:spcAft>
              <a:buClr>
                <a:srgbClr val="292D32"/>
              </a:buClr>
              <a:buSzPts val="1850"/>
              <a:buFont typeface="Times New Roman"/>
              <a:buAutoNum type="arabicPeriod"/>
            </a:pPr>
            <a:r>
              <a:rPr lang="en-GB" sz="1850">
                <a:solidFill>
                  <a:srgbClr val="292D32"/>
                </a:solidFill>
                <a:highlight>
                  <a:srgbClr val="FFFFFF"/>
                </a:highlight>
                <a:latin typeface="Times New Roman"/>
                <a:ea typeface="Times New Roman"/>
                <a:cs typeface="Times New Roman"/>
                <a:sym typeface="Times New Roman"/>
              </a:rPr>
              <a:t>Product Backlog Creation</a:t>
            </a:r>
            <a:endParaRPr sz="1850">
              <a:solidFill>
                <a:srgbClr val="292D32"/>
              </a:solidFill>
              <a:highlight>
                <a:srgbClr val="FFFFFF"/>
              </a:highlight>
              <a:latin typeface="Times New Roman"/>
              <a:ea typeface="Times New Roman"/>
              <a:cs typeface="Times New Roman"/>
              <a:sym typeface="Times New Roman"/>
            </a:endParaRPr>
          </a:p>
          <a:p>
            <a:pPr indent="-346075" lvl="0" marL="457200" rtl="0" algn="l">
              <a:lnSpc>
                <a:spcPct val="130000"/>
              </a:lnSpc>
              <a:spcBef>
                <a:spcPts val="0"/>
              </a:spcBef>
              <a:spcAft>
                <a:spcPts val="0"/>
              </a:spcAft>
              <a:buClr>
                <a:srgbClr val="292D32"/>
              </a:buClr>
              <a:buSzPts val="1850"/>
              <a:buFont typeface="Times New Roman"/>
              <a:buAutoNum type="arabicPeriod"/>
            </a:pPr>
            <a:r>
              <a:rPr lang="en-GB" sz="1850">
                <a:solidFill>
                  <a:srgbClr val="292D32"/>
                </a:solidFill>
                <a:highlight>
                  <a:srgbClr val="FFFFFF"/>
                </a:highlight>
                <a:latin typeface="Times New Roman"/>
                <a:ea typeface="Times New Roman"/>
                <a:cs typeface="Times New Roman"/>
                <a:sym typeface="Times New Roman"/>
              </a:rPr>
              <a:t>Sprint Planning and Sprint Backlog Creation</a:t>
            </a:r>
            <a:endParaRPr sz="1850">
              <a:solidFill>
                <a:srgbClr val="292D32"/>
              </a:solidFill>
              <a:highlight>
                <a:srgbClr val="FFFFFF"/>
              </a:highlight>
              <a:latin typeface="Times New Roman"/>
              <a:ea typeface="Times New Roman"/>
              <a:cs typeface="Times New Roman"/>
              <a:sym typeface="Times New Roman"/>
            </a:endParaRPr>
          </a:p>
          <a:p>
            <a:pPr indent="-346075" lvl="0" marL="457200" rtl="0" algn="l">
              <a:lnSpc>
                <a:spcPct val="130000"/>
              </a:lnSpc>
              <a:spcBef>
                <a:spcPts val="0"/>
              </a:spcBef>
              <a:spcAft>
                <a:spcPts val="0"/>
              </a:spcAft>
              <a:buClr>
                <a:srgbClr val="292D32"/>
              </a:buClr>
              <a:buSzPts val="1850"/>
              <a:buFont typeface="Times New Roman"/>
              <a:buAutoNum type="arabicPeriod"/>
            </a:pPr>
            <a:r>
              <a:rPr lang="en-GB" sz="1850">
                <a:solidFill>
                  <a:srgbClr val="292D32"/>
                </a:solidFill>
                <a:highlight>
                  <a:srgbClr val="FFFFFF"/>
                </a:highlight>
                <a:latin typeface="Times New Roman"/>
                <a:ea typeface="Times New Roman"/>
                <a:cs typeface="Times New Roman"/>
                <a:sym typeface="Times New Roman"/>
              </a:rPr>
              <a:t>Working on the Sprint Daily Scrum Meetings</a:t>
            </a:r>
            <a:endParaRPr sz="1850">
              <a:solidFill>
                <a:srgbClr val="292D32"/>
              </a:solidFill>
              <a:highlight>
                <a:srgbClr val="FFFFFF"/>
              </a:highlight>
              <a:latin typeface="Times New Roman"/>
              <a:ea typeface="Times New Roman"/>
              <a:cs typeface="Times New Roman"/>
              <a:sym typeface="Times New Roman"/>
            </a:endParaRPr>
          </a:p>
          <a:p>
            <a:pPr indent="-346075" lvl="0" marL="457200" rtl="0" algn="l">
              <a:lnSpc>
                <a:spcPct val="130000"/>
              </a:lnSpc>
              <a:spcBef>
                <a:spcPts val="0"/>
              </a:spcBef>
              <a:spcAft>
                <a:spcPts val="0"/>
              </a:spcAft>
              <a:buClr>
                <a:srgbClr val="292D32"/>
              </a:buClr>
              <a:buSzPts val="1850"/>
              <a:buFont typeface="Times New Roman"/>
              <a:buAutoNum type="arabicPeriod"/>
            </a:pPr>
            <a:r>
              <a:rPr lang="en-GB" sz="1850">
                <a:solidFill>
                  <a:srgbClr val="292D32"/>
                </a:solidFill>
                <a:highlight>
                  <a:srgbClr val="FFFFFF"/>
                </a:highlight>
                <a:latin typeface="Times New Roman"/>
                <a:ea typeface="Times New Roman"/>
                <a:cs typeface="Times New Roman"/>
                <a:sym typeface="Times New Roman"/>
              </a:rPr>
              <a:t>Product Increment and Sprint Review</a:t>
            </a:r>
            <a:endParaRPr sz="1850">
              <a:solidFill>
                <a:srgbClr val="292D32"/>
              </a:solidFill>
              <a:highlight>
                <a:srgbClr val="FFFFFF"/>
              </a:highlight>
              <a:latin typeface="Times New Roman"/>
              <a:ea typeface="Times New Roman"/>
              <a:cs typeface="Times New Roman"/>
              <a:sym typeface="Times New Roman"/>
            </a:endParaRPr>
          </a:p>
          <a:p>
            <a:pPr indent="-346075" lvl="0" marL="457200" rtl="0" algn="l">
              <a:lnSpc>
                <a:spcPct val="130000"/>
              </a:lnSpc>
              <a:spcBef>
                <a:spcPts val="0"/>
              </a:spcBef>
              <a:spcAft>
                <a:spcPts val="0"/>
              </a:spcAft>
              <a:buClr>
                <a:srgbClr val="292D32"/>
              </a:buClr>
              <a:buSzPts val="1850"/>
              <a:buFont typeface="Times New Roman"/>
              <a:buAutoNum type="arabicPeriod"/>
            </a:pPr>
            <a:r>
              <a:rPr lang="en-GB" sz="1850">
                <a:solidFill>
                  <a:srgbClr val="292D32"/>
                </a:solidFill>
                <a:highlight>
                  <a:srgbClr val="FFFFFF"/>
                </a:highlight>
                <a:latin typeface="Times New Roman"/>
                <a:ea typeface="Times New Roman"/>
                <a:cs typeface="Times New Roman"/>
                <a:sym typeface="Times New Roman"/>
              </a:rPr>
              <a:t>Retrospective and Next Sprint Planning</a:t>
            </a:r>
            <a:endParaRPr sz="1850">
              <a:solidFill>
                <a:srgbClr val="292D32"/>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PROJECT OVERVIEW</a:t>
            </a:r>
            <a:endParaRPr/>
          </a:p>
        </p:txBody>
      </p:sp>
      <p:sp>
        <p:nvSpPr>
          <p:cNvPr id="93" name="Google Shape;93;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2200">
              <a:solidFill>
                <a:srgbClr val="595959"/>
              </a:solidFill>
              <a:latin typeface="Times New Roman"/>
              <a:ea typeface="Times New Roman"/>
              <a:cs typeface="Times New Roman"/>
              <a:sym typeface="Times New Roman"/>
            </a:endParaRPr>
          </a:p>
          <a:p>
            <a:pPr indent="0" lvl="0" marL="0" rtl="0" algn="ctr">
              <a:spcBef>
                <a:spcPts val="1200"/>
              </a:spcBef>
              <a:spcAft>
                <a:spcPts val="0"/>
              </a:spcAft>
              <a:buNone/>
            </a:pPr>
            <a:r>
              <a:rPr lang="en-GB" sz="2200">
                <a:solidFill>
                  <a:srgbClr val="595959"/>
                </a:solidFill>
                <a:latin typeface="Times New Roman"/>
                <a:ea typeface="Times New Roman"/>
                <a:cs typeface="Times New Roman"/>
                <a:sym typeface="Times New Roman"/>
              </a:rPr>
              <a:t>Make an Android Application Using Python Model which can </a:t>
            </a:r>
            <a:endParaRPr sz="2200">
              <a:solidFill>
                <a:srgbClr val="595959"/>
              </a:solidFill>
              <a:latin typeface="Times New Roman"/>
              <a:ea typeface="Times New Roman"/>
              <a:cs typeface="Times New Roman"/>
              <a:sym typeface="Times New Roman"/>
            </a:endParaRPr>
          </a:p>
          <a:p>
            <a:pPr indent="0" lvl="0" marL="0" rtl="0" algn="ctr">
              <a:spcBef>
                <a:spcPts val="1200"/>
              </a:spcBef>
              <a:spcAft>
                <a:spcPts val="0"/>
              </a:spcAft>
              <a:buNone/>
            </a:pPr>
            <a:r>
              <a:rPr lang="en-GB" sz="2200">
                <a:solidFill>
                  <a:srgbClr val="595959"/>
                </a:solidFill>
                <a:latin typeface="Times New Roman"/>
                <a:ea typeface="Times New Roman"/>
                <a:cs typeface="Times New Roman"/>
                <a:sym typeface="Times New Roman"/>
              </a:rPr>
              <a:t>differentiate between Documents, Natural images and Family </a:t>
            </a:r>
            <a:endParaRPr sz="2200">
              <a:solidFill>
                <a:srgbClr val="595959"/>
              </a:solidFill>
              <a:latin typeface="Times New Roman"/>
              <a:ea typeface="Times New Roman"/>
              <a:cs typeface="Times New Roman"/>
              <a:sym typeface="Times New Roman"/>
            </a:endParaRPr>
          </a:p>
          <a:p>
            <a:pPr indent="0" lvl="0" marL="0" rtl="0" algn="ctr">
              <a:spcBef>
                <a:spcPts val="1200"/>
              </a:spcBef>
              <a:spcAft>
                <a:spcPts val="1200"/>
              </a:spcAft>
              <a:buNone/>
            </a:pPr>
            <a:r>
              <a:rPr lang="en-GB" sz="2200">
                <a:solidFill>
                  <a:srgbClr val="595959"/>
                </a:solidFill>
                <a:latin typeface="Times New Roman"/>
                <a:ea typeface="Times New Roman"/>
                <a:cs typeface="Times New Roman"/>
                <a:sym typeface="Times New Roman"/>
              </a:rPr>
              <a:t>photos so that we can delete unnecessary images and free up the device storage.</a:t>
            </a:r>
            <a:r>
              <a:rPr lang="en-GB" sz="3200">
                <a:solidFill>
                  <a:srgbClr val="595959"/>
                </a:solidFill>
                <a:latin typeface="Calibri"/>
                <a:ea typeface="Calibri"/>
                <a:cs typeface="Calibri"/>
                <a:sym typeface="Calibri"/>
              </a:rPr>
              <a:t>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PERT CHART</a:t>
            </a:r>
            <a:endParaRPr/>
          </a:p>
        </p:txBody>
      </p:sp>
      <p:sp>
        <p:nvSpPr>
          <p:cNvPr id="99" name="Google Shape;99;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8"/>
          <p:cNvPicPr preferRelativeResize="0"/>
          <p:nvPr/>
        </p:nvPicPr>
        <p:blipFill>
          <a:blip r:embed="rId3">
            <a:alphaModFix/>
          </a:blip>
          <a:stretch>
            <a:fillRect/>
          </a:stretch>
        </p:blipFill>
        <p:spPr>
          <a:xfrm>
            <a:off x="311700" y="1266325"/>
            <a:ext cx="8520600" cy="3458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0" y="1997925"/>
            <a:ext cx="45654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WORKFLOW</a:t>
            </a:r>
            <a:endParaRPr/>
          </a:p>
        </p:txBody>
      </p:sp>
      <p:pic>
        <p:nvPicPr>
          <p:cNvPr id="106" name="Google Shape;106;p19"/>
          <p:cNvPicPr preferRelativeResize="0"/>
          <p:nvPr/>
        </p:nvPicPr>
        <p:blipFill>
          <a:blip r:embed="rId3">
            <a:alphaModFix/>
          </a:blip>
          <a:stretch>
            <a:fillRect/>
          </a:stretch>
        </p:blipFill>
        <p:spPr>
          <a:xfrm>
            <a:off x="3857625" y="0"/>
            <a:ext cx="5286375" cy="5016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ADAPTERS</a:t>
            </a:r>
            <a:endParaRPr/>
          </a:p>
        </p:txBody>
      </p:sp>
      <p:sp>
        <p:nvSpPr>
          <p:cNvPr id="112" name="Google Shape;112;p20"/>
          <p:cNvSpPr txBox="1"/>
          <p:nvPr>
            <p:ph idx="1" type="body"/>
          </p:nvPr>
        </p:nvSpPr>
        <p:spPr>
          <a:xfrm>
            <a:off x="311700" y="1266325"/>
            <a:ext cx="8520600" cy="1595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u="sng">
                <a:solidFill>
                  <a:srgbClr val="000000"/>
                </a:solidFill>
                <a:highlight>
                  <a:schemeClr val="lt1"/>
                </a:highlight>
                <a:latin typeface="Times New Roman"/>
                <a:ea typeface="Times New Roman"/>
                <a:cs typeface="Times New Roman"/>
                <a:sym typeface="Times New Roman"/>
              </a:rPr>
              <a:t>HTTP ADAPTERS:- </a:t>
            </a:r>
            <a:r>
              <a:rPr lang="en-GB" sz="1548">
                <a:solidFill>
                  <a:srgbClr val="000000"/>
                </a:solidFill>
                <a:highlight>
                  <a:schemeClr val="lt1"/>
                </a:highlight>
                <a:latin typeface="Times New Roman"/>
                <a:ea typeface="Times New Roman"/>
                <a:cs typeface="Times New Roman"/>
                <a:sym typeface="Times New Roman"/>
              </a:rPr>
              <a:t>1.The HTTP adapter sends an HTTP or HTTPS request to a URL and </a:t>
            </a:r>
            <a:r>
              <a:rPr lang="en-GB" sz="1548">
                <a:solidFill>
                  <a:srgbClr val="000000"/>
                </a:solidFill>
                <a:highlight>
                  <a:schemeClr val="lt1"/>
                </a:highlight>
                <a:latin typeface="Times New Roman"/>
                <a:ea typeface="Times New Roman"/>
                <a:cs typeface="Times New Roman"/>
                <a:sym typeface="Times New Roman"/>
              </a:rPr>
              <a:t>processes                                                                                                                                                          t                                           the response to return the web page in JSON format.</a:t>
            </a:r>
            <a:r>
              <a:rPr lang="en-GB" sz="1548">
                <a:solidFill>
                  <a:srgbClr val="000000"/>
                </a:solidFill>
                <a:highlight>
                  <a:schemeClr val="lt1"/>
                </a:highlight>
                <a:latin typeface="Times New Roman"/>
                <a:ea typeface="Times New Roman"/>
                <a:cs typeface="Times New Roman"/>
                <a:sym typeface="Times New Roman"/>
              </a:rPr>
              <a:t>        </a:t>
            </a:r>
            <a:endParaRPr sz="1548">
              <a:solidFill>
                <a:srgbClr val="000000"/>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GB" sz="1548">
                <a:solidFill>
                  <a:srgbClr val="000000"/>
                </a:solidFill>
                <a:highlight>
                  <a:schemeClr val="lt1"/>
                </a:highlight>
                <a:latin typeface="Times New Roman"/>
                <a:ea typeface="Times New Roman"/>
                <a:cs typeface="Times New Roman"/>
                <a:sym typeface="Times New Roman"/>
              </a:rPr>
              <a:t>                                         2.This adapter does not support multiple configuration nodes.</a:t>
            </a:r>
            <a:endParaRPr sz="1548">
              <a:solidFill>
                <a:srgbClr val="000000"/>
              </a:solidFill>
              <a:highlight>
                <a:schemeClr val="lt1"/>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GB" sz="1548">
                <a:solidFill>
                  <a:srgbClr val="000000"/>
                </a:solidFill>
                <a:highlight>
                  <a:schemeClr val="lt1"/>
                </a:highlight>
                <a:latin typeface="Times New Roman"/>
                <a:ea typeface="Times New Roman"/>
                <a:cs typeface="Times New Roman"/>
                <a:sym typeface="Times New Roman"/>
              </a:rPr>
              <a:t>                                         3.The HTTP adapter now also supports </a:t>
            </a:r>
            <a:r>
              <a:rPr lang="en-GB" sz="1548">
                <a:solidFill>
                  <a:srgbClr val="000000"/>
                </a:solidFill>
                <a:highlight>
                  <a:schemeClr val="lt1"/>
                </a:highlight>
                <a:latin typeface="Times New Roman"/>
                <a:ea typeface="Times New Roman"/>
                <a:cs typeface="Times New Roman"/>
                <a:sym typeface="Times New Roman"/>
              </a:rPr>
              <a:t>multipart</a:t>
            </a:r>
            <a:r>
              <a:rPr lang="en-GB" sz="1548">
                <a:solidFill>
                  <a:srgbClr val="000000"/>
                </a:solidFill>
                <a:highlight>
                  <a:schemeClr val="lt1"/>
                </a:highlight>
                <a:latin typeface="Times New Roman"/>
                <a:ea typeface="Times New Roman"/>
                <a:cs typeface="Times New Roman"/>
                <a:sym typeface="Times New Roman"/>
              </a:rPr>
              <a:t> file upload.</a:t>
            </a:r>
            <a:endParaRPr sz="1548">
              <a:solidFill>
                <a:srgbClr val="000000"/>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113" name="Google Shape;113;p20"/>
          <p:cNvSpPr txBox="1"/>
          <p:nvPr/>
        </p:nvSpPr>
        <p:spPr>
          <a:xfrm>
            <a:off x="311700" y="3243650"/>
            <a:ext cx="79248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u="sng">
                <a:latin typeface="Times New Roman"/>
                <a:ea typeface="Times New Roman"/>
                <a:cs typeface="Times New Roman"/>
                <a:sym typeface="Times New Roman"/>
              </a:rPr>
              <a:t>SQL ADAPTERS:- </a:t>
            </a:r>
            <a:r>
              <a:rPr lang="en-GB" sz="1600">
                <a:latin typeface="Times New Roman"/>
                <a:ea typeface="Times New Roman"/>
                <a:cs typeface="Times New Roman"/>
                <a:sym typeface="Times New Roman"/>
              </a:rPr>
              <a:t>      </a:t>
            </a:r>
            <a:r>
              <a:rPr lang="en-GB">
                <a:highlight>
                  <a:schemeClr val="lt1"/>
                </a:highlight>
                <a:latin typeface="Times New Roman"/>
                <a:ea typeface="Times New Roman"/>
                <a:cs typeface="Times New Roman"/>
                <a:sym typeface="Times New Roman"/>
              </a:rPr>
              <a:t>The SqlDataAdapter Object and DataSet objects are combine to perform                                       </a:t>
            </a:r>
            <a:r>
              <a:rPr lang="en-GB">
                <a:highlight>
                  <a:schemeClr val="lt1"/>
                </a:highlight>
                <a:latin typeface="Times New Roman"/>
                <a:ea typeface="Times New Roman"/>
                <a:cs typeface="Times New Roman"/>
                <a:sym typeface="Times New Roman"/>
              </a:rPr>
              <a:t>b </a:t>
            </a:r>
            <a:r>
              <a:rPr lang="en-GB">
                <a:highlight>
                  <a:schemeClr val="lt1"/>
                </a:highlight>
                <a:latin typeface="Times New Roman"/>
                <a:ea typeface="Times New Roman"/>
                <a:cs typeface="Times New Roman"/>
                <a:sym typeface="Times New Roman"/>
              </a:rPr>
              <a:t>                                          both data access and data manipulation operations in the SQL Server                         </a:t>
            </a:r>
            <a:endParaRPr>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PROGRESS WHILE WORKING ON ADAPTERS</a:t>
            </a:r>
            <a:endParaRPr/>
          </a:p>
        </p:txBody>
      </p:sp>
      <p:sp>
        <p:nvSpPr>
          <p:cNvPr id="119" name="Google Shape;119;p21"/>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0" name="Google Shape;120;p21"/>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GB" sz="1900">
                <a:solidFill>
                  <a:srgbClr val="000000"/>
                </a:solidFill>
                <a:latin typeface="Times New Roman"/>
                <a:ea typeface="Times New Roman"/>
                <a:cs typeface="Times New Roman"/>
                <a:sym typeface="Times New Roman"/>
              </a:rPr>
              <a:t>Till now we have been working on the machine learning algorithm. In the snippet attached alongside you’ll find the execution of the algorithm in jupyter notebook.</a:t>
            </a:r>
            <a:endParaRPr sz="19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21" name="Google Shape;121;p21"/>
          <p:cNvPicPr preferRelativeResize="0"/>
          <p:nvPr/>
        </p:nvPicPr>
        <p:blipFill>
          <a:blip r:embed="rId3">
            <a:alphaModFix/>
          </a:blip>
          <a:stretch>
            <a:fillRect/>
          </a:stretch>
        </p:blipFill>
        <p:spPr>
          <a:xfrm>
            <a:off x="301875" y="1266175"/>
            <a:ext cx="4530524" cy="3657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